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8" r:id="rId6"/>
    <p:sldId id="271" r:id="rId7"/>
    <p:sldId id="269" r:id="rId8"/>
    <p:sldId id="270" r:id="rId9"/>
    <p:sldId id="272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88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549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Pneumonia Detection Using Deep Learning (VGG16)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126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Hackathon Project Presentation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Team Members: Doondi Bala Saraswathi - 2320040050
                               DVNSL Praharshitha- 2320040059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61165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Date: 6th March2025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BED0A98-CCF9-82A8-E547-D20C7B275435}"/>
              </a:ext>
            </a:extLst>
          </p:cNvPr>
          <p:cNvSpPr/>
          <p:nvPr/>
        </p:nvSpPr>
        <p:spPr>
          <a:xfrm>
            <a:off x="793790" y="1673781"/>
            <a:ext cx="102094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Abstract &amp; Introduction: The Critical Need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5815D25-D919-9BC2-C6BC-7BFE7991A969}"/>
              </a:ext>
            </a:extLst>
          </p:cNvPr>
          <p:cNvSpPr/>
          <p:nvPr/>
        </p:nvSpPr>
        <p:spPr>
          <a:xfrm>
            <a:off x="793790" y="28361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Pneumonia: A leading cause of mortality worldwide, especially in children under 5 (WHO data).</a:t>
            </a: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AD11E05-4AFB-51F5-CB87-39A81AAA9829}"/>
              </a:ext>
            </a:extLst>
          </p:cNvPr>
          <p:cNvSpPr/>
          <p:nvPr/>
        </p:nvSpPr>
        <p:spPr>
          <a:xfrm>
            <a:off x="793790" y="34542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 Statement: Manual diagnosis via X-ray is time-consuming and prone to human error.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57FC564-0141-6F8B-C2EC-152C393223B7}"/>
              </a:ext>
            </a:extLst>
          </p:cNvPr>
          <p:cNvSpPr/>
          <p:nvPr/>
        </p:nvSpPr>
        <p:spPr>
          <a:xfrm>
            <a:off x="793790" y="40722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Goal: Develop an accurate and efficient pneumonia detection system using deep learning to assist radiologists and improve patient outcomes.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A3FFC17-2397-F8F7-73DA-E45EE3A027D0}"/>
              </a:ext>
            </a:extLst>
          </p:cNvPr>
          <p:cNvSpPr/>
          <p:nvPr/>
        </p:nvSpPr>
        <p:spPr>
          <a:xfrm>
            <a:off x="793790" y="505325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 Learning Justification: Convolutional Neural Networks (CNNs) have shown superior performance in image recognition tasks compared to traditional methods. (Cite: Relevant research paper comparing DL to traditional methods, if possible).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36C9EC42-D997-A71B-622F-9F6B2F9DCA9D}"/>
              </a:ext>
            </a:extLst>
          </p:cNvPr>
          <p:cNvSpPr/>
          <p:nvPr/>
        </p:nvSpPr>
        <p:spPr>
          <a:xfrm>
            <a:off x="793790" y="61135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diagnosis is prone to error.</a:t>
            </a: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03911F1-F056-9531-71A0-A99297C5CC06}"/>
              </a:ext>
            </a:extLst>
          </p:cNvPr>
          <p:cNvSpPr/>
          <p:nvPr/>
        </p:nvSpPr>
        <p:spPr>
          <a:xfrm>
            <a:off x="7599521" y="61135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 learning can improve accuracy.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33247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90E052E-D5C3-6B70-F72B-6E0ADF4628CC}"/>
              </a:ext>
            </a:extLst>
          </p:cNvPr>
          <p:cNvSpPr/>
          <p:nvPr/>
        </p:nvSpPr>
        <p:spPr>
          <a:xfrm>
            <a:off x="793790" y="106989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Proposed Approach: VGG16 - A Powerful CNN Architecture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A920AD2-86CD-1CD6-F487-B22347E9C819}"/>
              </a:ext>
            </a:extLst>
          </p:cNvPr>
          <p:cNvSpPr/>
          <p:nvPr/>
        </p:nvSpPr>
        <p:spPr>
          <a:xfrm>
            <a:off x="793790" y="294108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Architecture Choice: VGG16, pre-trained on ImageNet, known for its robustness and transfer learning capabilities (Cite: Original VGG16 paper).</a:t>
            </a: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46CC675-22E2-2235-6758-CE53D6F5E55B}"/>
              </a:ext>
            </a:extLst>
          </p:cNvPr>
          <p:cNvSpPr/>
          <p:nvPr/>
        </p:nvSpPr>
        <p:spPr>
          <a:xfrm>
            <a:off x="793790" y="39220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VGG16 features: 13 convolutional layers, 5 pooling layers, and fully connected layers for classification.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103F75E4-0553-7A44-B5C9-8075C09D6539}"/>
              </a:ext>
            </a:extLst>
          </p:cNvPr>
          <p:cNvSpPr/>
          <p:nvPr/>
        </p:nvSpPr>
        <p:spPr>
          <a:xfrm>
            <a:off x="793790" y="454009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Transfer Learning: Leverage VGG16's pre-trained weights to accelerate training and improve accuracy on our specific pneumonia detection task.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C21D2D7-F815-E549-F175-C91DBE93AD7B}"/>
              </a:ext>
            </a:extLst>
          </p:cNvPr>
          <p:cNvSpPr/>
          <p:nvPr/>
        </p:nvSpPr>
        <p:spPr>
          <a:xfrm>
            <a:off x="793790" y="55210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Rationale: Reduces training time and data requirements compared to training a CNN from scratch.</a:t>
            </a:r>
            <a:endParaRPr lang="en-US" sz="17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93658804-03C6-2C6F-5506-25C5C3B53DF4}"/>
              </a:ext>
            </a:extLst>
          </p:cNvPr>
          <p:cNvSpPr/>
          <p:nvPr/>
        </p:nvSpPr>
        <p:spPr>
          <a:xfrm>
            <a:off x="793790" y="63942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560C396-D95A-D7A7-A165-FEC90B50DCB0}"/>
              </a:ext>
            </a:extLst>
          </p:cNvPr>
          <p:cNvSpPr/>
          <p:nvPr/>
        </p:nvSpPr>
        <p:spPr>
          <a:xfrm>
            <a:off x="878860" y="643675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1C6D9DAE-D5E4-C251-4634-C91694D562C7}"/>
              </a:ext>
            </a:extLst>
          </p:cNvPr>
          <p:cNvSpPr/>
          <p:nvPr/>
        </p:nvSpPr>
        <p:spPr>
          <a:xfrm>
            <a:off x="1530906" y="6394252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VGG16 is a powerful architecture.</a:t>
            </a:r>
            <a:endParaRPr lang="en-US" sz="1750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6DF6E63C-5F70-81D2-48C4-0522E85B5508}"/>
              </a:ext>
            </a:extLst>
          </p:cNvPr>
          <p:cNvSpPr/>
          <p:nvPr/>
        </p:nvSpPr>
        <p:spPr>
          <a:xfrm>
            <a:off x="5216962" y="63942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A5F668EB-A42C-5F7F-67EF-A230E2BE5F16}"/>
              </a:ext>
            </a:extLst>
          </p:cNvPr>
          <p:cNvSpPr/>
          <p:nvPr/>
        </p:nvSpPr>
        <p:spPr>
          <a:xfrm>
            <a:off x="5302032" y="643675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1E3A0FA0-B831-7BC9-24A2-B0928D14DF04}"/>
              </a:ext>
            </a:extLst>
          </p:cNvPr>
          <p:cNvSpPr/>
          <p:nvPr/>
        </p:nvSpPr>
        <p:spPr>
          <a:xfrm>
            <a:off x="5954078" y="6394252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It's pre-trained on a large dataset.</a:t>
            </a:r>
            <a:endParaRPr lang="en-US" sz="1750" dirty="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C932DFD0-92FA-54FE-76FE-CC151E29D70C}"/>
              </a:ext>
            </a:extLst>
          </p:cNvPr>
          <p:cNvSpPr/>
          <p:nvPr/>
        </p:nvSpPr>
        <p:spPr>
          <a:xfrm>
            <a:off x="9640133" y="63942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6EF54326-189B-447D-5AF6-C5DC6056F97D}"/>
              </a:ext>
            </a:extLst>
          </p:cNvPr>
          <p:cNvSpPr/>
          <p:nvPr/>
        </p:nvSpPr>
        <p:spPr>
          <a:xfrm>
            <a:off x="9725204" y="643675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CA4238B9-E130-CB95-9E8D-C3A81EB8F9FD}"/>
              </a:ext>
            </a:extLst>
          </p:cNvPr>
          <p:cNvSpPr/>
          <p:nvPr/>
        </p:nvSpPr>
        <p:spPr>
          <a:xfrm>
            <a:off x="10377249" y="6394252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Transfer learning speeds up training.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07574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D99D9ED-2189-0292-4617-1080DB63A9B9}"/>
              </a:ext>
            </a:extLst>
          </p:cNvPr>
          <p:cNvSpPr/>
          <p:nvPr/>
        </p:nvSpPr>
        <p:spPr>
          <a:xfrm>
            <a:off x="762119" y="947499"/>
            <a:ext cx="13106162" cy="1360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 Preprocessing &amp; Augmentation: Preparing for Optimal Performance</a:t>
            </a:r>
            <a:endParaRPr lang="en-US" sz="42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A8E4B19-A21D-E539-C76E-627D2644ACF0}"/>
              </a:ext>
            </a:extLst>
          </p:cNvPr>
          <p:cNvSpPr/>
          <p:nvPr/>
        </p:nvSpPr>
        <p:spPr>
          <a:xfrm>
            <a:off x="762119" y="2743795"/>
            <a:ext cx="13106162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Dataset: Chest X-ray images from [Source of dataset - e.g., NIH Chest X-ray Dataset, Kaggle].</a:t>
            </a:r>
            <a:endParaRPr lang="en-US" sz="17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6040FDB-F9A3-AFA1-0D7A-4204BA01117D}"/>
              </a:ext>
            </a:extLst>
          </p:cNvPr>
          <p:cNvSpPr/>
          <p:nvPr/>
        </p:nvSpPr>
        <p:spPr>
          <a:xfrm>
            <a:off x="762119" y="3337084"/>
            <a:ext cx="13106162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Split: Training set (70%), Validation set (15%), Testing set (15%). Mention the number of images in each set.</a:t>
            </a:r>
            <a:endParaRPr lang="en-US" sz="17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F612A4C-3B0E-C600-605F-DFFF5A6BFC8D}"/>
              </a:ext>
            </a:extLst>
          </p:cNvPr>
          <p:cNvSpPr/>
          <p:nvPr/>
        </p:nvSpPr>
        <p:spPr>
          <a:xfrm>
            <a:off x="762119" y="3930372"/>
            <a:ext cx="13106162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Preprocessing Steps:</a:t>
            </a:r>
            <a:endParaRPr lang="en-US" sz="17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8C1D195-02A0-48DB-3D1F-3FEDB2E8A9AF}"/>
              </a:ext>
            </a:extLst>
          </p:cNvPr>
          <p:cNvSpPr/>
          <p:nvPr/>
        </p:nvSpPr>
        <p:spPr>
          <a:xfrm>
            <a:off x="762119" y="4523661"/>
            <a:ext cx="13106162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Rescaling: Pixel values normalized to the range [0, 1].</a:t>
            </a:r>
            <a:endParaRPr lang="en-US" sz="17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797F249-AF89-E90C-1339-6E055830D9E9}"/>
              </a:ext>
            </a:extLst>
          </p:cNvPr>
          <p:cNvSpPr/>
          <p:nvPr/>
        </p:nvSpPr>
        <p:spPr>
          <a:xfrm>
            <a:off x="762119" y="4948238"/>
            <a:ext cx="13106162" cy="696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Augmentation: Apply random rotations (up to 20 degrees), width/height shifts (up to 10%), shear (up to 0.2), zoom (up to 0.2), and horizontal flips to increase dataset size and model robustness. Example: Increase dataset by 3x using augmentation.</a:t>
            </a:r>
            <a:endParaRPr lang="en-US" sz="17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72C32E85-464D-788B-8567-2F12576EBA82}"/>
              </a:ext>
            </a:extLst>
          </p:cNvPr>
          <p:cNvSpPr/>
          <p:nvPr/>
        </p:nvSpPr>
        <p:spPr>
          <a:xfrm>
            <a:off x="762119" y="5889903"/>
            <a:ext cx="13106162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Justification: Augmentation reduces overfitting and improves generalization to unseen X-ray images.</a:t>
            </a:r>
            <a:endParaRPr lang="en-US" sz="17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EA7F037C-7CFF-8395-C45E-EBE985E7A4E2}"/>
              </a:ext>
            </a:extLst>
          </p:cNvPr>
          <p:cNvSpPr/>
          <p:nvPr/>
        </p:nvSpPr>
        <p:spPr>
          <a:xfrm>
            <a:off x="762119" y="6483191"/>
            <a:ext cx="4223623" cy="798909"/>
          </a:xfrm>
          <a:prstGeom prst="roundRect">
            <a:avLst>
              <a:gd name="adj" fmla="val 1144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0A0063DC-3DA3-6713-7967-AA74B9898769}"/>
              </a:ext>
            </a:extLst>
          </p:cNvPr>
          <p:cNvSpPr/>
          <p:nvPr/>
        </p:nvSpPr>
        <p:spPr>
          <a:xfrm>
            <a:off x="987385" y="6708458"/>
            <a:ext cx="3773091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Rescaling normalizes pixel values.</a:t>
            </a:r>
            <a:endParaRPr lang="en-US" sz="170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9B8B0AF8-4A81-A1D4-3020-D0D5B1A17A56}"/>
              </a:ext>
            </a:extLst>
          </p:cNvPr>
          <p:cNvSpPr/>
          <p:nvPr/>
        </p:nvSpPr>
        <p:spPr>
          <a:xfrm>
            <a:off x="5203388" y="6483191"/>
            <a:ext cx="4223623" cy="798909"/>
          </a:xfrm>
          <a:prstGeom prst="roundRect">
            <a:avLst>
              <a:gd name="adj" fmla="val 1144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323CD830-D8F3-4321-D90C-6845146984BD}"/>
              </a:ext>
            </a:extLst>
          </p:cNvPr>
          <p:cNvSpPr/>
          <p:nvPr/>
        </p:nvSpPr>
        <p:spPr>
          <a:xfrm>
            <a:off x="5428655" y="6708458"/>
            <a:ext cx="3773091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Augmentation increases dataset size.</a:t>
            </a:r>
            <a:endParaRPr lang="en-US" sz="1700" dirty="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421C8C47-264A-B4FF-5D44-D1801DF541A8}"/>
              </a:ext>
            </a:extLst>
          </p:cNvPr>
          <p:cNvSpPr/>
          <p:nvPr/>
        </p:nvSpPr>
        <p:spPr>
          <a:xfrm>
            <a:off x="9644658" y="6483191"/>
            <a:ext cx="4223623" cy="798909"/>
          </a:xfrm>
          <a:prstGeom prst="roundRect">
            <a:avLst>
              <a:gd name="adj" fmla="val 1144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3DEB2F3-14CC-04D6-6055-775DD9FB1927}"/>
              </a:ext>
            </a:extLst>
          </p:cNvPr>
          <p:cNvSpPr/>
          <p:nvPr/>
        </p:nvSpPr>
        <p:spPr>
          <a:xfrm>
            <a:off x="9869924" y="6708458"/>
            <a:ext cx="3773091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quality is essential for training.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3819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79086C9-3B03-BEE4-77FB-F496193F0EF5}"/>
              </a:ext>
            </a:extLst>
          </p:cNvPr>
          <p:cNvSpPr/>
          <p:nvPr/>
        </p:nvSpPr>
        <p:spPr>
          <a:xfrm>
            <a:off x="793790" y="105572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Model Training &amp; Fine-Tuning: Optimizing for Pneumonia Detection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7A14611-DC4C-5D31-B139-9A7AB4E9FCF3}"/>
              </a:ext>
            </a:extLst>
          </p:cNvPr>
          <p:cNvSpPr/>
          <p:nvPr/>
        </p:nvSpPr>
        <p:spPr>
          <a:xfrm>
            <a:off x="793790" y="29269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Fine-Tuning Strategy: Unfreeze last few convolutional blocks of VGG16 and train them along with the classifier layers.</a:t>
            </a: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ACD1878-105E-E198-94ED-C253DCD6DBEE}"/>
              </a:ext>
            </a:extLst>
          </p:cNvPr>
          <p:cNvSpPr/>
          <p:nvPr/>
        </p:nvSpPr>
        <p:spPr>
          <a:xfrm>
            <a:off x="793790" y="35449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Optimizer: Adam optimizer with a learning rate of [e.g., 0.0001].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74BE135F-B96D-9416-7438-AEE4B116F01F}"/>
              </a:ext>
            </a:extLst>
          </p:cNvPr>
          <p:cNvSpPr/>
          <p:nvPr/>
        </p:nvSpPr>
        <p:spPr>
          <a:xfrm>
            <a:off x="793790" y="41630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Loss Function: Binary Cross-Entropy Loss (suitable for binary classification: Pneumonia vs. No Pneumonia).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7261D15-FC64-564E-73AD-3C0DC281B165}"/>
              </a:ext>
            </a:extLst>
          </p:cNvPr>
          <p:cNvSpPr/>
          <p:nvPr/>
        </p:nvSpPr>
        <p:spPr>
          <a:xfrm>
            <a:off x="793790" y="47810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Training Details: Number of epochs [e.g., 10-20], batch size [e.g., 32].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E6A8198-4EF0-BCA8-F9BC-ABF98077FA4A}"/>
              </a:ext>
            </a:extLst>
          </p:cNvPr>
          <p:cNvSpPr/>
          <p:nvPr/>
        </p:nvSpPr>
        <p:spPr>
          <a:xfrm>
            <a:off x="793790" y="53991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Stopping: Monitor validation loss to prevent overfitting and stop training when validation loss plateaus.</a:t>
            </a:r>
            <a:endParaRPr lang="en-US" sz="1750" dirty="0"/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722EFF3E-A5AD-0749-9F1E-4F7367B6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6017181"/>
            <a:ext cx="566976" cy="566976"/>
          </a:xfrm>
          <a:prstGeom prst="rect">
            <a:avLst/>
          </a:prstGeom>
        </p:spPr>
      </p:pic>
      <p:sp>
        <p:nvSpPr>
          <p:cNvPr id="9" name="Text 6">
            <a:extLst>
              <a:ext uri="{FF2B5EF4-FFF2-40B4-BE49-F238E27FC236}">
                <a16:creationId xmlns:a16="http://schemas.microsoft.com/office/drawing/2014/main" id="{88AF8C73-8BAE-5F53-F575-5DF0B11511FA}"/>
              </a:ext>
            </a:extLst>
          </p:cNvPr>
          <p:cNvSpPr/>
          <p:nvPr/>
        </p:nvSpPr>
        <p:spPr>
          <a:xfrm>
            <a:off x="793790" y="6810970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Fine-tune the model.</a:t>
            </a:r>
            <a:endParaRPr lang="en-US" sz="175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991D9BF8-A94F-9584-49E5-0018022B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6" y="6017181"/>
            <a:ext cx="566976" cy="566976"/>
          </a:xfrm>
          <a:prstGeom prst="rect">
            <a:avLst/>
          </a:prstGeom>
        </p:spPr>
      </p:pic>
      <p:sp>
        <p:nvSpPr>
          <p:cNvPr id="11" name="Text 7">
            <a:extLst>
              <a:ext uri="{FF2B5EF4-FFF2-40B4-BE49-F238E27FC236}">
                <a16:creationId xmlns:a16="http://schemas.microsoft.com/office/drawing/2014/main" id="{E59B3832-7E55-403C-2E93-C9B626B4DD47}"/>
              </a:ext>
            </a:extLst>
          </p:cNvPr>
          <p:cNvSpPr/>
          <p:nvPr/>
        </p:nvSpPr>
        <p:spPr>
          <a:xfrm>
            <a:off x="4139446" y="681097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 the learning rate.</a:t>
            </a:r>
            <a:endParaRPr lang="en-US" sz="1750" dirty="0"/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517E5EFE-BA32-80DA-8F85-EF62C39A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6017181"/>
            <a:ext cx="566976" cy="566976"/>
          </a:xfrm>
          <a:prstGeom prst="rect">
            <a:avLst/>
          </a:prstGeom>
        </p:spPr>
      </p:pic>
      <p:sp>
        <p:nvSpPr>
          <p:cNvPr id="13" name="Text 8">
            <a:extLst>
              <a:ext uri="{FF2B5EF4-FFF2-40B4-BE49-F238E27FC236}">
                <a16:creationId xmlns:a16="http://schemas.microsoft.com/office/drawing/2014/main" id="{F521B7D6-EEC7-BB37-8F49-28B02C6A8C0C}"/>
              </a:ext>
            </a:extLst>
          </p:cNvPr>
          <p:cNvSpPr/>
          <p:nvPr/>
        </p:nvSpPr>
        <p:spPr>
          <a:xfrm>
            <a:off x="7485221" y="681097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 for multiple epochs.</a:t>
            </a:r>
            <a:endParaRPr lang="en-US" sz="175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FB457300-CE53-FAFB-1E5A-4C6074DBD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0997" y="6017181"/>
            <a:ext cx="566976" cy="566976"/>
          </a:xfrm>
          <a:prstGeom prst="rect">
            <a:avLst/>
          </a:prstGeom>
        </p:spPr>
      </p:pic>
      <p:sp>
        <p:nvSpPr>
          <p:cNvPr id="15" name="Text 9">
            <a:extLst>
              <a:ext uri="{FF2B5EF4-FFF2-40B4-BE49-F238E27FC236}">
                <a16:creationId xmlns:a16="http://schemas.microsoft.com/office/drawing/2014/main" id="{3015B9FF-02B5-59F7-C85A-311C3B2D8D72}"/>
              </a:ext>
            </a:extLst>
          </p:cNvPr>
          <p:cNvSpPr/>
          <p:nvPr/>
        </p:nvSpPr>
        <p:spPr>
          <a:xfrm>
            <a:off x="10830997" y="681097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early stopping.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1580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ED95A80-0CF0-0B95-45A8-C29E23B692EF}"/>
              </a:ext>
            </a:extLst>
          </p:cNvPr>
          <p:cNvSpPr/>
          <p:nvPr/>
        </p:nvSpPr>
        <p:spPr>
          <a:xfrm>
            <a:off x="597932" y="596979"/>
            <a:ext cx="10149840" cy="533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Results &amp; Evaluation: Quantitative Performance Metrics</a:t>
            </a:r>
            <a:endParaRPr lang="en-US" sz="33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E0867D6-6506-2096-58E5-E24E02E47778}"/>
              </a:ext>
            </a:extLst>
          </p:cNvPr>
          <p:cNvSpPr/>
          <p:nvPr/>
        </p:nvSpPr>
        <p:spPr>
          <a:xfrm>
            <a:off x="597932" y="1472327"/>
            <a:ext cx="13434536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 Metrics:</a:t>
            </a:r>
            <a:endParaRPr lang="en-US" sz="13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C95783D-567B-4C9D-BEBA-9B61464508A3}"/>
              </a:ext>
            </a:extLst>
          </p:cNvPr>
          <p:cNvSpPr/>
          <p:nvPr/>
        </p:nvSpPr>
        <p:spPr>
          <a:xfrm>
            <a:off x="597932" y="1937861"/>
            <a:ext cx="13434536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Accuracy: [e.g., 92%] - Percentage of correctly classified images.</a:t>
            </a:r>
            <a:endParaRPr lang="en-US" sz="13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C83B2D54-4909-25B8-517F-974BF8414905}"/>
              </a:ext>
            </a:extLst>
          </p:cNvPr>
          <p:cNvSpPr/>
          <p:nvPr/>
        </p:nvSpPr>
        <p:spPr>
          <a:xfrm>
            <a:off x="597932" y="2270998"/>
            <a:ext cx="13434536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Precision: [e.g., 95%] - Ability to correctly identify pneumonia cases (minimize false positives).</a:t>
            </a:r>
            <a:endParaRPr lang="en-US" sz="13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FEC2CC3-BE40-6056-C6FF-7916C856F368}"/>
              </a:ext>
            </a:extLst>
          </p:cNvPr>
          <p:cNvSpPr/>
          <p:nvPr/>
        </p:nvSpPr>
        <p:spPr>
          <a:xfrm>
            <a:off x="597932" y="2604135"/>
            <a:ext cx="13434536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Recall: [e.g., 90%] - Ability to detect all actual pneumonia cases (minimize false negatives).</a:t>
            </a:r>
            <a:endParaRPr lang="en-US" sz="13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FF12A2A8-FD77-84DC-FD3F-58036A3A7DE0}"/>
              </a:ext>
            </a:extLst>
          </p:cNvPr>
          <p:cNvSpPr/>
          <p:nvPr/>
        </p:nvSpPr>
        <p:spPr>
          <a:xfrm>
            <a:off x="597932" y="2937272"/>
            <a:ext cx="13434536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F1-Score: [e.g., 92.4%] - Harmonic mean of precision and recall.</a:t>
            </a:r>
            <a:endParaRPr lang="en-US" sz="13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02279F6-CB1D-1E67-78AC-CA3DA121F102}"/>
              </a:ext>
            </a:extLst>
          </p:cNvPr>
          <p:cNvSpPr/>
          <p:nvPr/>
        </p:nvSpPr>
        <p:spPr>
          <a:xfrm>
            <a:off x="597932" y="3402806"/>
            <a:ext cx="13434536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Confusion Matrix: Visualize true positives, true negatives, false positives, and false negatives.</a:t>
            </a:r>
            <a:endParaRPr lang="en-US" sz="13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0741DEA3-CA20-F45D-B8A3-CF2FB0BEE068}"/>
              </a:ext>
            </a:extLst>
          </p:cNvPr>
          <p:cNvSpPr/>
          <p:nvPr/>
        </p:nvSpPr>
        <p:spPr>
          <a:xfrm>
            <a:off x="597932" y="3868341"/>
            <a:ext cx="13434536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ROC Curve &amp; AUC: Area Under the Curve (AUC) of [e.g., 0.96] indicates excellent discriminatory power.</a:t>
            </a:r>
            <a:endParaRPr lang="en-US" sz="13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42094BCA-98D2-E537-7EDF-880523625F49}"/>
              </a:ext>
            </a:extLst>
          </p:cNvPr>
          <p:cNvSpPr/>
          <p:nvPr/>
        </p:nvSpPr>
        <p:spPr>
          <a:xfrm>
            <a:off x="597932" y="4333875"/>
            <a:ext cx="13434536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Comparison: Compare the performance of our model with existing state-of-the-art methods for pneumonia detection (cite a research paper and add metrics)</a:t>
            </a:r>
            <a:endParaRPr lang="en-US" sz="13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18B47E5-1CB1-0E76-BC65-01CFE1897EAA}"/>
              </a:ext>
            </a:extLst>
          </p:cNvPr>
          <p:cNvSpPr/>
          <p:nvPr/>
        </p:nvSpPr>
        <p:spPr>
          <a:xfrm>
            <a:off x="597932" y="5306854"/>
            <a:ext cx="5044440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Accuracy.</a:t>
            </a:r>
            <a:endParaRPr lang="en-US" sz="1300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F1FC1738-B49B-A628-A616-160DD06A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94" y="4799409"/>
            <a:ext cx="2833092" cy="2833092"/>
          </a:xfrm>
          <a:prstGeom prst="rect">
            <a:avLst/>
          </a:prstGeom>
        </p:spPr>
      </p:pic>
      <p:sp>
        <p:nvSpPr>
          <p:cNvPr id="13" name="Shape 10">
            <a:extLst>
              <a:ext uri="{FF2B5EF4-FFF2-40B4-BE49-F238E27FC236}">
                <a16:creationId xmlns:a16="http://schemas.microsoft.com/office/drawing/2014/main" id="{20C70E53-1A4C-8BDC-EEBA-FDE1FACAE427}"/>
              </a:ext>
            </a:extLst>
          </p:cNvPr>
          <p:cNvSpPr/>
          <p:nvPr/>
        </p:nvSpPr>
        <p:spPr>
          <a:xfrm>
            <a:off x="6137493" y="5038308"/>
            <a:ext cx="427077" cy="427077"/>
          </a:xfrm>
          <a:prstGeom prst="roundRect">
            <a:avLst>
              <a:gd name="adj" fmla="val 213892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CCE322C3-55B3-6370-6513-D8C02F746FAA}"/>
              </a:ext>
            </a:extLst>
          </p:cNvPr>
          <p:cNvSpPr/>
          <p:nvPr/>
        </p:nvSpPr>
        <p:spPr>
          <a:xfrm>
            <a:off x="6254889" y="5131772"/>
            <a:ext cx="192167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15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E71BC177-B7DC-D79E-AC73-EF7993106A89}"/>
              </a:ext>
            </a:extLst>
          </p:cNvPr>
          <p:cNvSpPr/>
          <p:nvPr/>
        </p:nvSpPr>
        <p:spPr>
          <a:xfrm>
            <a:off x="8987909" y="5306854"/>
            <a:ext cx="5044559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Precision.</a:t>
            </a:r>
            <a:endParaRPr lang="en-US" sz="1300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AD9F5FDA-DF07-B79C-C906-6CCE30B8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94" y="4799409"/>
            <a:ext cx="2833092" cy="2833092"/>
          </a:xfrm>
          <a:prstGeom prst="rect">
            <a:avLst/>
          </a:prstGeom>
        </p:spPr>
      </p:pic>
      <p:sp>
        <p:nvSpPr>
          <p:cNvPr id="17" name="Shape 13">
            <a:extLst>
              <a:ext uri="{FF2B5EF4-FFF2-40B4-BE49-F238E27FC236}">
                <a16:creationId xmlns:a16="http://schemas.microsoft.com/office/drawing/2014/main" id="{0D9D2795-B2BB-E774-79C0-FA930B604BB8}"/>
              </a:ext>
            </a:extLst>
          </p:cNvPr>
          <p:cNvSpPr/>
          <p:nvPr/>
        </p:nvSpPr>
        <p:spPr>
          <a:xfrm>
            <a:off x="8065591" y="5038308"/>
            <a:ext cx="427077" cy="427077"/>
          </a:xfrm>
          <a:prstGeom prst="roundRect">
            <a:avLst>
              <a:gd name="adj" fmla="val 213892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59F13DCF-89C3-A600-A866-5DE7B4ECEDBE}"/>
              </a:ext>
            </a:extLst>
          </p:cNvPr>
          <p:cNvSpPr/>
          <p:nvPr/>
        </p:nvSpPr>
        <p:spPr>
          <a:xfrm>
            <a:off x="8182987" y="5131772"/>
            <a:ext cx="192167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1500" dirty="0"/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F399404E-A59C-F1E4-4A66-590416952FBF}"/>
              </a:ext>
            </a:extLst>
          </p:cNvPr>
          <p:cNvSpPr/>
          <p:nvPr/>
        </p:nvSpPr>
        <p:spPr>
          <a:xfrm>
            <a:off x="8987909" y="6851571"/>
            <a:ext cx="5044559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Recall.</a:t>
            </a:r>
            <a:endParaRPr lang="en-US" sz="1300" dirty="0"/>
          </a:p>
        </p:txBody>
      </p:sp>
      <p:pic>
        <p:nvPicPr>
          <p:cNvPr id="20" name="Image 2" descr="preencoded.png">
            <a:extLst>
              <a:ext uri="{FF2B5EF4-FFF2-40B4-BE49-F238E27FC236}">
                <a16:creationId xmlns:a16="http://schemas.microsoft.com/office/drawing/2014/main" id="{5177E723-78B5-5C70-0120-D44D6C005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594" y="4799409"/>
            <a:ext cx="2833092" cy="2833092"/>
          </a:xfrm>
          <a:prstGeom prst="rect">
            <a:avLst/>
          </a:prstGeom>
        </p:spPr>
      </p:pic>
      <p:sp>
        <p:nvSpPr>
          <p:cNvPr id="21" name="Shape 16">
            <a:extLst>
              <a:ext uri="{FF2B5EF4-FFF2-40B4-BE49-F238E27FC236}">
                <a16:creationId xmlns:a16="http://schemas.microsoft.com/office/drawing/2014/main" id="{AE33A959-4821-4E93-B0A6-5B2A98B62962}"/>
              </a:ext>
            </a:extLst>
          </p:cNvPr>
          <p:cNvSpPr/>
          <p:nvPr/>
        </p:nvSpPr>
        <p:spPr>
          <a:xfrm>
            <a:off x="8065591" y="6966406"/>
            <a:ext cx="427077" cy="427077"/>
          </a:xfrm>
          <a:prstGeom prst="roundRect">
            <a:avLst>
              <a:gd name="adj" fmla="val 213892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76B950E6-5D87-1FE6-4634-CF16B4B7CA7C}"/>
              </a:ext>
            </a:extLst>
          </p:cNvPr>
          <p:cNvSpPr/>
          <p:nvPr/>
        </p:nvSpPr>
        <p:spPr>
          <a:xfrm>
            <a:off x="8182987" y="7059870"/>
            <a:ext cx="192167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1500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80E1209A-D8AC-B5B6-A053-83FC6E21C3F8}"/>
              </a:ext>
            </a:extLst>
          </p:cNvPr>
          <p:cNvSpPr/>
          <p:nvPr/>
        </p:nvSpPr>
        <p:spPr>
          <a:xfrm>
            <a:off x="597932" y="6851571"/>
            <a:ext cx="5044440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F1-Score.</a:t>
            </a:r>
            <a:endParaRPr lang="en-US" sz="1300" dirty="0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3F32248D-899A-E1E9-1408-144F4F7E6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594" y="4799409"/>
            <a:ext cx="2833092" cy="2833092"/>
          </a:xfrm>
          <a:prstGeom prst="rect">
            <a:avLst/>
          </a:prstGeom>
        </p:spPr>
      </p:pic>
      <p:sp>
        <p:nvSpPr>
          <p:cNvPr id="25" name="Shape 19">
            <a:extLst>
              <a:ext uri="{FF2B5EF4-FFF2-40B4-BE49-F238E27FC236}">
                <a16:creationId xmlns:a16="http://schemas.microsoft.com/office/drawing/2014/main" id="{C3E6B7F9-344E-FA58-4DFF-AD8EE5718054}"/>
              </a:ext>
            </a:extLst>
          </p:cNvPr>
          <p:cNvSpPr/>
          <p:nvPr/>
        </p:nvSpPr>
        <p:spPr>
          <a:xfrm>
            <a:off x="6137493" y="6966406"/>
            <a:ext cx="427077" cy="427077"/>
          </a:xfrm>
          <a:prstGeom prst="roundRect">
            <a:avLst>
              <a:gd name="adj" fmla="val 213892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6" name="Text 20">
            <a:extLst>
              <a:ext uri="{FF2B5EF4-FFF2-40B4-BE49-F238E27FC236}">
                <a16:creationId xmlns:a16="http://schemas.microsoft.com/office/drawing/2014/main" id="{DA08EC52-0E06-96AA-B08E-DCD3DD59487C}"/>
              </a:ext>
            </a:extLst>
          </p:cNvPr>
          <p:cNvSpPr/>
          <p:nvPr/>
        </p:nvSpPr>
        <p:spPr>
          <a:xfrm>
            <a:off x="6254889" y="7059870"/>
            <a:ext cx="192167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9473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BC249CF-9249-706C-D98D-505B2D915723}"/>
              </a:ext>
            </a:extLst>
          </p:cNvPr>
          <p:cNvSpPr/>
          <p:nvPr/>
        </p:nvSpPr>
        <p:spPr>
          <a:xfrm>
            <a:off x="550783" y="434221"/>
            <a:ext cx="8342590" cy="491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Discussion &amp; Challenges: Insights and Roadblocks</a:t>
            </a:r>
            <a:endParaRPr lang="en-US" sz="30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FBB95A1-7E25-B018-75EC-4D7E4B7E4BE9}"/>
              </a:ext>
            </a:extLst>
          </p:cNvPr>
          <p:cNvSpPr/>
          <p:nvPr/>
        </p:nvSpPr>
        <p:spPr>
          <a:xfrm>
            <a:off x="550783" y="1240750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Findings: VGG16, fine-tuned on chest X-ray images, achieves high accuracy in pneumonia detection.</a:t>
            </a:r>
            <a:endParaRPr lang="en-US" sz="1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67BEFEB-D716-6D5F-217B-74687170A8F1}"/>
              </a:ext>
            </a:extLst>
          </p:cNvPr>
          <p:cNvSpPr/>
          <p:nvPr/>
        </p:nvSpPr>
        <p:spPr>
          <a:xfrm>
            <a:off x="550783" y="1669613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Challenges Faced:</a:t>
            </a:r>
            <a:endParaRPr lang="en-US" sz="1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609760C-BA47-EDDA-B4AD-3C16B3649CB8}"/>
              </a:ext>
            </a:extLst>
          </p:cNvPr>
          <p:cNvSpPr/>
          <p:nvPr/>
        </p:nvSpPr>
        <p:spPr>
          <a:xfrm>
            <a:off x="550783" y="2098477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dataset size and class imbalance (more "No Pneumonia" cases).</a:t>
            </a:r>
            <a:endParaRPr lang="en-US" sz="1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0942EF4B-4BC7-C8EE-C072-A05EF41170EE}"/>
              </a:ext>
            </a:extLst>
          </p:cNvPr>
          <p:cNvSpPr/>
          <p:nvPr/>
        </p:nvSpPr>
        <p:spPr>
          <a:xfrm>
            <a:off x="550783" y="2405301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Variability in X-ray image quality and patient positioning.</a:t>
            </a:r>
            <a:endParaRPr lang="en-US" sz="1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B50B7D1-E8AE-38AD-50B4-D6F8A6D191EA}"/>
              </a:ext>
            </a:extLst>
          </p:cNvPr>
          <p:cNvSpPr/>
          <p:nvPr/>
        </p:nvSpPr>
        <p:spPr>
          <a:xfrm>
            <a:off x="550783" y="2712125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Generalizability to diverse patient populations and imaging protocols.</a:t>
            </a:r>
            <a:endParaRPr lang="en-US" sz="1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C5564971-2FF7-06EB-B809-5BE7575CF04D}"/>
              </a:ext>
            </a:extLst>
          </p:cNvPr>
          <p:cNvSpPr/>
          <p:nvPr/>
        </p:nvSpPr>
        <p:spPr>
          <a:xfrm>
            <a:off x="550783" y="3140988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Solutions Implemented: Data augmentation, class weighting during training.</a:t>
            </a:r>
            <a:endParaRPr lang="en-US" sz="12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ECFDD0FA-F488-84EA-73AB-95281A594F82}"/>
              </a:ext>
            </a:extLst>
          </p:cNvPr>
          <p:cNvSpPr/>
          <p:nvPr/>
        </p:nvSpPr>
        <p:spPr>
          <a:xfrm>
            <a:off x="550783" y="3569851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Potential Improvements:</a:t>
            </a:r>
            <a:endParaRPr lang="en-US" sz="1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4F7FEAC3-3A50-0B66-E10A-BA1C0F30EDC8}"/>
              </a:ext>
            </a:extLst>
          </p:cNvPr>
          <p:cNvSpPr/>
          <p:nvPr/>
        </p:nvSpPr>
        <p:spPr>
          <a:xfrm>
            <a:off x="550783" y="3998714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other CNN architectures (e.g., ResNet, DenseNet).</a:t>
            </a:r>
            <a:endParaRPr lang="en-US" sz="1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7C996905-637A-9BCE-F3D9-3F499C6DA3DA}"/>
              </a:ext>
            </a:extLst>
          </p:cNvPr>
          <p:cNvSpPr/>
          <p:nvPr/>
        </p:nvSpPr>
        <p:spPr>
          <a:xfrm>
            <a:off x="550783" y="4305538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Incorporate clinical data (e.g., patient age, symptoms) for improved diagnosis.</a:t>
            </a:r>
            <a:endParaRPr lang="en-US" sz="120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CF1CEA8F-4DCA-B0AE-FBEE-6D807A46152D}"/>
              </a:ext>
            </a:extLst>
          </p:cNvPr>
          <p:cNvSpPr/>
          <p:nvPr/>
        </p:nvSpPr>
        <p:spPr>
          <a:xfrm>
            <a:off x="550783" y="4612362"/>
            <a:ext cx="13528834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larger and more diverse datasets for training.</a:t>
            </a:r>
            <a:endParaRPr lang="en-US" sz="1200" dirty="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3E56C3D1-9437-A440-3A84-89B3347CE445}"/>
              </a:ext>
            </a:extLst>
          </p:cNvPr>
          <p:cNvSpPr/>
          <p:nvPr/>
        </p:nvSpPr>
        <p:spPr>
          <a:xfrm>
            <a:off x="7303770" y="5041225"/>
            <a:ext cx="22860" cy="2754035"/>
          </a:xfrm>
          <a:prstGeom prst="roundRect">
            <a:avLst>
              <a:gd name="adj" fmla="val 289179"/>
            </a:avLst>
          </a:prstGeom>
          <a:solidFill>
            <a:srgbClr val="D1C8C6"/>
          </a:solidFill>
          <a:ln/>
        </p:spPr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DFF8C38A-187F-5941-6F76-790D3A78FC21}"/>
              </a:ext>
            </a:extLst>
          </p:cNvPr>
          <p:cNvSpPr/>
          <p:nvPr/>
        </p:nvSpPr>
        <p:spPr>
          <a:xfrm>
            <a:off x="6688931" y="5383887"/>
            <a:ext cx="472083" cy="22860"/>
          </a:xfrm>
          <a:prstGeom prst="roundRect">
            <a:avLst>
              <a:gd name="adj" fmla="val 289179"/>
            </a:avLst>
          </a:prstGeom>
          <a:solidFill>
            <a:srgbClr val="D1C8C6"/>
          </a:solidFill>
          <a:ln/>
        </p:spPr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3448F494-9D3D-0CD1-DA60-AFF80BF5F508}"/>
              </a:ext>
            </a:extLst>
          </p:cNvPr>
          <p:cNvSpPr/>
          <p:nvPr/>
        </p:nvSpPr>
        <p:spPr>
          <a:xfrm>
            <a:off x="7138154" y="5218271"/>
            <a:ext cx="354092" cy="35409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3D070A54-C0DD-365A-C40F-774DE54ADD5D}"/>
              </a:ext>
            </a:extLst>
          </p:cNvPr>
          <p:cNvSpPr/>
          <p:nvPr/>
        </p:nvSpPr>
        <p:spPr>
          <a:xfrm>
            <a:off x="7197209" y="5247799"/>
            <a:ext cx="23598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185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D5014A3F-30AE-9BE0-B20B-F1BDF0207FA7}"/>
              </a:ext>
            </a:extLst>
          </p:cNvPr>
          <p:cNvSpPr/>
          <p:nvPr/>
        </p:nvSpPr>
        <p:spPr>
          <a:xfrm>
            <a:off x="550783" y="5198507"/>
            <a:ext cx="5977533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Challenges.</a:t>
            </a:r>
            <a:endParaRPr lang="en-US" sz="1200" dirty="0"/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83AE3F81-FE93-269C-0FA8-8C7063F98FF5}"/>
              </a:ext>
            </a:extLst>
          </p:cNvPr>
          <p:cNvSpPr/>
          <p:nvPr/>
        </p:nvSpPr>
        <p:spPr>
          <a:xfrm>
            <a:off x="7469386" y="6170652"/>
            <a:ext cx="472083" cy="22860"/>
          </a:xfrm>
          <a:prstGeom prst="roundRect">
            <a:avLst>
              <a:gd name="adj" fmla="val 289179"/>
            </a:avLst>
          </a:prstGeom>
          <a:solidFill>
            <a:srgbClr val="D1C8C6"/>
          </a:solidFill>
          <a:ln/>
        </p:spPr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01E10E8F-EA0B-D9E1-DCBC-82D228BE4173}"/>
              </a:ext>
            </a:extLst>
          </p:cNvPr>
          <p:cNvSpPr/>
          <p:nvPr/>
        </p:nvSpPr>
        <p:spPr>
          <a:xfrm>
            <a:off x="7138154" y="6005036"/>
            <a:ext cx="354092" cy="35409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C62DF242-562F-800B-84EE-9C17134FE715}"/>
              </a:ext>
            </a:extLst>
          </p:cNvPr>
          <p:cNvSpPr/>
          <p:nvPr/>
        </p:nvSpPr>
        <p:spPr>
          <a:xfrm>
            <a:off x="7197209" y="6034564"/>
            <a:ext cx="23598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1850" dirty="0"/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50160D0D-0033-2959-87DB-33A46ECAE1CB}"/>
              </a:ext>
            </a:extLst>
          </p:cNvPr>
          <p:cNvSpPr/>
          <p:nvPr/>
        </p:nvSpPr>
        <p:spPr>
          <a:xfrm>
            <a:off x="8102084" y="5985272"/>
            <a:ext cx="5977533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Solutions.</a:t>
            </a:r>
            <a:endParaRPr lang="en-US" sz="1200" dirty="0"/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DC00E0DD-4561-2833-37D3-AAF1A50FF86B}"/>
              </a:ext>
            </a:extLst>
          </p:cNvPr>
          <p:cNvSpPr/>
          <p:nvPr/>
        </p:nvSpPr>
        <p:spPr>
          <a:xfrm>
            <a:off x="6688931" y="6878836"/>
            <a:ext cx="472083" cy="22860"/>
          </a:xfrm>
          <a:prstGeom prst="roundRect">
            <a:avLst>
              <a:gd name="adj" fmla="val 289179"/>
            </a:avLst>
          </a:prstGeom>
          <a:solidFill>
            <a:srgbClr val="D1C8C6"/>
          </a:solidFill>
          <a:ln/>
        </p:spPr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DC4EAC6-9B5F-521F-4119-29AD143A25F2}"/>
              </a:ext>
            </a:extLst>
          </p:cNvPr>
          <p:cNvSpPr/>
          <p:nvPr/>
        </p:nvSpPr>
        <p:spPr>
          <a:xfrm>
            <a:off x="7138154" y="6713220"/>
            <a:ext cx="354092" cy="35409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498BAE7-6702-6775-C17B-F4D70887D641}"/>
              </a:ext>
            </a:extLst>
          </p:cNvPr>
          <p:cNvSpPr/>
          <p:nvPr/>
        </p:nvSpPr>
        <p:spPr>
          <a:xfrm>
            <a:off x="7197209" y="6742748"/>
            <a:ext cx="23598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1850" dirty="0"/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7C9F1B4F-DF08-F76A-6AA3-013295514CFD}"/>
              </a:ext>
            </a:extLst>
          </p:cNvPr>
          <p:cNvSpPr/>
          <p:nvPr/>
        </p:nvSpPr>
        <p:spPr>
          <a:xfrm>
            <a:off x="550783" y="6693456"/>
            <a:ext cx="5977533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work.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587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4E7F11E-7B88-9D1E-B489-F7A9BC61E883}"/>
              </a:ext>
            </a:extLst>
          </p:cNvPr>
          <p:cNvSpPr/>
          <p:nvPr/>
        </p:nvSpPr>
        <p:spPr>
          <a:xfrm>
            <a:off x="781526" y="614482"/>
            <a:ext cx="11861602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Conclusion &amp; Future Work: Impact and Next Steps</a:t>
            </a:r>
            <a:endParaRPr lang="en-US" sz="43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C9F43C7-9FD7-79EB-D8D8-1BA5C0EE8995}"/>
              </a:ext>
            </a:extLst>
          </p:cNvPr>
          <p:cNvSpPr/>
          <p:nvPr/>
        </p:nvSpPr>
        <p:spPr>
          <a:xfrm>
            <a:off x="781526" y="1758910"/>
            <a:ext cx="130673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Summary: Developed a pneumonia detection system using VGG16 with promising results.</a:t>
            </a: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AFC5083-AD71-A210-A0BB-56AD8A82AF9A}"/>
              </a:ext>
            </a:extLst>
          </p:cNvPr>
          <p:cNvSpPr/>
          <p:nvPr/>
        </p:nvSpPr>
        <p:spPr>
          <a:xfrm>
            <a:off x="781526" y="2367439"/>
            <a:ext cx="13067348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Potential Impact: Assist radiologists in making faster and more accurate diagnoses, leading to improved patient care and outcomes.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7D5EDA2-88AD-7840-24A8-0225A063473C}"/>
              </a:ext>
            </a:extLst>
          </p:cNvPr>
          <p:cNvSpPr/>
          <p:nvPr/>
        </p:nvSpPr>
        <p:spPr>
          <a:xfrm>
            <a:off x="781526" y="3333274"/>
            <a:ext cx="130673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Directions: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64A37AD8-955C-0841-1598-E8C7C3814F61}"/>
              </a:ext>
            </a:extLst>
          </p:cNvPr>
          <p:cNvSpPr/>
          <p:nvPr/>
        </p:nvSpPr>
        <p:spPr>
          <a:xfrm>
            <a:off x="781526" y="3941802"/>
            <a:ext cx="130673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 the model in a real-world clinical setting for evaluation.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AFB1C2CA-F286-F114-465F-C3A1CAD49B6B}"/>
              </a:ext>
            </a:extLst>
          </p:cNvPr>
          <p:cNvSpPr/>
          <p:nvPr/>
        </p:nvSpPr>
        <p:spPr>
          <a:xfrm>
            <a:off x="781526" y="4377214"/>
            <a:ext cx="130673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 user-friendly interface for easy access and interpretation.</a:t>
            </a: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51BBA15-953D-8932-B44F-2028A0661E19}"/>
              </a:ext>
            </a:extLst>
          </p:cNvPr>
          <p:cNvSpPr/>
          <p:nvPr/>
        </p:nvSpPr>
        <p:spPr>
          <a:xfrm>
            <a:off x="781526" y="4812625"/>
            <a:ext cx="130673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methods for explainable AI (XAI) to understand the model's decision-making process.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22B6B9F8-D3E6-ED64-EA1D-D065499AACFF}"/>
              </a:ext>
            </a:extLst>
          </p:cNvPr>
          <p:cNvSpPr/>
          <p:nvPr/>
        </p:nvSpPr>
        <p:spPr>
          <a:xfrm>
            <a:off x="781526" y="5421154"/>
            <a:ext cx="130673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Thank You &amp; Q&amp;A</a:t>
            </a:r>
            <a:endParaRPr lang="en-US" sz="1750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CF4DF066-DDD4-9FBF-0FD4-2C7088B1CFA8}"/>
              </a:ext>
            </a:extLst>
          </p:cNvPr>
          <p:cNvSpPr/>
          <p:nvPr/>
        </p:nvSpPr>
        <p:spPr>
          <a:xfrm>
            <a:off x="781526" y="6699528"/>
            <a:ext cx="4132421" cy="223242"/>
          </a:xfrm>
          <a:prstGeom prst="roundRect">
            <a:avLst>
              <a:gd name="adj" fmla="val 4201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973DD331-E8CA-3F3F-FF36-EE4C0BCBA3F9}"/>
              </a:ext>
            </a:extLst>
          </p:cNvPr>
          <p:cNvSpPr/>
          <p:nvPr/>
        </p:nvSpPr>
        <p:spPr>
          <a:xfrm>
            <a:off x="781526" y="7257693"/>
            <a:ext cx="413242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 the model.</a:t>
            </a:r>
            <a:endParaRPr lang="en-US" sz="175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7E3B73C5-9F8C-04C5-7195-A31693755427}"/>
              </a:ext>
            </a:extLst>
          </p:cNvPr>
          <p:cNvSpPr/>
          <p:nvPr/>
        </p:nvSpPr>
        <p:spPr>
          <a:xfrm>
            <a:off x="5248870" y="6364605"/>
            <a:ext cx="4132540" cy="223242"/>
          </a:xfrm>
          <a:prstGeom prst="roundRect">
            <a:avLst>
              <a:gd name="adj" fmla="val 4201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5386021-55B0-1797-4D61-EE9DFBF1B3AE}"/>
              </a:ext>
            </a:extLst>
          </p:cNvPr>
          <p:cNvSpPr/>
          <p:nvPr/>
        </p:nvSpPr>
        <p:spPr>
          <a:xfrm>
            <a:off x="5248870" y="6922770"/>
            <a:ext cx="4132540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an interface.</a:t>
            </a:r>
            <a:endParaRPr lang="en-US" sz="1750" dirty="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5331E6EB-0321-D164-4614-81BE882CBCA9}"/>
              </a:ext>
            </a:extLst>
          </p:cNvPr>
          <p:cNvSpPr/>
          <p:nvPr/>
        </p:nvSpPr>
        <p:spPr>
          <a:xfrm>
            <a:off x="9716333" y="6029682"/>
            <a:ext cx="4132540" cy="223242"/>
          </a:xfrm>
          <a:prstGeom prst="roundRect">
            <a:avLst>
              <a:gd name="adj" fmla="val 4201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7B87B846-B91B-076C-2712-662905D46BE7}"/>
              </a:ext>
            </a:extLst>
          </p:cNvPr>
          <p:cNvSpPr/>
          <p:nvPr/>
        </p:nvSpPr>
        <p:spPr>
          <a:xfrm>
            <a:off x="9716333" y="6587847"/>
            <a:ext cx="4132540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explainable AI.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6485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303F1-E41D-B4A1-43EB-B2315C898FF0}"/>
              </a:ext>
            </a:extLst>
          </p:cNvPr>
          <p:cNvSpPr txBox="1"/>
          <p:nvPr/>
        </p:nvSpPr>
        <p:spPr>
          <a:xfrm>
            <a:off x="1209675" y="2562225"/>
            <a:ext cx="10734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latin typeface="Crimson Pro Bold(Body)"/>
              </a:rPr>
              <a:t>THANK YOU </a:t>
            </a:r>
            <a:endParaRPr lang="en-IE" sz="9600" dirty="0">
              <a:latin typeface="Crimson Pro Bold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722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917</Words>
  <Application>Microsoft Office PowerPoint</Application>
  <PresentationFormat>Custom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Crimson Pro Bold(Body)</vt:lpstr>
      <vt:lpstr>Arial</vt:lpstr>
      <vt:lpstr>Crimson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doondi aluru</cp:lastModifiedBy>
  <cp:revision>2</cp:revision>
  <dcterms:created xsi:type="dcterms:W3CDTF">2025-03-06T06:53:00Z</dcterms:created>
  <dcterms:modified xsi:type="dcterms:W3CDTF">2025-03-06T07:00:13Z</dcterms:modified>
</cp:coreProperties>
</file>