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Liberation Sans Bold" charset="1" panose="020B0704020202020204"/>
      <p:regular r:id="rId13"/>
    </p:embeddedFont>
    <p:embeddedFont>
      <p:font typeface="Liberation Sans" charset="1" panose="020B06040202020202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pn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 Id="rId6" Target="../media/image15.svg" Type="http://schemas.openxmlformats.org/officeDocument/2006/relationships/image"/><Relationship Id="rId7" Target="../media/image1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png" Type="http://schemas.openxmlformats.org/officeDocument/2006/relationships/image"/><Relationship Id="rId12" Target="../media/image25.png" Type="http://schemas.openxmlformats.org/officeDocument/2006/relationships/image"/><Relationship Id="rId13" Target="../media/image26.png" Type="http://schemas.openxmlformats.org/officeDocument/2006/relationships/image"/><Relationship Id="rId14" Target="../media/image27.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7.png" Type="http://schemas.openxmlformats.org/officeDocument/2006/relationships/image"/><Relationship Id="rId5" Target="../media/image18.pn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21.png" Type="http://schemas.openxmlformats.org/officeDocument/2006/relationships/image"/><Relationship Id="rId9" Target="../media/image2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2.png" Type="http://schemas.openxmlformats.org/officeDocument/2006/relationships/image"/><Relationship Id="rId11" Target="../media/image33.svg" Type="http://schemas.openxmlformats.org/officeDocument/2006/relationships/image"/><Relationship Id="rId12" Target="../media/image9.png" Type="http://schemas.openxmlformats.org/officeDocument/2006/relationships/image"/><Relationship Id="rId13" Target="../media/image34.jpe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13.png" Type="http://schemas.openxmlformats.org/officeDocument/2006/relationships/image"/><Relationship Id="rId5" Target="../media/image28.png" Type="http://schemas.openxmlformats.org/officeDocument/2006/relationships/image"/><Relationship Id="rId6" Target="../media/image29.png" Type="http://schemas.openxmlformats.org/officeDocument/2006/relationships/image"/><Relationship Id="rId7" Target="../media/image30.svg" Type="http://schemas.openxmlformats.org/officeDocument/2006/relationships/image"/><Relationship Id="rId8" Target="../media/image6.png" Type="http://schemas.openxmlformats.org/officeDocument/2006/relationships/image"/><Relationship Id="rId9" Target="../media/image3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35.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19.png" Type="http://schemas.openxmlformats.org/officeDocument/2006/relationships/image"/><Relationship Id="rId8" Target="../media/image20.svg" Type="http://schemas.openxmlformats.org/officeDocument/2006/relationships/image"/><Relationship Id="rId9" Target="../media/image3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3.png" Type="http://schemas.openxmlformats.org/officeDocument/2006/relationships/image"/><Relationship Id="rId11" Target="../media/image27.png" Type="http://schemas.openxmlformats.org/officeDocument/2006/relationships/image"/><Relationship Id="rId2" Target="../media/image14.png" Type="http://schemas.openxmlformats.org/officeDocument/2006/relationships/image"/><Relationship Id="rId3" Target="../media/image15.svg" Type="http://schemas.openxmlformats.org/officeDocument/2006/relationships/image"/><Relationship Id="rId4" Target="../media/image39.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40.png" Type="http://schemas.openxmlformats.org/officeDocument/2006/relationships/image"/><Relationship Id="rId8" Target="../media/image41.png" Type="http://schemas.openxmlformats.org/officeDocument/2006/relationships/image"/><Relationship Id="rId9" Target="../media/image4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svg" Type="http://schemas.openxmlformats.org/officeDocument/2006/relationships/image"/><Relationship Id="rId4" Target="../media/image44.pn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45.png" Type="http://schemas.openxmlformats.org/officeDocument/2006/relationships/image"/><Relationship Id="rId8" Target="../media/image2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71450"/>
            <a:chOff x="0" y="0"/>
            <a:chExt cx="24384000" cy="228600"/>
          </a:xfrm>
        </p:grpSpPr>
        <p:sp>
          <p:nvSpPr>
            <p:cNvPr name="Freeform 3" id="3"/>
            <p:cNvSpPr/>
            <p:nvPr/>
          </p:nvSpPr>
          <p:spPr>
            <a:xfrm flipH="false" flipV="false" rot="0">
              <a:off x="0" y="0"/>
              <a:ext cx="24384000" cy="228600"/>
            </a:xfrm>
            <a:custGeom>
              <a:avLst/>
              <a:gdLst/>
              <a:ahLst/>
              <a:cxnLst/>
              <a:rect r="r" b="b" t="t" l="l"/>
              <a:pathLst>
                <a:path h="228600" w="24384000">
                  <a:moveTo>
                    <a:pt x="24384000" y="228600"/>
                  </a:moveTo>
                  <a:lnTo>
                    <a:pt x="0" y="228600"/>
                  </a:lnTo>
                  <a:lnTo>
                    <a:pt x="0" y="0"/>
                  </a:lnTo>
                  <a:lnTo>
                    <a:pt x="24384000" y="0"/>
                  </a:lnTo>
                  <a:lnTo>
                    <a:pt x="24384000" y="228600"/>
                  </a:lnTo>
                  <a:close/>
                </a:path>
              </a:pathLst>
            </a:custGeom>
            <a:solidFill>
              <a:srgbClr val="0078D4"/>
            </a:solidFill>
          </p:spPr>
        </p:sp>
      </p:grpSp>
      <p:sp>
        <p:nvSpPr>
          <p:cNvPr name="TextBox 4" id="4"/>
          <p:cNvSpPr txBox="true"/>
          <p:nvPr/>
        </p:nvSpPr>
        <p:spPr>
          <a:xfrm rot="0">
            <a:off x="666750" y="941387"/>
            <a:ext cx="16954500" cy="943610"/>
          </a:xfrm>
          <a:prstGeom prst="rect">
            <a:avLst/>
          </a:prstGeom>
        </p:spPr>
        <p:txBody>
          <a:bodyPr anchor="t" rtlCol="false" tIns="0" lIns="0" bIns="0" rIns="0">
            <a:spAutoFit/>
          </a:bodyPr>
          <a:lstStyle/>
          <a:p>
            <a:pPr algn="l">
              <a:lnSpc>
                <a:spcPts val="6480"/>
              </a:lnSpc>
            </a:pPr>
            <a:r>
              <a:rPr lang="en-US" sz="5400" b="true">
                <a:solidFill>
                  <a:srgbClr val="005386"/>
                </a:solidFill>
                <a:latin typeface="Liberation Sans Bold"/>
                <a:ea typeface="Liberation Sans Bold"/>
                <a:cs typeface="Liberation Sans Bold"/>
                <a:sym typeface="Liberation Sans Bold"/>
              </a:rPr>
              <a:t>Drug Interaction Analysis System</a:t>
            </a:r>
          </a:p>
        </p:txBody>
      </p:sp>
      <p:sp>
        <p:nvSpPr>
          <p:cNvPr name="TextBox 5" id="5"/>
          <p:cNvSpPr txBox="true"/>
          <p:nvPr/>
        </p:nvSpPr>
        <p:spPr>
          <a:xfrm rot="0">
            <a:off x="4508301" y="2060575"/>
            <a:ext cx="9271635" cy="455930"/>
          </a:xfrm>
          <a:prstGeom prst="rect">
            <a:avLst/>
          </a:prstGeom>
        </p:spPr>
        <p:txBody>
          <a:bodyPr anchor="t" rtlCol="false" tIns="0" lIns="0" bIns="0" rIns="0">
            <a:spAutoFit/>
          </a:bodyPr>
          <a:lstStyle/>
          <a:p>
            <a:pPr algn="l">
              <a:lnSpc>
                <a:spcPts val="3240"/>
              </a:lnSpc>
            </a:pPr>
            <a:r>
              <a:rPr lang="en-US" sz="2700">
                <a:solidFill>
                  <a:srgbClr val="297552"/>
                </a:solidFill>
                <a:latin typeface="Liberation Sans"/>
                <a:ea typeface="Liberation Sans"/>
                <a:cs typeface="Liberation Sans"/>
                <a:sym typeface="Liberation Sans"/>
              </a:rPr>
              <a:t>Enhancing Medication Safety Through Advanced Technology</a:t>
            </a:r>
          </a:p>
        </p:txBody>
      </p:sp>
      <p:sp>
        <p:nvSpPr>
          <p:cNvPr name="Freeform 6" id="6"/>
          <p:cNvSpPr/>
          <p:nvPr/>
        </p:nvSpPr>
        <p:spPr>
          <a:xfrm flipH="false" flipV="false" rot="0">
            <a:off x="2671762" y="3043238"/>
            <a:ext cx="714375" cy="714375"/>
          </a:xfrm>
          <a:custGeom>
            <a:avLst/>
            <a:gdLst/>
            <a:ahLst/>
            <a:cxnLst/>
            <a:rect r="r" b="b" t="t" l="l"/>
            <a:pathLst>
              <a:path h="714375" w="714375">
                <a:moveTo>
                  <a:pt x="0" y="0"/>
                </a:moveTo>
                <a:lnTo>
                  <a:pt x="714376" y="0"/>
                </a:lnTo>
                <a:lnTo>
                  <a:pt x="714376" y="714374"/>
                </a:lnTo>
                <a:lnTo>
                  <a:pt x="0" y="714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2871786" y="3275409"/>
            <a:ext cx="321468" cy="250030"/>
            <a:chOff x="0" y="0"/>
            <a:chExt cx="428624" cy="333374"/>
          </a:xfrm>
        </p:grpSpPr>
        <p:sp>
          <p:nvSpPr>
            <p:cNvPr name="Freeform 8" id="8"/>
            <p:cNvSpPr/>
            <p:nvPr/>
          </p:nvSpPr>
          <p:spPr>
            <a:xfrm flipH="false" flipV="false" rot="0">
              <a:off x="0" y="0"/>
              <a:ext cx="428625" cy="333375"/>
            </a:xfrm>
            <a:custGeom>
              <a:avLst/>
              <a:gdLst/>
              <a:ahLst/>
              <a:cxnLst/>
              <a:rect r="r" b="b" t="t" l="l"/>
              <a:pathLst>
                <a:path h="333375" w="428625">
                  <a:moveTo>
                    <a:pt x="0" y="0"/>
                  </a:moveTo>
                  <a:lnTo>
                    <a:pt x="428625" y="0"/>
                  </a:lnTo>
                  <a:lnTo>
                    <a:pt x="428625" y="333375"/>
                  </a:lnTo>
                  <a:lnTo>
                    <a:pt x="0" y="333375"/>
                  </a:lnTo>
                  <a:lnTo>
                    <a:pt x="0" y="0"/>
                  </a:lnTo>
                  <a:close/>
                </a:path>
              </a:pathLst>
            </a:custGeom>
            <a:blipFill>
              <a:blip r:embed="rId4"/>
              <a:stretch>
                <a:fillRect l="0" t="0" r="0" b="0"/>
              </a:stretch>
            </a:blipFill>
          </p:spPr>
        </p:sp>
      </p:grpSp>
      <p:sp>
        <p:nvSpPr>
          <p:cNvPr name="TextBox 9" id="9"/>
          <p:cNvSpPr txBox="true"/>
          <p:nvPr/>
        </p:nvSpPr>
        <p:spPr>
          <a:xfrm rot="0">
            <a:off x="3584748" y="2994025"/>
            <a:ext cx="5350192" cy="742633"/>
          </a:xfrm>
          <a:prstGeom prst="rect">
            <a:avLst/>
          </a:prstGeom>
        </p:spPr>
        <p:txBody>
          <a:bodyPr anchor="t" rtlCol="false" tIns="0" lIns="0" bIns="0" rIns="0">
            <a:spAutoFit/>
          </a:bodyPr>
          <a:lstStyle/>
          <a:p>
            <a:pPr algn="l">
              <a:lnSpc>
                <a:spcPts val="2700"/>
              </a:lnSpc>
            </a:pPr>
            <a:r>
              <a:rPr lang="en-US" sz="2250" b="true">
                <a:solidFill>
                  <a:srgbClr val="1F2937"/>
                </a:solidFill>
                <a:latin typeface="Liberation Sans Bold"/>
                <a:ea typeface="Liberation Sans Bold"/>
                <a:cs typeface="Liberation Sans Bold"/>
                <a:sym typeface="Liberation Sans Bold"/>
              </a:rPr>
              <a:t>Drug Interaction Detection</a:t>
            </a:r>
          </a:p>
          <a:p>
            <a:pPr algn="l">
              <a:lnSpc>
                <a:spcPts val="2160"/>
              </a:lnSpc>
            </a:pPr>
            <a:r>
              <a:rPr lang="en-US" sz="1800">
                <a:solidFill>
                  <a:srgbClr val="4A5462"/>
                </a:solidFill>
                <a:latin typeface="Liberation Sans"/>
                <a:ea typeface="Liberation Sans"/>
                <a:cs typeface="Liberation Sans"/>
                <a:sym typeface="Liberation Sans"/>
              </a:rPr>
              <a:t>Identifying harmful interactions between medications</a:t>
            </a:r>
          </a:p>
        </p:txBody>
      </p:sp>
      <p:sp>
        <p:nvSpPr>
          <p:cNvPr name="Freeform 10" id="10"/>
          <p:cNvSpPr/>
          <p:nvPr/>
        </p:nvSpPr>
        <p:spPr>
          <a:xfrm flipH="false" flipV="false" rot="0">
            <a:off x="9372598" y="3043238"/>
            <a:ext cx="714375" cy="714375"/>
          </a:xfrm>
          <a:custGeom>
            <a:avLst/>
            <a:gdLst/>
            <a:ahLst/>
            <a:cxnLst/>
            <a:rect r="r" b="b" t="t" l="l"/>
            <a:pathLst>
              <a:path h="714375" w="714375">
                <a:moveTo>
                  <a:pt x="0" y="0"/>
                </a:moveTo>
                <a:lnTo>
                  <a:pt x="714376" y="0"/>
                </a:lnTo>
                <a:lnTo>
                  <a:pt x="714376" y="714374"/>
                </a:lnTo>
                <a:lnTo>
                  <a:pt x="0" y="71437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1" id="11"/>
          <p:cNvGrpSpPr>
            <a:grpSpLocks noChangeAspect="true"/>
          </p:cNvGrpSpPr>
          <p:nvPr/>
        </p:nvGrpSpPr>
        <p:grpSpPr>
          <a:xfrm rot="0">
            <a:off x="9601198" y="3257549"/>
            <a:ext cx="250030" cy="285749"/>
            <a:chOff x="0" y="0"/>
            <a:chExt cx="333374" cy="380998"/>
          </a:xfrm>
        </p:grpSpPr>
        <p:sp>
          <p:nvSpPr>
            <p:cNvPr name="Freeform 12" id="12"/>
            <p:cNvSpPr/>
            <p:nvPr/>
          </p:nvSpPr>
          <p:spPr>
            <a:xfrm flipH="false" flipV="false" rot="0">
              <a:off x="0" y="0"/>
              <a:ext cx="333375" cy="381000"/>
            </a:xfrm>
            <a:custGeom>
              <a:avLst/>
              <a:gdLst/>
              <a:ahLst/>
              <a:cxnLst/>
              <a:rect r="r" b="b" t="t" l="l"/>
              <a:pathLst>
                <a:path h="381000" w="333375">
                  <a:moveTo>
                    <a:pt x="0" y="0"/>
                  </a:moveTo>
                  <a:lnTo>
                    <a:pt x="333375" y="0"/>
                  </a:lnTo>
                  <a:lnTo>
                    <a:pt x="333375" y="381000"/>
                  </a:lnTo>
                  <a:lnTo>
                    <a:pt x="0" y="381000"/>
                  </a:lnTo>
                  <a:lnTo>
                    <a:pt x="0" y="0"/>
                  </a:lnTo>
                  <a:close/>
                </a:path>
              </a:pathLst>
            </a:custGeom>
            <a:blipFill>
              <a:blip r:embed="rId7"/>
              <a:stretch>
                <a:fillRect l="0" t="0" r="0" b="0"/>
              </a:stretch>
            </a:blipFill>
          </p:spPr>
        </p:sp>
      </p:grpSp>
      <p:sp>
        <p:nvSpPr>
          <p:cNvPr name="TextBox 13" id="13"/>
          <p:cNvSpPr txBox="true"/>
          <p:nvPr/>
        </p:nvSpPr>
        <p:spPr>
          <a:xfrm rot="0">
            <a:off x="10282238" y="2994025"/>
            <a:ext cx="4943475" cy="742633"/>
          </a:xfrm>
          <a:prstGeom prst="rect">
            <a:avLst/>
          </a:prstGeom>
        </p:spPr>
        <p:txBody>
          <a:bodyPr anchor="t" rtlCol="false" tIns="0" lIns="0" bIns="0" rIns="0">
            <a:spAutoFit/>
          </a:bodyPr>
          <a:lstStyle/>
          <a:p>
            <a:pPr algn="l">
              <a:lnSpc>
                <a:spcPts val="2700"/>
              </a:lnSpc>
            </a:pPr>
            <a:r>
              <a:rPr lang="en-US" b="true" sz="2250" spc="-15">
                <a:solidFill>
                  <a:srgbClr val="1F2937"/>
                </a:solidFill>
                <a:latin typeface="Liberation Sans Bold"/>
                <a:ea typeface="Liberation Sans Bold"/>
                <a:cs typeface="Liberation Sans Bold"/>
                <a:sym typeface="Liberation Sans Bold"/>
              </a:rPr>
              <a:t>Age-Specific Dosage</a:t>
            </a:r>
          </a:p>
          <a:p>
            <a:pPr algn="l">
              <a:lnSpc>
                <a:spcPts val="2160"/>
              </a:lnSpc>
            </a:pPr>
            <a:r>
              <a:rPr lang="en-US" sz="1800" spc="-12">
                <a:solidFill>
                  <a:srgbClr val="4A5462"/>
                </a:solidFill>
                <a:latin typeface="Liberation Sans"/>
                <a:ea typeface="Liberation Sans"/>
                <a:cs typeface="Liberation Sans"/>
                <a:sym typeface="Liberation Sans"/>
              </a:rPr>
              <a:t>Recommendations based on patient age profiles</a:t>
            </a:r>
          </a:p>
        </p:txBody>
      </p:sp>
      <p:sp>
        <p:nvSpPr>
          <p:cNvPr name="Freeform 14" id="14"/>
          <p:cNvSpPr/>
          <p:nvPr/>
        </p:nvSpPr>
        <p:spPr>
          <a:xfrm flipH="false" flipV="false" rot="0">
            <a:off x="2671762" y="4471988"/>
            <a:ext cx="714375" cy="714375"/>
          </a:xfrm>
          <a:custGeom>
            <a:avLst/>
            <a:gdLst/>
            <a:ahLst/>
            <a:cxnLst/>
            <a:rect r="r" b="b" t="t" l="l"/>
            <a:pathLst>
              <a:path h="714375" w="714375">
                <a:moveTo>
                  <a:pt x="0" y="0"/>
                </a:moveTo>
                <a:lnTo>
                  <a:pt x="714376" y="0"/>
                </a:lnTo>
                <a:lnTo>
                  <a:pt x="714376" y="714374"/>
                </a:lnTo>
                <a:lnTo>
                  <a:pt x="0" y="71437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5" id="15"/>
          <p:cNvGrpSpPr>
            <a:grpSpLocks noChangeAspect="true"/>
          </p:cNvGrpSpPr>
          <p:nvPr/>
        </p:nvGrpSpPr>
        <p:grpSpPr>
          <a:xfrm rot="0">
            <a:off x="2886018" y="4684848"/>
            <a:ext cx="285861" cy="288651"/>
            <a:chOff x="0" y="0"/>
            <a:chExt cx="381148" cy="384868"/>
          </a:xfrm>
        </p:grpSpPr>
        <p:sp>
          <p:nvSpPr>
            <p:cNvPr name="Freeform 16" id="16"/>
            <p:cNvSpPr/>
            <p:nvPr/>
          </p:nvSpPr>
          <p:spPr>
            <a:xfrm flipH="false" flipV="false" rot="0">
              <a:off x="0" y="0"/>
              <a:ext cx="381127" cy="384810"/>
            </a:xfrm>
            <a:custGeom>
              <a:avLst/>
              <a:gdLst/>
              <a:ahLst/>
              <a:cxnLst/>
              <a:rect r="r" b="b" t="t" l="l"/>
              <a:pathLst>
                <a:path h="384810" w="381127">
                  <a:moveTo>
                    <a:pt x="0" y="0"/>
                  </a:moveTo>
                  <a:lnTo>
                    <a:pt x="381127" y="0"/>
                  </a:lnTo>
                  <a:lnTo>
                    <a:pt x="381127" y="384810"/>
                  </a:lnTo>
                  <a:lnTo>
                    <a:pt x="0" y="384810"/>
                  </a:lnTo>
                  <a:lnTo>
                    <a:pt x="0" y="0"/>
                  </a:lnTo>
                  <a:close/>
                </a:path>
              </a:pathLst>
            </a:custGeom>
            <a:blipFill>
              <a:blip r:embed="rId10"/>
              <a:stretch>
                <a:fillRect l="-488" t="0" r="-493" b="-15"/>
              </a:stretch>
            </a:blipFill>
          </p:spPr>
        </p:sp>
      </p:grpSp>
      <p:sp>
        <p:nvSpPr>
          <p:cNvPr name="TextBox 17" id="17"/>
          <p:cNvSpPr txBox="true"/>
          <p:nvPr/>
        </p:nvSpPr>
        <p:spPr>
          <a:xfrm rot="0">
            <a:off x="3584748" y="4422775"/>
            <a:ext cx="4956810" cy="742632"/>
          </a:xfrm>
          <a:prstGeom prst="rect">
            <a:avLst/>
          </a:prstGeom>
        </p:spPr>
        <p:txBody>
          <a:bodyPr anchor="t" rtlCol="false" tIns="0" lIns="0" bIns="0" rIns="0">
            <a:spAutoFit/>
          </a:bodyPr>
          <a:lstStyle/>
          <a:p>
            <a:pPr algn="l">
              <a:lnSpc>
                <a:spcPts val="2700"/>
              </a:lnSpc>
            </a:pPr>
            <a:r>
              <a:rPr lang="en-US" sz="2250" b="true">
                <a:solidFill>
                  <a:srgbClr val="1F2937"/>
                </a:solidFill>
                <a:latin typeface="Liberation Sans Bold"/>
                <a:ea typeface="Liberation Sans Bold"/>
                <a:cs typeface="Liberation Sans Bold"/>
                <a:sym typeface="Liberation Sans Bold"/>
              </a:rPr>
              <a:t>Alternative Medications</a:t>
            </a:r>
          </a:p>
          <a:p>
            <a:pPr algn="l">
              <a:lnSpc>
                <a:spcPts val="2160"/>
              </a:lnSpc>
            </a:pPr>
            <a:r>
              <a:rPr lang="en-US" sz="1800">
                <a:solidFill>
                  <a:srgbClr val="4A5462"/>
                </a:solidFill>
                <a:latin typeface="Liberation Sans"/>
                <a:ea typeface="Liberation Sans"/>
                <a:cs typeface="Liberation Sans"/>
                <a:sym typeface="Liberation Sans"/>
              </a:rPr>
              <a:t>Safe alternatives when interactions are identified</a:t>
            </a:r>
          </a:p>
        </p:txBody>
      </p:sp>
      <p:sp>
        <p:nvSpPr>
          <p:cNvPr name="Freeform 18" id="18"/>
          <p:cNvSpPr/>
          <p:nvPr/>
        </p:nvSpPr>
        <p:spPr>
          <a:xfrm flipH="false" flipV="false" rot="0">
            <a:off x="9372598" y="4471988"/>
            <a:ext cx="714375" cy="714375"/>
          </a:xfrm>
          <a:custGeom>
            <a:avLst/>
            <a:gdLst/>
            <a:ahLst/>
            <a:cxnLst/>
            <a:rect r="r" b="b" t="t" l="l"/>
            <a:pathLst>
              <a:path h="714375" w="714375">
                <a:moveTo>
                  <a:pt x="0" y="0"/>
                </a:moveTo>
                <a:lnTo>
                  <a:pt x="714376" y="0"/>
                </a:lnTo>
                <a:lnTo>
                  <a:pt x="714376" y="714374"/>
                </a:lnTo>
                <a:lnTo>
                  <a:pt x="0" y="7143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a:grpSpLocks noChangeAspect="true"/>
          </p:cNvGrpSpPr>
          <p:nvPr/>
        </p:nvGrpSpPr>
        <p:grpSpPr>
          <a:xfrm rot="0">
            <a:off x="9586911" y="4686298"/>
            <a:ext cx="285748" cy="285749"/>
            <a:chOff x="0" y="0"/>
            <a:chExt cx="380998" cy="380998"/>
          </a:xfrm>
        </p:grpSpPr>
        <p:sp>
          <p:nvSpPr>
            <p:cNvPr name="Freeform 20" id="20"/>
            <p:cNvSpPr/>
            <p:nvPr/>
          </p:nvSpPr>
          <p:spPr>
            <a:xfrm flipH="false" flipV="false" rot="0">
              <a:off x="0" y="0"/>
              <a:ext cx="381000" cy="381000"/>
            </a:xfrm>
            <a:custGeom>
              <a:avLst/>
              <a:gdLst/>
              <a:ahLst/>
              <a:cxnLst/>
              <a:rect r="r" b="b" t="t" l="l"/>
              <a:pathLst>
                <a:path h="381000" w="381000">
                  <a:moveTo>
                    <a:pt x="0" y="0"/>
                  </a:moveTo>
                  <a:lnTo>
                    <a:pt x="381000" y="0"/>
                  </a:lnTo>
                  <a:lnTo>
                    <a:pt x="381000" y="381000"/>
                  </a:lnTo>
                  <a:lnTo>
                    <a:pt x="0" y="381000"/>
                  </a:lnTo>
                  <a:lnTo>
                    <a:pt x="0" y="0"/>
                  </a:lnTo>
                  <a:close/>
                </a:path>
              </a:pathLst>
            </a:custGeom>
            <a:blipFill>
              <a:blip r:embed="rId11"/>
              <a:stretch>
                <a:fillRect l="0" t="0" r="0" b="0"/>
              </a:stretch>
            </a:blipFill>
          </p:spPr>
        </p:sp>
      </p:grpSp>
      <p:sp>
        <p:nvSpPr>
          <p:cNvPr name="TextBox 21" id="21"/>
          <p:cNvSpPr txBox="true"/>
          <p:nvPr/>
        </p:nvSpPr>
        <p:spPr>
          <a:xfrm rot="0">
            <a:off x="10282238" y="4422775"/>
            <a:ext cx="4664392" cy="742632"/>
          </a:xfrm>
          <a:prstGeom prst="rect">
            <a:avLst/>
          </a:prstGeom>
        </p:spPr>
        <p:txBody>
          <a:bodyPr anchor="t" rtlCol="false" tIns="0" lIns="0" bIns="0" rIns="0">
            <a:spAutoFit/>
          </a:bodyPr>
          <a:lstStyle/>
          <a:p>
            <a:pPr algn="l">
              <a:lnSpc>
                <a:spcPts val="2700"/>
              </a:lnSpc>
            </a:pPr>
            <a:r>
              <a:rPr lang="en-US" sz="2250" b="true">
                <a:solidFill>
                  <a:srgbClr val="1F2937"/>
                </a:solidFill>
                <a:latin typeface="Liberation Sans Bold"/>
                <a:ea typeface="Liberation Sans Bold"/>
                <a:cs typeface="Liberation Sans Bold"/>
                <a:sym typeface="Liberation Sans Bold"/>
              </a:rPr>
              <a:t>NLP Information Extraction</a:t>
            </a:r>
          </a:p>
          <a:p>
            <a:pPr algn="l">
              <a:lnSpc>
                <a:spcPts val="2160"/>
              </a:lnSpc>
            </a:pPr>
            <a:r>
              <a:rPr lang="en-US" sz="1800">
                <a:solidFill>
                  <a:srgbClr val="4A5462"/>
                </a:solidFill>
                <a:latin typeface="Liberation Sans"/>
                <a:ea typeface="Liberation Sans"/>
                <a:cs typeface="Liberation Sans"/>
                <a:sym typeface="Liberation Sans"/>
              </a:rPr>
              <a:t>Advanced text processing for medication data</a:t>
            </a:r>
          </a:p>
        </p:txBody>
      </p:sp>
      <p:sp>
        <p:nvSpPr>
          <p:cNvPr name="TextBox 22" id="22"/>
          <p:cNvSpPr txBox="true"/>
          <p:nvPr/>
        </p:nvSpPr>
        <p:spPr>
          <a:xfrm rot="0">
            <a:off x="5647730" y="5875338"/>
            <a:ext cx="6992303" cy="318769"/>
          </a:xfrm>
          <a:prstGeom prst="rect">
            <a:avLst/>
          </a:prstGeom>
        </p:spPr>
        <p:txBody>
          <a:bodyPr anchor="t" rtlCol="false" tIns="0" lIns="0" bIns="0" rIns="0">
            <a:spAutoFit/>
          </a:bodyPr>
          <a:lstStyle/>
          <a:p>
            <a:pPr algn="l">
              <a:lnSpc>
                <a:spcPts val="2160"/>
              </a:lnSpc>
            </a:pPr>
            <a:r>
              <a:rPr lang="en-US" sz="1800">
                <a:solidFill>
                  <a:srgbClr val="374050"/>
                </a:solidFill>
                <a:latin typeface="Liberation Sans"/>
                <a:ea typeface="Liberation Sans"/>
                <a:cs typeface="Liberation Sans"/>
                <a:sym typeface="Liberation Sans"/>
              </a:rPr>
              <a:t>Built with Python, Streamlit, FastAPI, IBM Watson, and HuggingFace</a:t>
            </a:r>
          </a:p>
        </p:txBody>
      </p:sp>
      <p:grpSp>
        <p:nvGrpSpPr>
          <p:cNvPr name="Group 23" id="23"/>
          <p:cNvGrpSpPr/>
          <p:nvPr/>
        </p:nvGrpSpPr>
        <p:grpSpPr>
          <a:xfrm rot="0">
            <a:off x="0" y="10115548"/>
            <a:ext cx="18288000" cy="171450"/>
            <a:chOff x="0" y="0"/>
            <a:chExt cx="24384000" cy="228600"/>
          </a:xfrm>
        </p:grpSpPr>
        <p:sp>
          <p:nvSpPr>
            <p:cNvPr name="Freeform 24" id="24"/>
            <p:cNvSpPr/>
            <p:nvPr/>
          </p:nvSpPr>
          <p:spPr>
            <a:xfrm flipH="false" flipV="false" rot="0">
              <a:off x="0" y="0"/>
              <a:ext cx="24384000" cy="228600"/>
            </a:xfrm>
            <a:custGeom>
              <a:avLst/>
              <a:gdLst/>
              <a:ahLst/>
              <a:cxnLst/>
              <a:rect r="r" b="b" t="t" l="l"/>
              <a:pathLst>
                <a:path h="228600" w="24384000">
                  <a:moveTo>
                    <a:pt x="24384000" y="228600"/>
                  </a:moveTo>
                  <a:lnTo>
                    <a:pt x="0" y="228600"/>
                  </a:lnTo>
                  <a:lnTo>
                    <a:pt x="0" y="0"/>
                  </a:lnTo>
                  <a:lnTo>
                    <a:pt x="24384000" y="0"/>
                  </a:lnTo>
                  <a:lnTo>
                    <a:pt x="24384000" y="228600"/>
                  </a:lnTo>
                  <a:close/>
                </a:path>
              </a:pathLst>
            </a:custGeom>
            <a:solidFill>
              <a:srgbClr val="297552"/>
            </a:solidFill>
          </p:spPr>
        </p:sp>
      </p:grpSp>
      <p:grpSp>
        <p:nvGrpSpPr>
          <p:cNvPr name="Group 25" id="25"/>
          <p:cNvGrpSpPr>
            <a:grpSpLocks noChangeAspect="true"/>
          </p:cNvGrpSpPr>
          <p:nvPr/>
        </p:nvGrpSpPr>
        <p:grpSpPr>
          <a:xfrm rot="0">
            <a:off x="15973424" y="9658348"/>
            <a:ext cx="200023" cy="200023"/>
            <a:chOff x="0" y="0"/>
            <a:chExt cx="266698" cy="266698"/>
          </a:xfrm>
        </p:grpSpPr>
        <p:sp>
          <p:nvSpPr>
            <p:cNvPr name="Freeform 26" id="26"/>
            <p:cNvSpPr/>
            <p:nvPr/>
          </p:nvSpPr>
          <p:spPr>
            <a:xfrm flipH="false" flipV="false" rot="0">
              <a:off x="0" y="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solidFill>
              <a:srgbClr val="000000">
                <a:alpha val="0"/>
              </a:srgbClr>
            </a:solidFill>
            <a:ln w="12700">
              <a:solidFill>
                <a:srgbClr val="000000"/>
              </a:solidFill>
            </a:ln>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b="true" sz="4050" spc="-15">
                <a:solidFill>
                  <a:srgbClr val="005386"/>
                </a:solidFill>
                <a:latin typeface="Liberation Sans Bold"/>
                <a:ea typeface="Liberation Sans Bold"/>
                <a:cs typeface="Liberation Sans Bold"/>
                <a:sym typeface="Liberation Sans Bold"/>
              </a:rPr>
              <a:t>Introduction</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27670" y="2232422"/>
            <a:ext cx="287758" cy="250030"/>
            <a:chOff x="0" y="0"/>
            <a:chExt cx="383678" cy="333374"/>
          </a:xfrm>
        </p:grpSpPr>
        <p:sp>
          <p:nvSpPr>
            <p:cNvPr name="Freeform 9" id="9"/>
            <p:cNvSpPr/>
            <p:nvPr/>
          </p:nvSpPr>
          <p:spPr>
            <a:xfrm flipH="false" flipV="false" rot="0">
              <a:off x="0" y="0"/>
              <a:ext cx="383667" cy="333375"/>
            </a:xfrm>
            <a:custGeom>
              <a:avLst/>
              <a:gdLst/>
              <a:ahLst/>
              <a:cxnLst/>
              <a:rect r="r" b="b" t="t" l="l"/>
              <a:pathLst>
                <a:path h="333375" w="383667">
                  <a:moveTo>
                    <a:pt x="0" y="0"/>
                  </a:moveTo>
                  <a:lnTo>
                    <a:pt x="383667" y="0"/>
                  </a:lnTo>
                  <a:lnTo>
                    <a:pt x="383667" y="333375"/>
                  </a:lnTo>
                  <a:lnTo>
                    <a:pt x="0" y="333375"/>
                  </a:lnTo>
                  <a:lnTo>
                    <a:pt x="0" y="0"/>
                  </a:lnTo>
                  <a:close/>
                </a:path>
              </a:pathLst>
            </a:custGeom>
            <a:blipFill>
              <a:blip r:embed="rId4"/>
              <a:stretch>
                <a:fillRect l="0" t="-351" r="-2" b="-351"/>
              </a:stretch>
            </a:blipFill>
          </p:spPr>
        </p:sp>
      </p:grpSp>
      <p:sp>
        <p:nvSpPr>
          <p:cNvPr name="TextBox 10" id="10"/>
          <p:cNvSpPr txBox="true"/>
          <p:nvPr/>
        </p:nvSpPr>
        <p:spPr>
          <a:xfrm rot="0">
            <a:off x="1452562" y="2103438"/>
            <a:ext cx="15762923" cy="3842068"/>
          </a:xfrm>
          <a:prstGeom prst="rect">
            <a:avLst/>
          </a:prstGeom>
        </p:spPr>
        <p:txBody>
          <a:bodyPr anchor="t" rtlCol="false" tIns="0" lIns="0" bIns="0" rIns="0">
            <a:spAutoFit/>
          </a:bodyPr>
          <a:lstStyle/>
          <a:p>
            <a:pPr algn="l">
              <a:lnSpc>
                <a:spcPts val="3240"/>
              </a:lnSpc>
            </a:pPr>
            <a:r>
              <a:rPr lang="en-US" b="true" sz="2700" spc="-15">
                <a:solidFill>
                  <a:srgbClr val="297552"/>
                </a:solidFill>
                <a:latin typeface="Liberation Sans Bold"/>
                <a:ea typeface="Liberation Sans Bold"/>
                <a:cs typeface="Liberation Sans Bold"/>
                <a:sym typeface="Liberation Sans Bold"/>
              </a:rPr>
              <a:t>Problem Statement</a:t>
            </a:r>
          </a:p>
          <a:p>
            <a:pPr algn="l">
              <a:lnSpc>
                <a:spcPts val="4612"/>
              </a:lnSpc>
            </a:pPr>
            <a:r>
              <a:rPr lang="en-US" sz="2025" spc="-11">
                <a:solidFill>
                  <a:srgbClr val="333333"/>
                </a:solidFill>
                <a:latin typeface="Liberation Sans"/>
                <a:ea typeface="Liberation Sans"/>
                <a:cs typeface="Liberation Sans"/>
                <a:sym typeface="Liberation Sans"/>
              </a:rPr>
              <a:t>Adverse drug interactions pose significant health risks to patients, causing approximately 1.3 million emergency department visits annually Improper dosing is especially dangerous for vulnerable populations like children and the elderly</a:t>
            </a:r>
          </a:p>
          <a:p>
            <a:pPr algn="l">
              <a:lnSpc>
                <a:spcPts val="4500"/>
              </a:lnSpc>
            </a:pPr>
            <a:r>
              <a:rPr lang="en-US" sz="2025" spc="-11">
                <a:solidFill>
                  <a:srgbClr val="333333"/>
                </a:solidFill>
                <a:latin typeface="Liberation Sans"/>
                <a:ea typeface="Liberation Sans"/>
                <a:cs typeface="Liberation Sans"/>
                <a:sym typeface="Liberation Sans"/>
              </a:rPr>
              <a:t>Healthcare providers struggle to quickly access comprehensive drug interaction data during prescribing Unstructured medical text often contains critical medication information that is difficult to extract systematically</a:t>
            </a:r>
          </a:p>
          <a:p>
            <a:pPr algn="l">
              <a:lnSpc>
                <a:spcPts val="2430"/>
              </a:lnSpc>
            </a:pPr>
          </a:p>
          <a:p>
            <a:pPr algn="l">
              <a:lnSpc>
                <a:spcPts val="3240"/>
              </a:lnSpc>
            </a:pPr>
            <a:r>
              <a:rPr lang="en-US" b="true" sz="2700" spc="-15">
                <a:solidFill>
                  <a:srgbClr val="297552"/>
                </a:solidFill>
                <a:latin typeface="Liberation Sans Bold"/>
                <a:ea typeface="Liberation Sans Bold"/>
                <a:cs typeface="Liberation Sans Bold"/>
                <a:sym typeface="Liberation Sans Bold"/>
              </a:rPr>
              <a:t>Project Overview</a:t>
            </a:r>
          </a:p>
        </p:txBody>
      </p:sp>
      <p:grpSp>
        <p:nvGrpSpPr>
          <p:cNvPr name="Group 11" id="11"/>
          <p:cNvGrpSpPr/>
          <p:nvPr/>
        </p:nvGrpSpPr>
        <p:grpSpPr>
          <a:xfrm rot="0">
            <a:off x="1243011" y="3057524"/>
            <a:ext cx="71438" cy="71438"/>
            <a:chOff x="0" y="0"/>
            <a:chExt cx="95250" cy="95250"/>
          </a:xfrm>
        </p:grpSpPr>
        <p:sp>
          <p:nvSpPr>
            <p:cNvPr name="Freeform 12" id="1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13" id="13"/>
          <p:cNvGrpSpPr/>
          <p:nvPr/>
        </p:nvGrpSpPr>
        <p:grpSpPr>
          <a:xfrm rot="0">
            <a:off x="1243011" y="3643311"/>
            <a:ext cx="71438" cy="71438"/>
            <a:chOff x="0" y="0"/>
            <a:chExt cx="95250" cy="95250"/>
          </a:xfrm>
        </p:grpSpPr>
        <p:sp>
          <p:nvSpPr>
            <p:cNvPr name="Freeform 14" id="1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15" id="15"/>
          <p:cNvGrpSpPr/>
          <p:nvPr/>
        </p:nvGrpSpPr>
        <p:grpSpPr>
          <a:xfrm rot="0">
            <a:off x="1243011" y="4229098"/>
            <a:ext cx="71438" cy="71438"/>
            <a:chOff x="0" y="0"/>
            <a:chExt cx="95250" cy="95250"/>
          </a:xfrm>
        </p:grpSpPr>
        <p:sp>
          <p:nvSpPr>
            <p:cNvPr name="Freeform 16" id="1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17" id="17"/>
          <p:cNvGrpSpPr/>
          <p:nvPr/>
        </p:nvGrpSpPr>
        <p:grpSpPr>
          <a:xfrm rot="0">
            <a:off x="1243011" y="4800598"/>
            <a:ext cx="71438" cy="71438"/>
            <a:chOff x="0" y="0"/>
            <a:chExt cx="95250" cy="95250"/>
          </a:xfrm>
        </p:grpSpPr>
        <p:sp>
          <p:nvSpPr>
            <p:cNvPr name="Freeform 18" id="1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19" id="19"/>
          <p:cNvSpPr/>
          <p:nvPr/>
        </p:nvSpPr>
        <p:spPr>
          <a:xfrm flipH="false" flipV="false" rot="0">
            <a:off x="685799" y="5457823"/>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0" id="20"/>
          <p:cNvGrpSpPr>
            <a:grpSpLocks noChangeAspect="true"/>
          </p:cNvGrpSpPr>
          <p:nvPr/>
        </p:nvGrpSpPr>
        <p:grpSpPr>
          <a:xfrm rot="0">
            <a:off x="814386" y="5618558"/>
            <a:ext cx="321468" cy="250030"/>
            <a:chOff x="0" y="0"/>
            <a:chExt cx="428624" cy="333374"/>
          </a:xfrm>
        </p:grpSpPr>
        <p:sp>
          <p:nvSpPr>
            <p:cNvPr name="Freeform 21" id="21"/>
            <p:cNvSpPr/>
            <p:nvPr/>
          </p:nvSpPr>
          <p:spPr>
            <a:xfrm flipH="false" flipV="false" rot="0">
              <a:off x="0" y="0"/>
              <a:ext cx="428625" cy="333375"/>
            </a:xfrm>
            <a:custGeom>
              <a:avLst/>
              <a:gdLst/>
              <a:ahLst/>
              <a:cxnLst/>
              <a:rect r="r" b="b" t="t" l="l"/>
              <a:pathLst>
                <a:path h="333375" w="428625">
                  <a:moveTo>
                    <a:pt x="0" y="0"/>
                  </a:moveTo>
                  <a:lnTo>
                    <a:pt x="428625" y="0"/>
                  </a:lnTo>
                  <a:lnTo>
                    <a:pt x="428625" y="333375"/>
                  </a:lnTo>
                  <a:lnTo>
                    <a:pt x="0" y="333375"/>
                  </a:lnTo>
                  <a:lnTo>
                    <a:pt x="0" y="0"/>
                  </a:lnTo>
                  <a:close/>
                </a:path>
              </a:pathLst>
            </a:custGeom>
            <a:blipFill>
              <a:blip r:embed="rId7"/>
              <a:stretch>
                <a:fillRect l="0" t="0" r="0" b="0"/>
              </a:stretch>
            </a:blipFill>
          </p:spPr>
        </p:sp>
      </p:grpSp>
      <p:sp>
        <p:nvSpPr>
          <p:cNvPr name="TextBox 22" id="22"/>
          <p:cNvSpPr txBox="true"/>
          <p:nvPr/>
        </p:nvSpPr>
        <p:spPr>
          <a:xfrm rot="0">
            <a:off x="1466850" y="6270625"/>
            <a:ext cx="5213985" cy="872172"/>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Our system aims to:</a:t>
            </a:r>
          </a:p>
          <a:p>
            <a:pPr algn="l">
              <a:lnSpc>
                <a:spcPts val="2430"/>
              </a:lnSpc>
            </a:pPr>
            <a:r>
              <a:rPr lang="en-US" sz="2025">
                <a:solidFill>
                  <a:srgbClr val="333333"/>
                </a:solidFill>
                <a:latin typeface="Liberation Sans"/>
                <a:ea typeface="Liberation Sans"/>
                <a:cs typeface="Liberation Sans"/>
                <a:sym typeface="Liberation Sans"/>
              </a:rPr>
              <a:t>Analyze potential drug interactions accurately</a:t>
            </a:r>
          </a:p>
        </p:txBody>
      </p:sp>
      <p:grpSp>
        <p:nvGrpSpPr>
          <p:cNvPr name="Group 23" id="23"/>
          <p:cNvGrpSpPr/>
          <p:nvPr/>
        </p:nvGrpSpPr>
        <p:grpSpPr>
          <a:xfrm rot="0">
            <a:off x="1243011" y="6972298"/>
            <a:ext cx="71438" cy="71438"/>
            <a:chOff x="0" y="0"/>
            <a:chExt cx="95250" cy="95250"/>
          </a:xfrm>
        </p:grpSpPr>
        <p:sp>
          <p:nvSpPr>
            <p:cNvPr name="Freeform 24" id="2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25" id="25"/>
          <p:cNvGrpSpPr/>
          <p:nvPr/>
        </p:nvGrpSpPr>
        <p:grpSpPr>
          <a:xfrm rot="0">
            <a:off x="1243011" y="7500936"/>
            <a:ext cx="71438" cy="71438"/>
            <a:chOff x="0" y="0"/>
            <a:chExt cx="95250" cy="95250"/>
          </a:xfrm>
        </p:grpSpPr>
        <p:sp>
          <p:nvSpPr>
            <p:cNvPr name="Freeform 26" id="2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27" id="27"/>
          <p:cNvSpPr txBox="true"/>
          <p:nvPr/>
        </p:nvSpPr>
        <p:spPr>
          <a:xfrm rot="0">
            <a:off x="1466850" y="7327900"/>
            <a:ext cx="5828347"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Provide age-appropriate dosage recommendations</a:t>
            </a:r>
          </a:p>
        </p:txBody>
      </p:sp>
      <p:grpSp>
        <p:nvGrpSpPr>
          <p:cNvPr name="Group 28" id="28"/>
          <p:cNvGrpSpPr/>
          <p:nvPr/>
        </p:nvGrpSpPr>
        <p:grpSpPr>
          <a:xfrm rot="0">
            <a:off x="1243011" y="8029573"/>
            <a:ext cx="71438" cy="71438"/>
            <a:chOff x="0" y="0"/>
            <a:chExt cx="95250" cy="95250"/>
          </a:xfrm>
        </p:grpSpPr>
        <p:sp>
          <p:nvSpPr>
            <p:cNvPr name="Freeform 29" id="29"/>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0" id="30"/>
          <p:cNvSpPr txBox="true"/>
          <p:nvPr/>
        </p:nvSpPr>
        <p:spPr>
          <a:xfrm rot="0">
            <a:off x="1466850" y="7856537"/>
            <a:ext cx="4327208"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Suggest safer alternative medications</a:t>
            </a:r>
          </a:p>
        </p:txBody>
      </p:sp>
      <p:sp>
        <p:nvSpPr>
          <p:cNvPr name="TextBox 31" id="31"/>
          <p:cNvSpPr txBox="true"/>
          <p:nvPr/>
        </p:nvSpPr>
        <p:spPr>
          <a:xfrm rot="0">
            <a:off x="9696448" y="6270625"/>
            <a:ext cx="4170045" cy="872172"/>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Powered by advanced technologies:</a:t>
            </a:r>
          </a:p>
          <a:p>
            <a:pPr algn="l">
              <a:lnSpc>
                <a:spcPts val="2430"/>
              </a:lnSpc>
            </a:pPr>
            <a:r>
              <a:rPr lang="en-US" sz="2025">
                <a:solidFill>
                  <a:srgbClr val="333333"/>
                </a:solidFill>
                <a:latin typeface="Liberation Sans"/>
                <a:ea typeface="Liberation Sans"/>
                <a:cs typeface="Liberation Sans"/>
                <a:sym typeface="Liberation Sans"/>
              </a:rPr>
              <a:t>NLP-driven information extraction</a:t>
            </a:r>
          </a:p>
        </p:txBody>
      </p:sp>
      <p:grpSp>
        <p:nvGrpSpPr>
          <p:cNvPr name="Group 32" id="32"/>
          <p:cNvGrpSpPr/>
          <p:nvPr/>
        </p:nvGrpSpPr>
        <p:grpSpPr>
          <a:xfrm rot="0">
            <a:off x="9472610" y="6972298"/>
            <a:ext cx="71438" cy="71438"/>
            <a:chOff x="0" y="0"/>
            <a:chExt cx="95250" cy="95250"/>
          </a:xfrm>
        </p:grpSpPr>
        <p:sp>
          <p:nvSpPr>
            <p:cNvPr name="Freeform 33" id="33"/>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4" id="34"/>
          <p:cNvGrpSpPr/>
          <p:nvPr/>
        </p:nvGrpSpPr>
        <p:grpSpPr>
          <a:xfrm rot="0">
            <a:off x="9472610" y="7500936"/>
            <a:ext cx="71438" cy="71438"/>
            <a:chOff x="0" y="0"/>
            <a:chExt cx="95250" cy="95250"/>
          </a:xfrm>
        </p:grpSpPr>
        <p:sp>
          <p:nvSpPr>
            <p:cNvPr name="Freeform 35" id="35"/>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6" id="36"/>
          <p:cNvSpPr txBox="true"/>
          <p:nvPr/>
        </p:nvSpPr>
        <p:spPr>
          <a:xfrm rot="0">
            <a:off x="9696448" y="7327900"/>
            <a:ext cx="4998719"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FastAPI backend for responsive processing</a:t>
            </a:r>
          </a:p>
        </p:txBody>
      </p:sp>
      <p:grpSp>
        <p:nvGrpSpPr>
          <p:cNvPr name="Group 37" id="37"/>
          <p:cNvGrpSpPr/>
          <p:nvPr/>
        </p:nvGrpSpPr>
        <p:grpSpPr>
          <a:xfrm rot="0">
            <a:off x="9472610" y="8029573"/>
            <a:ext cx="71438" cy="71438"/>
            <a:chOff x="0" y="0"/>
            <a:chExt cx="95250" cy="95250"/>
          </a:xfrm>
        </p:grpSpPr>
        <p:sp>
          <p:nvSpPr>
            <p:cNvPr name="Freeform 38" id="3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9" id="39"/>
          <p:cNvSpPr txBox="true"/>
          <p:nvPr/>
        </p:nvSpPr>
        <p:spPr>
          <a:xfrm rot="0">
            <a:off x="9696448" y="7856537"/>
            <a:ext cx="5284469"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Streamlit frontend for intuitive user experience</a:t>
            </a:r>
          </a:p>
        </p:txBody>
      </p:sp>
      <p:grpSp>
        <p:nvGrpSpPr>
          <p:cNvPr name="Group 40" id="40"/>
          <p:cNvGrpSpPr/>
          <p:nvPr/>
        </p:nvGrpSpPr>
        <p:grpSpPr>
          <a:xfrm rot="0">
            <a:off x="0" y="10172698"/>
            <a:ext cx="18288000" cy="114300"/>
            <a:chOff x="0" y="0"/>
            <a:chExt cx="24384000" cy="152400"/>
          </a:xfrm>
        </p:grpSpPr>
        <p:sp>
          <p:nvSpPr>
            <p:cNvPr name="Freeform 41" id="41"/>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b="true" sz="4050" spc="-15">
                <a:solidFill>
                  <a:srgbClr val="005386"/>
                </a:solidFill>
                <a:latin typeface="Liberation Sans Bold"/>
                <a:ea typeface="Liberation Sans Bold"/>
                <a:cs typeface="Liberation Sans Bold"/>
                <a:sym typeface="Liberation Sans Bold"/>
              </a:rPr>
              <a:t>System Architecture</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14386" y="2232422"/>
            <a:ext cx="321468" cy="250030"/>
            <a:chOff x="0" y="0"/>
            <a:chExt cx="428624" cy="333374"/>
          </a:xfrm>
        </p:grpSpPr>
        <p:sp>
          <p:nvSpPr>
            <p:cNvPr name="Freeform 9" id="9"/>
            <p:cNvSpPr/>
            <p:nvPr/>
          </p:nvSpPr>
          <p:spPr>
            <a:xfrm flipH="false" flipV="false" rot="0">
              <a:off x="0" y="0"/>
              <a:ext cx="428625" cy="333375"/>
            </a:xfrm>
            <a:custGeom>
              <a:avLst/>
              <a:gdLst/>
              <a:ahLst/>
              <a:cxnLst/>
              <a:rect r="r" b="b" t="t" l="l"/>
              <a:pathLst>
                <a:path h="333375" w="428625">
                  <a:moveTo>
                    <a:pt x="0" y="0"/>
                  </a:moveTo>
                  <a:lnTo>
                    <a:pt x="428625" y="0"/>
                  </a:lnTo>
                  <a:lnTo>
                    <a:pt x="428625" y="333375"/>
                  </a:lnTo>
                  <a:lnTo>
                    <a:pt x="0" y="333375"/>
                  </a:lnTo>
                  <a:lnTo>
                    <a:pt x="0" y="0"/>
                  </a:lnTo>
                  <a:close/>
                </a:path>
              </a:pathLst>
            </a:custGeom>
            <a:blipFill>
              <a:blip r:embed="rId4"/>
              <a:stretch>
                <a:fillRect l="0" t="0" r="0" b="0"/>
              </a:stretch>
            </a:blipFill>
          </p:spPr>
        </p:sp>
      </p:grpSp>
      <p:sp>
        <p:nvSpPr>
          <p:cNvPr name="TextBox 10" id="10"/>
          <p:cNvSpPr txBox="true"/>
          <p:nvPr/>
        </p:nvSpPr>
        <p:spPr>
          <a:xfrm rot="0">
            <a:off x="1452562" y="2103438"/>
            <a:ext cx="3678555" cy="455930"/>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Architecture Overview</a:t>
            </a:r>
          </a:p>
        </p:txBody>
      </p:sp>
      <p:grpSp>
        <p:nvGrpSpPr>
          <p:cNvPr name="Group 11" id="11"/>
          <p:cNvGrpSpPr>
            <a:grpSpLocks noChangeAspect="true"/>
          </p:cNvGrpSpPr>
          <p:nvPr/>
        </p:nvGrpSpPr>
        <p:grpSpPr>
          <a:xfrm rot="0">
            <a:off x="1485898" y="2871786"/>
            <a:ext cx="16116299" cy="4371974"/>
            <a:chOff x="0" y="0"/>
            <a:chExt cx="21488398" cy="5829298"/>
          </a:xfrm>
        </p:grpSpPr>
        <p:sp>
          <p:nvSpPr>
            <p:cNvPr name="Freeform 12" id="12"/>
            <p:cNvSpPr/>
            <p:nvPr/>
          </p:nvSpPr>
          <p:spPr>
            <a:xfrm flipH="false" flipV="false" rot="0">
              <a:off x="0" y="0"/>
              <a:ext cx="21488400" cy="5829300"/>
            </a:xfrm>
            <a:custGeom>
              <a:avLst/>
              <a:gdLst/>
              <a:ahLst/>
              <a:cxnLst/>
              <a:rect r="r" b="b" t="t" l="l"/>
              <a:pathLst>
                <a:path h="5829300" w="21488400">
                  <a:moveTo>
                    <a:pt x="0" y="0"/>
                  </a:moveTo>
                  <a:lnTo>
                    <a:pt x="21488400" y="0"/>
                  </a:lnTo>
                  <a:lnTo>
                    <a:pt x="21488400" y="5829300"/>
                  </a:lnTo>
                  <a:lnTo>
                    <a:pt x="0" y="5829300"/>
                  </a:lnTo>
                  <a:lnTo>
                    <a:pt x="0" y="0"/>
                  </a:lnTo>
                  <a:close/>
                </a:path>
              </a:pathLst>
            </a:custGeom>
            <a:blipFill>
              <a:blip r:embed="rId5"/>
              <a:stretch>
                <a:fillRect l="0" t="0" r="0" b="0"/>
              </a:stretch>
            </a:blipFill>
          </p:spPr>
        </p:sp>
      </p:grpSp>
      <p:sp>
        <p:nvSpPr>
          <p:cNvPr name="TextBox 13" id="13"/>
          <p:cNvSpPr txBox="true"/>
          <p:nvPr/>
        </p:nvSpPr>
        <p:spPr>
          <a:xfrm rot="0">
            <a:off x="3285603" y="3973738"/>
            <a:ext cx="2039303" cy="715010"/>
          </a:xfrm>
          <a:prstGeom prst="rect">
            <a:avLst/>
          </a:prstGeom>
        </p:spPr>
        <p:txBody>
          <a:bodyPr anchor="t" rtlCol="false" tIns="0" lIns="0" bIns="0" rIns="0">
            <a:spAutoFit/>
          </a:bodyPr>
          <a:lstStyle/>
          <a:p>
            <a:pPr algn="ctr">
              <a:lnSpc>
                <a:spcPts val="2430"/>
              </a:lnSpc>
            </a:pPr>
            <a:r>
              <a:rPr lang="en-US" b="true" sz="2025" spc="-15">
                <a:solidFill>
                  <a:srgbClr val="333333"/>
                </a:solidFill>
                <a:latin typeface="Liberation Sans Bold"/>
                <a:ea typeface="Liberation Sans Bold"/>
                <a:cs typeface="Liberation Sans Bold"/>
                <a:sym typeface="Liberation Sans Bold"/>
              </a:rPr>
              <a:t>Users</a:t>
            </a:r>
          </a:p>
          <a:p>
            <a:pPr algn="ctr">
              <a:lnSpc>
                <a:spcPts val="1889"/>
              </a:lnSpc>
            </a:pPr>
            <a:r>
              <a:rPr lang="en-US" sz="1575" spc="-11">
                <a:solidFill>
                  <a:srgbClr val="333333"/>
                </a:solidFill>
                <a:latin typeface="Liberation Sans"/>
                <a:ea typeface="Liberation Sans"/>
                <a:cs typeface="Liberation Sans"/>
                <a:sym typeface="Liberation Sans"/>
              </a:rPr>
              <a:t>(Healthcare Providers)</a:t>
            </a:r>
          </a:p>
        </p:txBody>
      </p:sp>
      <p:sp>
        <p:nvSpPr>
          <p:cNvPr name="TextBox 14" id="14"/>
          <p:cNvSpPr txBox="true"/>
          <p:nvPr/>
        </p:nvSpPr>
        <p:spPr>
          <a:xfrm rot="0">
            <a:off x="8381776" y="3973738"/>
            <a:ext cx="2325052" cy="715010"/>
          </a:xfrm>
          <a:prstGeom prst="rect">
            <a:avLst/>
          </a:prstGeom>
        </p:spPr>
        <p:txBody>
          <a:bodyPr anchor="t" rtlCol="false" tIns="0" lIns="0" bIns="0" rIns="0">
            <a:spAutoFit/>
          </a:bodyPr>
          <a:lstStyle/>
          <a:p>
            <a:pPr algn="ctr">
              <a:lnSpc>
                <a:spcPts val="2430"/>
              </a:lnSpc>
            </a:pPr>
            <a:r>
              <a:rPr lang="en-US" sz="2025" b="true">
                <a:solidFill>
                  <a:srgbClr val="333333"/>
                </a:solidFill>
                <a:latin typeface="Liberation Sans Bold"/>
                <a:ea typeface="Liberation Sans Bold"/>
                <a:cs typeface="Liberation Sans Bold"/>
                <a:sym typeface="Liberation Sans Bold"/>
              </a:rPr>
              <a:t>Streamlit Frontend</a:t>
            </a:r>
          </a:p>
          <a:p>
            <a:pPr algn="ctr">
              <a:lnSpc>
                <a:spcPts val="1889"/>
              </a:lnSpc>
            </a:pPr>
            <a:r>
              <a:rPr lang="en-US" sz="1575" spc="-15">
                <a:solidFill>
                  <a:srgbClr val="333333"/>
                </a:solidFill>
                <a:latin typeface="Liberation Sans"/>
                <a:ea typeface="Liberation Sans"/>
                <a:cs typeface="Liberation Sans"/>
                <a:sym typeface="Liberation Sans"/>
              </a:rPr>
              <a:t>(User Interface)</a:t>
            </a:r>
          </a:p>
        </p:txBody>
      </p:sp>
      <p:sp>
        <p:nvSpPr>
          <p:cNvPr name="TextBox 15" id="15"/>
          <p:cNvSpPr txBox="true"/>
          <p:nvPr/>
        </p:nvSpPr>
        <p:spPr>
          <a:xfrm rot="0">
            <a:off x="13713022" y="3973738"/>
            <a:ext cx="2139315" cy="715010"/>
          </a:xfrm>
          <a:prstGeom prst="rect">
            <a:avLst/>
          </a:prstGeom>
        </p:spPr>
        <p:txBody>
          <a:bodyPr anchor="t" rtlCol="false" tIns="0" lIns="0" bIns="0" rIns="0">
            <a:spAutoFit/>
          </a:bodyPr>
          <a:lstStyle/>
          <a:p>
            <a:pPr algn="ctr">
              <a:lnSpc>
                <a:spcPts val="2430"/>
              </a:lnSpc>
            </a:pPr>
            <a:r>
              <a:rPr lang="en-US" sz="2025" b="true">
                <a:solidFill>
                  <a:srgbClr val="333333"/>
                </a:solidFill>
                <a:latin typeface="Liberation Sans Bold"/>
                <a:ea typeface="Liberation Sans Bold"/>
                <a:cs typeface="Liberation Sans Bold"/>
                <a:sym typeface="Liberation Sans Bold"/>
              </a:rPr>
              <a:t>FastAPI Backend</a:t>
            </a:r>
          </a:p>
          <a:p>
            <a:pPr algn="ctr">
              <a:lnSpc>
                <a:spcPts val="1889"/>
              </a:lnSpc>
            </a:pPr>
            <a:r>
              <a:rPr lang="en-US" sz="1575">
                <a:solidFill>
                  <a:srgbClr val="333333"/>
                </a:solidFill>
                <a:latin typeface="Liberation Sans"/>
                <a:ea typeface="Liberation Sans"/>
                <a:cs typeface="Liberation Sans"/>
                <a:sym typeface="Liberation Sans"/>
              </a:rPr>
              <a:t>(Processing Engine)</a:t>
            </a:r>
          </a:p>
        </p:txBody>
      </p:sp>
      <p:sp>
        <p:nvSpPr>
          <p:cNvPr name="TextBox 16" id="16"/>
          <p:cNvSpPr txBox="true"/>
          <p:nvPr/>
        </p:nvSpPr>
        <p:spPr>
          <a:xfrm rot="0">
            <a:off x="3555057" y="5959702"/>
            <a:ext cx="1500188" cy="715010"/>
          </a:xfrm>
          <a:prstGeom prst="rect">
            <a:avLst/>
          </a:prstGeom>
        </p:spPr>
        <p:txBody>
          <a:bodyPr anchor="t" rtlCol="false" tIns="0" lIns="0" bIns="0" rIns="0">
            <a:spAutoFit/>
          </a:bodyPr>
          <a:lstStyle/>
          <a:p>
            <a:pPr algn="l">
              <a:lnSpc>
                <a:spcPts val="2430"/>
              </a:lnSpc>
            </a:pPr>
            <a:r>
              <a:rPr lang="en-US" b="true" sz="2025" spc="-15">
                <a:solidFill>
                  <a:srgbClr val="333333"/>
                </a:solidFill>
                <a:latin typeface="Liberation Sans Bold"/>
                <a:ea typeface="Liberation Sans Bold"/>
                <a:cs typeface="Liberation Sans Bold"/>
                <a:sym typeface="Liberation Sans Bold"/>
              </a:rPr>
              <a:t>IBM Watson</a:t>
            </a:r>
          </a:p>
          <a:p>
            <a:pPr algn="l">
              <a:lnSpc>
                <a:spcPts val="1889"/>
              </a:lnSpc>
            </a:pPr>
            <a:r>
              <a:rPr lang="en-US" sz="1575" spc="-15">
                <a:solidFill>
                  <a:srgbClr val="333333"/>
                </a:solidFill>
                <a:latin typeface="Liberation Sans"/>
                <a:ea typeface="Liberation Sans"/>
                <a:cs typeface="Liberation Sans"/>
                <a:sym typeface="Liberation Sans"/>
              </a:rPr>
              <a:t>(Drug Analytics)</a:t>
            </a:r>
          </a:p>
        </p:txBody>
      </p:sp>
      <p:sp>
        <p:nvSpPr>
          <p:cNvPr name="TextBox 17" id="17"/>
          <p:cNvSpPr txBox="true"/>
          <p:nvPr/>
        </p:nvSpPr>
        <p:spPr>
          <a:xfrm rot="0">
            <a:off x="8231757" y="5959702"/>
            <a:ext cx="2625090" cy="715010"/>
          </a:xfrm>
          <a:prstGeom prst="rect">
            <a:avLst/>
          </a:prstGeom>
        </p:spPr>
        <p:txBody>
          <a:bodyPr anchor="t" rtlCol="false" tIns="0" lIns="0" bIns="0" rIns="0">
            <a:spAutoFit/>
          </a:bodyPr>
          <a:lstStyle/>
          <a:p>
            <a:pPr algn="ctr">
              <a:lnSpc>
                <a:spcPts val="2430"/>
              </a:lnSpc>
            </a:pPr>
            <a:r>
              <a:rPr lang="en-US" sz="2025" b="true">
                <a:solidFill>
                  <a:srgbClr val="333333"/>
                </a:solidFill>
                <a:latin typeface="Liberation Sans Bold"/>
                <a:ea typeface="Liberation Sans Bold"/>
                <a:cs typeface="Liberation Sans Bold"/>
                <a:sym typeface="Liberation Sans Bold"/>
              </a:rPr>
              <a:t>HuggingFace Models</a:t>
            </a:r>
          </a:p>
          <a:p>
            <a:pPr algn="ctr">
              <a:lnSpc>
                <a:spcPts val="1889"/>
              </a:lnSpc>
            </a:pPr>
            <a:r>
              <a:rPr lang="en-US" sz="1575" spc="-15">
                <a:solidFill>
                  <a:srgbClr val="333333"/>
                </a:solidFill>
                <a:latin typeface="Liberation Sans"/>
                <a:ea typeface="Liberation Sans"/>
                <a:cs typeface="Liberation Sans"/>
                <a:sym typeface="Liberation Sans"/>
              </a:rPr>
              <a:t>(NLP Processing)</a:t>
            </a:r>
          </a:p>
        </p:txBody>
      </p:sp>
      <p:sp>
        <p:nvSpPr>
          <p:cNvPr name="TextBox 18" id="18"/>
          <p:cNvSpPr txBox="true"/>
          <p:nvPr/>
        </p:nvSpPr>
        <p:spPr>
          <a:xfrm rot="0">
            <a:off x="13651854" y="5959702"/>
            <a:ext cx="2262188" cy="715010"/>
          </a:xfrm>
          <a:prstGeom prst="rect">
            <a:avLst/>
          </a:prstGeom>
        </p:spPr>
        <p:txBody>
          <a:bodyPr anchor="t" rtlCol="false" tIns="0" lIns="0" bIns="0" rIns="0">
            <a:spAutoFit/>
          </a:bodyPr>
          <a:lstStyle/>
          <a:p>
            <a:pPr algn="ctr">
              <a:lnSpc>
                <a:spcPts val="2430"/>
              </a:lnSpc>
            </a:pPr>
            <a:r>
              <a:rPr lang="en-US" b="true" sz="2025" spc="-15">
                <a:solidFill>
                  <a:srgbClr val="333333"/>
                </a:solidFill>
                <a:latin typeface="Liberation Sans Bold"/>
                <a:ea typeface="Liberation Sans Bold"/>
                <a:cs typeface="Liberation Sans Bold"/>
                <a:sym typeface="Liberation Sans Bold"/>
              </a:rPr>
              <a:t>Drug Databases</a:t>
            </a:r>
          </a:p>
          <a:p>
            <a:pPr algn="ctr">
              <a:lnSpc>
                <a:spcPts val="1889"/>
              </a:lnSpc>
            </a:pPr>
            <a:r>
              <a:rPr lang="en-US" sz="1575" spc="-15">
                <a:solidFill>
                  <a:srgbClr val="333333"/>
                </a:solidFill>
                <a:latin typeface="Liberation Sans"/>
                <a:ea typeface="Liberation Sans"/>
                <a:cs typeface="Liberation Sans"/>
                <a:sym typeface="Liberation Sans"/>
              </a:rPr>
              <a:t>(Multi-source Integration)</a:t>
            </a:r>
          </a:p>
        </p:txBody>
      </p:sp>
      <p:sp>
        <p:nvSpPr>
          <p:cNvPr name="Freeform 19" id="19"/>
          <p:cNvSpPr/>
          <p:nvPr/>
        </p:nvSpPr>
        <p:spPr>
          <a:xfrm flipH="false" flipV="false" rot="0">
            <a:off x="685799" y="76723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0" id="20"/>
          <p:cNvGrpSpPr>
            <a:grpSpLocks noChangeAspect="true"/>
          </p:cNvGrpSpPr>
          <p:nvPr/>
        </p:nvGrpSpPr>
        <p:grpSpPr>
          <a:xfrm rot="0">
            <a:off x="800992" y="7819726"/>
            <a:ext cx="351612" cy="280280"/>
            <a:chOff x="0" y="0"/>
            <a:chExt cx="468816" cy="373706"/>
          </a:xfrm>
        </p:grpSpPr>
        <p:sp>
          <p:nvSpPr>
            <p:cNvPr name="Freeform 21" id="21"/>
            <p:cNvSpPr/>
            <p:nvPr/>
          </p:nvSpPr>
          <p:spPr>
            <a:xfrm flipH="false" flipV="false" rot="0">
              <a:off x="0" y="0"/>
              <a:ext cx="468757" cy="373761"/>
            </a:xfrm>
            <a:custGeom>
              <a:avLst/>
              <a:gdLst/>
              <a:ahLst/>
              <a:cxnLst/>
              <a:rect r="r" b="b" t="t" l="l"/>
              <a:pathLst>
                <a:path h="373761" w="468757">
                  <a:moveTo>
                    <a:pt x="0" y="0"/>
                  </a:moveTo>
                  <a:lnTo>
                    <a:pt x="468757" y="0"/>
                  </a:lnTo>
                  <a:lnTo>
                    <a:pt x="468757" y="373761"/>
                  </a:lnTo>
                  <a:lnTo>
                    <a:pt x="0" y="373761"/>
                  </a:lnTo>
                  <a:lnTo>
                    <a:pt x="0" y="0"/>
                  </a:lnTo>
                  <a:close/>
                </a:path>
              </a:pathLst>
            </a:custGeom>
            <a:blipFill>
              <a:blip r:embed="rId8"/>
              <a:stretch>
                <a:fillRect l="-75" t="0" r="-88" b="14"/>
              </a:stretch>
            </a:blipFill>
          </p:spPr>
        </p:sp>
      </p:grpSp>
      <p:sp>
        <p:nvSpPr>
          <p:cNvPr name="TextBox 22" id="22"/>
          <p:cNvSpPr txBox="true"/>
          <p:nvPr/>
        </p:nvSpPr>
        <p:spPr>
          <a:xfrm rot="0">
            <a:off x="1452562" y="7704136"/>
            <a:ext cx="2947988" cy="455930"/>
          </a:xfrm>
          <a:prstGeom prst="rect">
            <a:avLst/>
          </a:prstGeom>
        </p:spPr>
        <p:txBody>
          <a:bodyPr anchor="t" rtlCol="false" tIns="0" lIns="0" bIns="0" rIns="0">
            <a:spAutoFit/>
          </a:bodyPr>
          <a:lstStyle/>
          <a:p>
            <a:pPr algn="l">
              <a:lnSpc>
                <a:spcPts val="3240"/>
              </a:lnSpc>
            </a:pPr>
            <a:r>
              <a:rPr lang="en-US" b="true" sz="2700" spc="-30">
                <a:solidFill>
                  <a:srgbClr val="297552"/>
                </a:solidFill>
                <a:latin typeface="Liberation Sans Bold"/>
                <a:ea typeface="Liberation Sans Bold"/>
                <a:cs typeface="Liberation Sans Bold"/>
                <a:sym typeface="Liberation Sans Bold"/>
              </a:rPr>
              <a:t>Technology Stack</a:t>
            </a:r>
          </a:p>
        </p:txBody>
      </p:sp>
      <p:grpSp>
        <p:nvGrpSpPr>
          <p:cNvPr name="Group 23" id="23"/>
          <p:cNvGrpSpPr/>
          <p:nvPr/>
        </p:nvGrpSpPr>
        <p:grpSpPr>
          <a:xfrm rot="0">
            <a:off x="1514474" y="8472486"/>
            <a:ext cx="5114925" cy="2428875"/>
            <a:chOff x="0" y="0"/>
            <a:chExt cx="6819900" cy="3238500"/>
          </a:xfrm>
        </p:grpSpPr>
        <p:sp>
          <p:nvSpPr>
            <p:cNvPr name="Freeform 24" id="24"/>
            <p:cNvSpPr/>
            <p:nvPr/>
          </p:nvSpPr>
          <p:spPr>
            <a:xfrm flipH="false" flipV="false" rot="0">
              <a:off x="-127" y="0"/>
              <a:ext cx="6820027" cy="3238627"/>
            </a:xfrm>
            <a:custGeom>
              <a:avLst/>
              <a:gdLst/>
              <a:ahLst/>
              <a:cxnLst/>
              <a:rect r="r" b="b" t="t" l="l"/>
              <a:pathLst>
                <a:path h="3238627" w="6820027">
                  <a:moveTo>
                    <a:pt x="6677660" y="3238500"/>
                  </a:moveTo>
                  <a:lnTo>
                    <a:pt x="106934" y="3238500"/>
                  </a:lnTo>
                  <a:lnTo>
                    <a:pt x="99441" y="3237484"/>
                  </a:lnTo>
                  <a:lnTo>
                    <a:pt x="28194" y="3186811"/>
                  </a:lnTo>
                  <a:lnTo>
                    <a:pt x="762" y="3106039"/>
                  </a:lnTo>
                  <a:lnTo>
                    <a:pt x="0" y="3096133"/>
                  </a:lnTo>
                  <a:lnTo>
                    <a:pt x="0" y="3086100"/>
                  </a:lnTo>
                  <a:lnTo>
                    <a:pt x="0" y="142367"/>
                  </a:lnTo>
                  <a:lnTo>
                    <a:pt x="23622" y="59436"/>
                  </a:lnTo>
                  <a:lnTo>
                    <a:pt x="84709" y="4826"/>
                  </a:lnTo>
                  <a:lnTo>
                    <a:pt x="106934" y="0"/>
                  </a:lnTo>
                  <a:lnTo>
                    <a:pt x="6677660" y="0"/>
                  </a:lnTo>
                  <a:lnTo>
                    <a:pt x="6760591" y="31242"/>
                  </a:lnTo>
                  <a:lnTo>
                    <a:pt x="6812279" y="103378"/>
                  </a:lnTo>
                  <a:lnTo>
                    <a:pt x="6820027" y="142494"/>
                  </a:lnTo>
                  <a:lnTo>
                    <a:pt x="6820027" y="3096133"/>
                  </a:lnTo>
                  <a:lnTo>
                    <a:pt x="6788785" y="3179064"/>
                  </a:lnTo>
                  <a:lnTo>
                    <a:pt x="6716649" y="3230753"/>
                  </a:lnTo>
                  <a:lnTo>
                    <a:pt x="6687439" y="3237611"/>
                  </a:lnTo>
                  <a:lnTo>
                    <a:pt x="6677533" y="3238627"/>
                  </a:lnTo>
                  <a:close/>
                </a:path>
              </a:pathLst>
            </a:custGeom>
            <a:solidFill>
              <a:srgbClr val="F0F9FF"/>
            </a:solidFill>
          </p:spPr>
        </p:sp>
      </p:grpSp>
      <p:grpSp>
        <p:nvGrpSpPr>
          <p:cNvPr name="Group 25" id="25"/>
          <p:cNvGrpSpPr/>
          <p:nvPr/>
        </p:nvGrpSpPr>
        <p:grpSpPr>
          <a:xfrm rot="0">
            <a:off x="1485898" y="8472903"/>
            <a:ext cx="105727" cy="2428875"/>
            <a:chOff x="0" y="0"/>
            <a:chExt cx="140970" cy="3238500"/>
          </a:xfrm>
        </p:grpSpPr>
        <p:sp>
          <p:nvSpPr>
            <p:cNvPr name="Freeform 26" id="26"/>
            <p:cNvSpPr/>
            <p:nvPr/>
          </p:nvSpPr>
          <p:spPr>
            <a:xfrm flipH="false" flipV="false" rot="0">
              <a:off x="0" y="0"/>
              <a:ext cx="140970" cy="3237484"/>
            </a:xfrm>
            <a:custGeom>
              <a:avLst/>
              <a:gdLst/>
              <a:ahLst/>
              <a:cxnLst/>
              <a:rect r="r" b="b" t="t" l="l"/>
              <a:pathLst>
                <a:path h="3237484" w="140970">
                  <a:moveTo>
                    <a:pt x="140843" y="3237357"/>
                  </a:moveTo>
                  <a:lnTo>
                    <a:pt x="67691" y="3212211"/>
                  </a:lnTo>
                  <a:lnTo>
                    <a:pt x="11557" y="3143758"/>
                  </a:lnTo>
                  <a:lnTo>
                    <a:pt x="0" y="3085592"/>
                  </a:lnTo>
                  <a:lnTo>
                    <a:pt x="0" y="151892"/>
                  </a:lnTo>
                  <a:lnTo>
                    <a:pt x="25654" y="67183"/>
                  </a:lnTo>
                  <a:lnTo>
                    <a:pt x="94107" y="11049"/>
                  </a:lnTo>
                  <a:lnTo>
                    <a:pt x="140843" y="0"/>
                  </a:lnTo>
                  <a:lnTo>
                    <a:pt x="132461" y="3302"/>
                  </a:lnTo>
                  <a:lnTo>
                    <a:pt x="113919" y="18796"/>
                  </a:lnTo>
                  <a:lnTo>
                    <a:pt x="82042" y="93472"/>
                  </a:lnTo>
                  <a:lnTo>
                    <a:pt x="76200" y="151892"/>
                  </a:lnTo>
                  <a:lnTo>
                    <a:pt x="76200" y="3085592"/>
                  </a:lnTo>
                  <a:lnTo>
                    <a:pt x="89027" y="3170301"/>
                  </a:lnTo>
                  <a:lnTo>
                    <a:pt x="132588" y="3234182"/>
                  </a:lnTo>
                  <a:lnTo>
                    <a:pt x="140970" y="3237484"/>
                  </a:lnTo>
                  <a:close/>
                </a:path>
              </a:pathLst>
            </a:custGeom>
            <a:solidFill>
              <a:srgbClr val="0078D4"/>
            </a:solidFill>
          </p:spPr>
        </p:sp>
      </p:grpSp>
      <p:grpSp>
        <p:nvGrpSpPr>
          <p:cNvPr name="Group 27" id="27"/>
          <p:cNvGrpSpPr>
            <a:grpSpLocks noChangeAspect="true"/>
          </p:cNvGrpSpPr>
          <p:nvPr/>
        </p:nvGrpSpPr>
        <p:grpSpPr>
          <a:xfrm rot="0">
            <a:off x="1772079" y="8742592"/>
            <a:ext cx="195592" cy="259887"/>
            <a:chOff x="0" y="0"/>
            <a:chExt cx="260790" cy="346516"/>
          </a:xfrm>
        </p:grpSpPr>
        <p:sp>
          <p:nvSpPr>
            <p:cNvPr name="Freeform 28" id="28"/>
            <p:cNvSpPr/>
            <p:nvPr/>
          </p:nvSpPr>
          <p:spPr>
            <a:xfrm flipH="false" flipV="false" rot="0">
              <a:off x="0" y="0"/>
              <a:ext cx="260731" cy="346456"/>
            </a:xfrm>
            <a:custGeom>
              <a:avLst/>
              <a:gdLst/>
              <a:ahLst/>
              <a:cxnLst/>
              <a:rect r="r" b="b" t="t" l="l"/>
              <a:pathLst>
                <a:path h="346456" w="260731">
                  <a:moveTo>
                    <a:pt x="0" y="0"/>
                  </a:moveTo>
                  <a:lnTo>
                    <a:pt x="260731" y="0"/>
                  </a:lnTo>
                  <a:lnTo>
                    <a:pt x="260731" y="346456"/>
                  </a:lnTo>
                  <a:lnTo>
                    <a:pt x="0" y="346456"/>
                  </a:lnTo>
                  <a:lnTo>
                    <a:pt x="0" y="0"/>
                  </a:lnTo>
                  <a:close/>
                </a:path>
              </a:pathLst>
            </a:custGeom>
            <a:blipFill>
              <a:blip r:embed="rId9"/>
              <a:stretch>
                <a:fillRect l="0" t="-1567" r="-22" b="-1585"/>
              </a:stretch>
            </a:blipFill>
          </p:spPr>
        </p:sp>
      </p:grpSp>
      <p:grpSp>
        <p:nvGrpSpPr>
          <p:cNvPr name="Group 29" id="29"/>
          <p:cNvGrpSpPr/>
          <p:nvPr/>
        </p:nvGrpSpPr>
        <p:grpSpPr>
          <a:xfrm rot="0">
            <a:off x="1828780" y="9329756"/>
            <a:ext cx="57150" cy="1257300"/>
            <a:chOff x="0" y="0"/>
            <a:chExt cx="76200" cy="1676400"/>
          </a:xfrm>
        </p:grpSpPr>
        <p:sp>
          <p:nvSpPr>
            <p:cNvPr name="Freeform 30" id="30"/>
            <p:cNvSpPr/>
            <p:nvPr/>
          </p:nvSpPr>
          <p:spPr>
            <a:xfrm flipH="false" flipV="false" rot="0">
              <a:off x="0" y="16002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31" id="31"/>
            <p:cNvSpPr/>
            <p:nvPr/>
          </p:nvSpPr>
          <p:spPr>
            <a:xfrm flipH="false" flipV="false" rot="0">
              <a:off x="0" y="10668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32" id="32"/>
            <p:cNvSpPr/>
            <p:nvPr/>
          </p:nvSpPr>
          <p:spPr>
            <a:xfrm flipH="false" flipV="false" rot="0">
              <a:off x="0" y="5334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33" id="33"/>
            <p:cNvSpPr/>
            <p:nvPr/>
          </p:nvSpPr>
          <p:spPr>
            <a:xfrm flipH="false" flipV="false" rot="0">
              <a:off x="0" y="0"/>
              <a:ext cx="76200" cy="76200"/>
            </a:xfrm>
            <a:custGeom>
              <a:avLst/>
              <a:gdLst/>
              <a:ahLst/>
              <a:cxnLst/>
              <a:rect r="r" b="b" t="t" l="l"/>
              <a:pathLst>
                <a:path h="76200" w="76200">
                  <a:moveTo>
                    <a:pt x="76200" y="33020"/>
                  </a:moveTo>
                  <a:lnTo>
                    <a:pt x="43180" y="0"/>
                  </a:lnTo>
                  <a:lnTo>
                    <a:pt x="33020" y="0"/>
                  </a:lnTo>
                  <a:lnTo>
                    <a:pt x="0" y="33020"/>
                  </a:lnTo>
                  <a:lnTo>
                    <a:pt x="0" y="43180"/>
                  </a:lnTo>
                  <a:lnTo>
                    <a:pt x="33020" y="76200"/>
                  </a:lnTo>
                  <a:lnTo>
                    <a:pt x="43180" y="76200"/>
                  </a:lnTo>
                  <a:lnTo>
                    <a:pt x="76200" y="43180"/>
                  </a:lnTo>
                  <a:lnTo>
                    <a:pt x="76200" y="38100"/>
                  </a:lnTo>
                  <a:lnTo>
                    <a:pt x="76200" y="33020"/>
                  </a:lnTo>
                  <a:close/>
                </a:path>
              </a:pathLst>
            </a:custGeom>
            <a:solidFill>
              <a:srgbClr val="333333"/>
            </a:solidFill>
          </p:spPr>
        </p:sp>
      </p:grpSp>
      <p:sp>
        <p:nvSpPr>
          <p:cNvPr name="TextBox 34" id="34"/>
          <p:cNvSpPr txBox="true"/>
          <p:nvPr/>
        </p:nvSpPr>
        <p:spPr>
          <a:xfrm rot="0">
            <a:off x="2024061" y="8699499"/>
            <a:ext cx="3419475" cy="1975168"/>
          </a:xfrm>
          <a:prstGeom prst="rect">
            <a:avLst/>
          </a:prstGeom>
        </p:spPr>
        <p:txBody>
          <a:bodyPr anchor="t" rtlCol="false" tIns="0" lIns="0" bIns="0" rIns="0">
            <a:spAutoFit/>
          </a:bodyPr>
          <a:lstStyle/>
          <a:p>
            <a:pPr algn="l">
              <a:lnSpc>
                <a:spcPts val="2430"/>
              </a:lnSpc>
            </a:pPr>
            <a:r>
              <a:rPr lang="en-US" sz="2025" b="true">
                <a:solidFill>
                  <a:srgbClr val="005386"/>
                </a:solidFill>
                <a:latin typeface="Liberation Sans Bold"/>
                <a:ea typeface="Liberation Sans Bold"/>
                <a:cs typeface="Liberation Sans Bold"/>
                <a:sym typeface="Liberation Sans Bold"/>
              </a:rPr>
              <a:t>FastAPI Backend</a:t>
            </a:r>
          </a:p>
          <a:p>
            <a:pPr algn="l">
              <a:lnSpc>
                <a:spcPts val="3150"/>
              </a:lnSpc>
            </a:pPr>
            <a:r>
              <a:rPr lang="en-US" sz="1575" spc="-15">
                <a:solidFill>
                  <a:srgbClr val="333333"/>
                </a:solidFill>
                <a:latin typeface="Liberation Sans"/>
                <a:ea typeface="Liberation Sans"/>
                <a:cs typeface="Liberation Sans"/>
                <a:sym typeface="Liberation Sans"/>
              </a:rPr>
              <a:t>High-performance Python framework Rapid API development and validation Asynchronous request processing Automatic API documentation</a:t>
            </a:r>
          </a:p>
        </p:txBody>
      </p:sp>
      <p:grpSp>
        <p:nvGrpSpPr>
          <p:cNvPr name="Group 35" id="35"/>
          <p:cNvGrpSpPr/>
          <p:nvPr/>
        </p:nvGrpSpPr>
        <p:grpSpPr>
          <a:xfrm rot="0">
            <a:off x="7000873" y="8472486"/>
            <a:ext cx="5114925" cy="2428875"/>
            <a:chOff x="0" y="0"/>
            <a:chExt cx="6819900" cy="3238500"/>
          </a:xfrm>
        </p:grpSpPr>
        <p:sp>
          <p:nvSpPr>
            <p:cNvPr name="Freeform 36" id="36"/>
            <p:cNvSpPr/>
            <p:nvPr/>
          </p:nvSpPr>
          <p:spPr>
            <a:xfrm flipH="false" flipV="false" rot="0">
              <a:off x="-127" y="0"/>
              <a:ext cx="6820027" cy="3238627"/>
            </a:xfrm>
            <a:custGeom>
              <a:avLst/>
              <a:gdLst/>
              <a:ahLst/>
              <a:cxnLst/>
              <a:rect r="r" b="b" t="t" l="l"/>
              <a:pathLst>
                <a:path h="3238627" w="6820027">
                  <a:moveTo>
                    <a:pt x="6677660" y="3238500"/>
                  </a:moveTo>
                  <a:lnTo>
                    <a:pt x="106934" y="3238500"/>
                  </a:lnTo>
                  <a:lnTo>
                    <a:pt x="99441" y="3237484"/>
                  </a:lnTo>
                  <a:lnTo>
                    <a:pt x="28194" y="3186811"/>
                  </a:lnTo>
                  <a:lnTo>
                    <a:pt x="762" y="3106039"/>
                  </a:lnTo>
                  <a:lnTo>
                    <a:pt x="0" y="3096133"/>
                  </a:lnTo>
                  <a:lnTo>
                    <a:pt x="0" y="3086100"/>
                  </a:lnTo>
                  <a:lnTo>
                    <a:pt x="0" y="142367"/>
                  </a:lnTo>
                  <a:lnTo>
                    <a:pt x="23495" y="59436"/>
                  </a:lnTo>
                  <a:lnTo>
                    <a:pt x="84709" y="4826"/>
                  </a:lnTo>
                  <a:lnTo>
                    <a:pt x="106934" y="0"/>
                  </a:lnTo>
                  <a:lnTo>
                    <a:pt x="6677660" y="0"/>
                  </a:lnTo>
                  <a:lnTo>
                    <a:pt x="6760591" y="31242"/>
                  </a:lnTo>
                  <a:lnTo>
                    <a:pt x="6812279" y="103378"/>
                  </a:lnTo>
                  <a:lnTo>
                    <a:pt x="6820027" y="142494"/>
                  </a:lnTo>
                  <a:lnTo>
                    <a:pt x="6820027" y="3096133"/>
                  </a:lnTo>
                  <a:lnTo>
                    <a:pt x="6788785" y="3179064"/>
                  </a:lnTo>
                  <a:lnTo>
                    <a:pt x="6716649" y="3230753"/>
                  </a:lnTo>
                  <a:lnTo>
                    <a:pt x="6687439" y="3237611"/>
                  </a:lnTo>
                  <a:lnTo>
                    <a:pt x="6677533" y="3238627"/>
                  </a:lnTo>
                  <a:close/>
                </a:path>
              </a:pathLst>
            </a:custGeom>
            <a:solidFill>
              <a:srgbClr val="F0F9FF"/>
            </a:solidFill>
          </p:spPr>
        </p:sp>
      </p:grpSp>
      <p:grpSp>
        <p:nvGrpSpPr>
          <p:cNvPr name="Group 37" id="37"/>
          <p:cNvGrpSpPr/>
          <p:nvPr/>
        </p:nvGrpSpPr>
        <p:grpSpPr>
          <a:xfrm rot="0">
            <a:off x="6972298" y="8472903"/>
            <a:ext cx="105728" cy="2428875"/>
            <a:chOff x="0" y="0"/>
            <a:chExt cx="140970" cy="3238500"/>
          </a:xfrm>
        </p:grpSpPr>
        <p:sp>
          <p:nvSpPr>
            <p:cNvPr name="Freeform 38" id="38"/>
            <p:cNvSpPr/>
            <p:nvPr/>
          </p:nvSpPr>
          <p:spPr>
            <a:xfrm flipH="false" flipV="false" rot="0">
              <a:off x="0" y="0"/>
              <a:ext cx="140970" cy="3237484"/>
            </a:xfrm>
            <a:custGeom>
              <a:avLst/>
              <a:gdLst/>
              <a:ahLst/>
              <a:cxnLst/>
              <a:rect r="r" b="b" t="t" l="l"/>
              <a:pathLst>
                <a:path h="3237484" w="140970">
                  <a:moveTo>
                    <a:pt x="140843" y="3237357"/>
                  </a:moveTo>
                  <a:lnTo>
                    <a:pt x="67691" y="3212211"/>
                  </a:lnTo>
                  <a:lnTo>
                    <a:pt x="11557" y="3143758"/>
                  </a:lnTo>
                  <a:lnTo>
                    <a:pt x="0" y="3085592"/>
                  </a:lnTo>
                  <a:lnTo>
                    <a:pt x="0" y="151892"/>
                  </a:lnTo>
                  <a:lnTo>
                    <a:pt x="25654" y="67183"/>
                  </a:lnTo>
                  <a:lnTo>
                    <a:pt x="94107" y="11049"/>
                  </a:lnTo>
                  <a:lnTo>
                    <a:pt x="140843" y="0"/>
                  </a:lnTo>
                  <a:lnTo>
                    <a:pt x="132461" y="3302"/>
                  </a:lnTo>
                  <a:lnTo>
                    <a:pt x="113919" y="18796"/>
                  </a:lnTo>
                  <a:lnTo>
                    <a:pt x="82042" y="93472"/>
                  </a:lnTo>
                  <a:lnTo>
                    <a:pt x="76200" y="151892"/>
                  </a:lnTo>
                  <a:lnTo>
                    <a:pt x="76200" y="3085592"/>
                  </a:lnTo>
                  <a:lnTo>
                    <a:pt x="89027" y="3170301"/>
                  </a:lnTo>
                  <a:lnTo>
                    <a:pt x="132588" y="3234182"/>
                  </a:lnTo>
                  <a:lnTo>
                    <a:pt x="140970" y="3237484"/>
                  </a:lnTo>
                  <a:close/>
                </a:path>
              </a:pathLst>
            </a:custGeom>
            <a:solidFill>
              <a:srgbClr val="0078D4"/>
            </a:solidFill>
          </p:spPr>
        </p:sp>
      </p:grpSp>
      <p:grpSp>
        <p:nvGrpSpPr>
          <p:cNvPr name="Group 39" id="39"/>
          <p:cNvGrpSpPr>
            <a:grpSpLocks noChangeAspect="true"/>
          </p:cNvGrpSpPr>
          <p:nvPr/>
        </p:nvGrpSpPr>
        <p:grpSpPr>
          <a:xfrm rot="0">
            <a:off x="7243761" y="8743948"/>
            <a:ext cx="257173" cy="257173"/>
            <a:chOff x="0" y="0"/>
            <a:chExt cx="342898" cy="342898"/>
          </a:xfrm>
        </p:grpSpPr>
        <p:sp>
          <p:nvSpPr>
            <p:cNvPr name="Freeform 40" id="40"/>
            <p:cNvSpPr/>
            <p:nvPr/>
          </p:nvSpPr>
          <p:spPr>
            <a:xfrm flipH="false" flipV="false" rot="0">
              <a:off x="0" y="0"/>
              <a:ext cx="342900" cy="342900"/>
            </a:xfrm>
            <a:custGeom>
              <a:avLst/>
              <a:gdLst/>
              <a:ahLst/>
              <a:cxnLst/>
              <a:rect r="r" b="b" t="t" l="l"/>
              <a:pathLst>
                <a:path h="342900" w="342900">
                  <a:moveTo>
                    <a:pt x="0" y="0"/>
                  </a:moveTo>
                  <a:lnTo>
                    <a:pt x="342900" y="0"/>
                  </a:lnTo>
                  <a:lnTo>
                    <a:pt x="342900" y="342900"/>
                  </a:lnTo>
                  <a:lnTo>
                    <a:pt x="0" y="342900"/>
                  </a:lnTo>
                  <a:lnTo>
                    <a:pt x="0" y="0"/>
                  </a:lnTo>
                  <a:close/>
                </a:path>
              </a:pathLst>
            </a:custGeom>
            <a:blipFill>
              <a:blip r:embed="rId10"/>
              <a:stretch>
                <a:fillRect l="0" t="0" r="0" b="0"/>
              </a:stretch>
            </a:blipFill>
          </p:spPr>
        </p:sp>
      </p:grpSp>
      <p:grpSp>
        <p:nvGrpSpPr>
          <p:cNvPr name="Group 41" id="41"/>
          <p:cNvGrpSpPr/>
          <p:nvPr/>
        </p:nvGrpSpPr>
        <p:grpSpPr>
          <a:xfrm rot="0">
            <a:off x="7315181" y="9329756"/>
            <a:ext cx="57150" cy="1257300"/>
            <a:chOff x="0" y="0"/>
            <a:chExt cx="76200" cy="1676400"/>
          </a:xfrm>
        </p:grpSpPr>
        <p:sp>
          <p:nvSpPr>
            <p:cNvPr name="Freeform 42" id="42"/>
            <p:cNvSpPr/>
            <p:nvPr/>
          </p:nvSpPr>
          <p:spPr>
            <a:xfrm flipH="false" flipV="false" rot="0">
              <a:off x="0" y="16002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43" id="43"/>
            <p:cNvSpPr/>
            <p:nvPr/>
          </p:nvSpPr>
          <p:spPr>
            <a:xfrm flipH="false" flipV="false" rot="0">
              <a:off x="0" y="10668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44" id="44"/>
            <p:cNvSpPr/>
            <p:nvPr/>
          </p:nvSpPr>
          <p:spPr>
            <a:xfrm flipH="false" flipV="false" rot="0">
              <a:off x="0" y="5334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45" id="45"/>
            <p:cNvSpPr/>
            <p:nvPr/>
          </p:nvSpPr>
          <p:spPr>
            <a:xfrm flipH="false" flipV="false" rot="0">
              <a:off x="0" y="0"/>
              <a:ext cx="76200" cy="76200"/>
            </a:xfrm>
            <a:custGeom>
              <a:avLst/>
              <a:gdLst/>
              <a:ahLst/>
              <a:cxnLst/>
              <a:rect r="r" b="b" t="t" l="l"/>
              <a:pathLst>
                <a:path h="76200" w="76200">
                  <a:moveTo>
                    <a:pt x="76200" y="33020"/>
                  </a:moveTo>
                  <a:lnTo>
                    <a:pt x="43180" y="0"/>
                  </a:lnTo>
                  <a:lnTo>
                    <a:pt x="33020" y="0"/>
                  </a:lnTo>
                  <a:lnTo>
                    <a:pt x="0" y="33020"/>
                  </a:lnTo>
                  <a:lnTo>
                    <a:pt x="0" y="43180"/>
                  </a:lnTo>
                  <a:lnTo>
                    <a:pt x="33020" y="76200"/>
                  </a:lnTo>
                  <a:lnTo>
                    <a:pt x="43180" y="76200"/>
                  </a:lnTo>
                  <a:lnTo>
                    <a:pt x="76200" y="43180"/>
                  </a:lnTo>
                  <a:lnTo>
                    <a:pt x="76200" y="38100"/>
                  </a:lnTo>
                  <a:lnTo>
                    <a:pt x="76200" y="33020"/>
                  </a:lnTo>
                  <a:close/>
                </a:path>
              </a:pathLst>
            </a:custGeom>
            <a:solidFill>
              <a:srgbClr val="333333"/>
            </a:solidFill>
          </p:spPr>
        </p:sp>
      </p:grpSp>
      <p:sp>
        <p:nvSpPr>
          <p:cNvPr name="TextBox 46" id="46"/>
          <p:cNvSpPr txBox="true"/>
          <p:nvPr/>
        </p:nvSpPr>
        <p:spPr>
          <a:xfrm rot="0">
            <a:off x="7510461" y="8699499"/>
            <a:ext cx="2850832" cy="1975168"/>
          </a:xfrm>
          <a:prstGeom prst="rect">
            <a:avLst/>
          </a:prstGeom>
        </p:spPr>
        <p:txBody>
          <a:bodyPr anchor="t" rtlCol="false" tIns="0" lIns="0" bIns="0" rIns="0">
            <a:spAutoFit/>
          </a:bodyPr>
          <a:lstStyle/>
          <a:p>
            <a:pPr algn="l">
              <a:lnSpc>
                <a:spcPts val="2430"/>
              </a:lnSpc>
            </a:pPr>
            <a:r>
              <a:rPr lang="en-US" sz="2025" b="true">
                <a:solidFill>
                  <a:srgbClr val="005386"/>
                </a:solidFill>
                <a:latin typeface="Liberation Sans Bold"/>
                <a:ea typeface="Liberation Sans Bold"/>
                <a:cs typeface="Liberation Sans Bold"/>
                <a:sym typeface="Liberation Sans Bold"/>
              </a:rPr>
              <a:t>Streamlit Frontend</a:t>
            </a:r>
          </a:p>
          <a:p>
            <a:pPr algn="l">
              <a:lnSpc>
                <a:spcPts val="3150"/>
              </a:lnSpc>
            </a:pPr>
            <a:r>
              <a:rPr lang="en-US" sz="1575" spc="-15">
                <a:solidFill>
                  <a:srgbClr val="333333"/>
                </a:solidFill>
                <a:latin typeface="Liberation Sans"/>
                <a:ea typeface="Liberation Sans"/>
                <a:cs typeface="Liberation Sans"/>
                <a:sym typeface="Liberation Sans"/>
              </a:rPr>
              <a:t>Interactive data visualization Responsive user interface Real-time data updates</a:t>
            </a:r>
          </a:p>
          <a:p>
            <a:pPr algn="l">
              <a:lnSpc>
                <a:spcPts val="1889"/>
              </a:lnSpc>
            </a:pPr>
            <a:r>
              <a:rPr lang="en-US" sz="1575" spc="-15">
                <a:solidFill>
                  <a:srgbClr val="333333"/>
                </a:solidFill>
                <a:latin typeface="Liberation Sans"/>
                <a:ea typeface="Liberation Sans"/>
                <a:cs typeface="Liberation Sans"/>
                <a:sym typeface="Liberation Sans"/>
              </a:rPr>
              <a:t>User-friendly widgets and forms</a:t>
            </a:r>
          </a:p>
        </p:txBody>
      </p:sp>
      <p:grpSp>
        <p:nvGrpSpPr>
          <p:cNvPr name="Group 47" id="47"/>
          <p:cNvGrpSpPr/>
          <p:nvPr/>
        </p:nvGrpSpPr>
        <p:grpSpPr>
          <a:xfrm rot="0">
            <a:off x="12487274" y="8472486"/>
            <a:ext cx="5114925" cy="2428875"/>
            <a:chOff x="0" y="0"/>
            <a:chExt cx="6819900" cy="3238500"/>
          </a:xfrm>
        </p:grpSpPr>
        <p:sp>
          <p:nvSpPr>
            <p:cNvPr name="Freeform 48" id="48"/>
            <p:cNvSpPr/>
            <p:nvPr/>
          </p:nvSpPr>
          <p:spPr>
            <a:xfrm flipH="false" flipV="false" rot="0">
              <a:off x="-127" y="0"/>
              <a:ext cx="6820027" cy="3238627"/>
            </a:xfrm>
            <a:custGeom>
              <a:avLst/>
              <a:gdLst/>
              <a:ahLst/>
              <a:cxnLst/>
              <a:rect r="r" b="b" t="t" l="l"/>
              <a:pathLst>
                <a:path h="3238627" w="6820027">
                  <a:moveTo>
                    <a:pt x="6677660" y="3238500"/>
                  </a:moveTo>
                  <a:lnTo>
                    <a:pt x="106934" y="3238500"/>
                  </a:lnTo>
                  <a:lnTo>
                    <a:pt x="99441" y="3237484"/>
                  </a:lnTo>
                  <a:lnTo>
                    <a:pt x="28194" y="3186811"/>
                  </a:lnTo>
                  <a:lnTo>
                    <a:pt x="762" y="3106039"/>
                  </a:lnTo>
                  <a:lnTo>
                    <a:pt x="0" y="3096133"/>
                  </a:lnTo>
                  <a:lnTo>
                    <a:pt x="0" y="3086100"/>
                  </a:lnTo>
                  <a:lnTo>
                    <a:pt x="0" y="142367"/>
                  </a:lnTo>
                  <a:lnTo>
                    <a:pt x="23495" y="59436"/>
                  </a:lnTo>
                  <a:lnTo>
                    <a:pt x="84709" y="4826"/>
                  </a:lnTo>
                  <a:lnTo>
                    <a:pt x="106934" y="0"/>
                  </a:lnTo>
                  <a:lnTo>
                    <a:pt x="6677660" y="0"/>
                  </a:lnTo>
                  <a:lnTo>
                    <a:pt x="6760591" y="31242"/>
                  </a:lnTo>
                  <a:lnTo>
                    <a:pt x="6812279" y="103378"/>
                  </a:lnTo>
                  <a:lnTo>
                    <a:pt x="6820027" y="142494"/>
                  </a:lnTo>
                  <a:lnTo>
                    <a:pt x="6820027" y="3096133"/>
                  </a:lnTo>
                  <a:lnTo>
                    <a:pt x="6788785" y="3179064"/>
                  </a:lnTo>
                  <a:lnTo>
                    <a:pt x="6716649" y="3230753"/>
                  </a:lnTo>
                  <a:lnTo>
                    <a:pt x="6687439" y="3237611"/>
                  </a:lnTo>
                  <a:lnTo>
                    <a:pt x="6677533" y="3238627"/>
                  </a:lnTo>
                  <a:close/>
                </a:path>
              </a:pathLst>
            </a:custGeom>
            <a:solidFill>
              <a:srgbClr val="F0F9FF"/>
            </a:solidFill>
          </p:spPr>
        </p:sp>
      </p:grpSp>
      <p:grpSp>
        <p:nvGrpSpPr>
          <p:cNvPr name="Group 49" id="49"/>
          <p:cNvGrpSpPr/>
          <p:nvPr/>
        </p:nvGrpSpPr>
        <p:grpSpPr>
          <a:xfrm rot="0">
            <a:off x="12458698" y="8472903"/>
            <a:ext cx="105727" cy="2428875"/>
            <a:chOff x="0" y="0"/>
            <a:chExt cx="140970" cy="3238500"/>
          </a:xfrm>
        </p:grpSpPr>
        <p:sp>
          <p:nvSpPr>
            <p:cNvPr name="Freeform 50" id="50"/>
            <p:cNvSpPr/>
            <p:nvPr/>
          </p:nvSpPr>
          <p:spPr>
            <a:xfrm flipH="false" flipV="false" rot="0">
              <a:off x="0" y="0"/>
              <a:ext cx="140970" cy="3237484"/>
            </a:xfrm>
            <a:custGeom>
              <a:avLst/>
              <a:gdLst/>
              <a:ahLst/>
              <a:cxnLst/>
              <a:rect r="r" b="b" t="t" l="l"/>
              <a:pathLst>
                <a:path h="3237484" w="140970">
                  <a:moveTo>
                    <a:pt x="140843" y="3237357"/>
                  </a:moveTo>
                  <a:lnTo>
                    <a:pt x="67691" y="3212211"/>
                  </a:lnTo>
                  <a:lnTo>
                    <a:pt x="11557" y="3143758"/>
                  </a:lnTo>
                  <a:lnTo>
                    <a:pt x="0" y="3085592"/>
                  </a:lnTo>
                  <a:lnTo>
                    <a:pt x="0" y="151892"/>
                  </a:lnTo>
                  <a:lnTo>
                    <a:pt x="25654" y="67183"/>
                  </a:lnTo>
                  <a:lnTo>
                    <a:pt x="94107" y="11049"/>
                  </a:lnTo>
                  <a:lnTo>
                    <a:pt x="140843" y="0"/>
                  </a:lnTo>
                  <a:lnTo>
                    <a:pt x="132461" y="3302"/>
                  </a:lnTo>
                  <a:lnTo>
                    <a:pt x="113919" y="18796"/>
                  </a:lnTo>
                  <a:lnTo>
                    <a:pt x="82042" y="93472"/>
                  </a:lnTo>
                  <a:lnTo>
                    <a:pt x="76200" y="151892"/>
                  </a:lnTo>
                  <a:lnTo>
                    <a:pt x="76200" y="3085592"/>
                  </a:lnTo>
                  <a:lnTo>
                    <a:pt x="89027" y="3170301"/>
                  </a:lnTo>
                  <a:lnTo>
                    <a:pt x="132588" y="3234182"/>
                  </a:lnTo>
                  <a:lnTo>
                    <a:pt x="140970" y="3237484"/>
                  </a:lnTo>
                  <a:close/>
                </a:path>
              </a:pathLst>
            </a:custGeom>
            <a:solidFill>
              <a:srgbClr val="0078D4"/>
            </a:solidFill>
          </p:spPr>
        </p:sp>
      </p:grpSp>
      <p:grpSp>
        <p:nvGrpSpPr>
          <p:cNvPr name="Group 51" id="51"/>
          <p:cNvGrpSpPr>
            <a:grpSpLocks noChangeAspect="true"/>
          </p:cNvGrpSpPr>
          <p:nvPr/>
        </p:nvGrpSpPr>
        <p:grpSpPr>
          <a:xfrm rot="0">
            <a:off x="12730161" y="8743948"/>
            <a:ext cx="257173" cy="257173"/>
            <a:chOff x="0" y="0"/>
            <a:chExt cx="342898" cy="342898"/>
          </a:xfrm>
        </p:grpSpPr>
        <p:sp>
          <p:nvSpPr>
            <p:cNvPr name="Freeform 52" id="52"/>
            <p:cNvSpPr/>
            <p:nvPr/>
          </p:nvSpPr>
          <p:spPr>
            <a:xfrm flipH="false" flipV="false" rot="0">
              <a:off x="0" y="0"/>
              <a:ext cx="342900" cy="342900"/>
            </a:xfrm>
            <a:custGeom>
              <a:avLst/>
              <a:gdLst/>
              <a:ahLst/>
              <a:cxnLst/>
              <a:rect r="r" b="b" t="t" l="l"/>
              <a:pathLst>
                <a:path h="342900" w="342900">
                  <a:moveTo>
                    <a:pt x="0" y="0"/>
                  </a:moveTo>
                  <a:lnTo>
                    <a:pt x="342900" y="0"/>
                  </a:lnTo>
                  <a:lnTo>
                    <a:pt x="342900" y="342900"/>
                  </a:lnTo>
                  <a:lnTo>
                    <a:pt x="0" y="342900"/>
                  </a:lnTo>
                  <a:lnTo>
                    <a:pt x="0" y="0"/>
                  </a:lnTo>
                  <a:close/>
                </a:path>
              </a:pathLst>
            </a:custGeom>
            <a:blipFill>
              <a:blip r:embed="rId11"/>
              <a:stretch>
                <a:fillRect l="0" t="0" r="0" b="0"/>
              </a:stretch>
            </a:blipFill>
          </p:spPr>
        </p:sp>
      </p:grpSp>
      <p:grpSp>
        <p:nvGrpSpPr>
          <p:cNvPr name="Group 53" id="53"/>
          <p:cNvGrpSpPr/>
          <p:nvPr/>
        </p:nvGrpSpPr>
        <p:grpSpPr>
          <a:xfrm rot="0">
            <a:off x="12801582" y="9329756"/>
            <a:ext cx="57150" cy="1257300"/>
            <a:chOff x="0" y="0"/>
            <a:chExt cx="76200" cy="1676400"/>
          </a:xfrm>
        </p:grpSpPr>
        <p:sp>
          <p:nvSpPr>
            <p:cNvPr name="Freeform 54" id="54"/>
            <p:cNvSpPr/>
            <p:nvPr/>
          </p:nvSpPr>
          <p:spPr>
            <a:xfrm flipH="false" flipV="false" rot="0">
              <a:off x="0" y="16002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55" id="55"/>
            <p:cNvSpPr/>
            <p:nvPr/>
          </p:nvSpPr>
          <p:spPr>
            <a:xfrm flipH="false" flipV="false" rot="0">
              <a:off x="0" y="10668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56" id="56"/>
            <p:cNvSpPr/>
            <p:nvPr/>
          </p:nvSpPr>
          <p:spPr>
            <a:xfrm flipH="false" flipV="false" rot="0">
              <a:off x="0" y="5334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57" id="57"/>
            <p:cNvSpPr/>
            <p:nvPr/>
          </p:nvSpPr>
          <p:spPr>
            <a:xfrm flipH="false" flipV="false" rot="0">
              <a:off x="0" y="0"/>
              <a:ext cx="76200" cy="76200"/>
            </a:xfrm>
            <a:custGeom>
              <a:avLst/>
              <a:gdLst/>
              <a:ahLst/>
              <a:cxnLst/>
              <a:rect r="r" b="b" t="t" l="l"/>
              <a:pathLst>
                <a:path h="76200" w="76200">
                  <a:moveTo>
                    <a:pt x="76200" y="33020"/>
                  </a:moveTo>
                  <a:lnTo>
                    <a:pt x="43180" y="0"/>
                  </a:lnTo>
                  <a:lnTo>
                    <a:pt x="33020" y="0"/>
                  </a:lnTo>
                  <a:lnTo>
                    <a:pt x="0" y="33020"/>
                  </a:lnTo>
                  <a:lnTo>
                    <a:pt x="0" y="43180"/>
                  </a:lnTo>
                  <a:lnTo>
                    <a:pt x="33020" y="76200"/>
                  </a:lnTo>
                  <a:lnTo>
                    <a:pt x="43180" y="76200"/>
                  </a:lnTo>
                  <a:lnTo>
                    <a:pt x="76200" y="43180"/>
                  </a:lnTo>
                  <a:lnTo>
                    <a:pt x="76200" y="38100"/>
                  </a:lnTo>
                  <a:lnTo>
                    <a:pt x="76200" y="33020"/>
                  </a:lnTo>
                  <a:close/>
                </a:path>
              </a:pathLst>
            </a:custGeom>
            <a:solidFill>
              <a:srgbClr val="333333"/>
            </a:solidFill>
          </p:spPr>
        </p:sp>
      </p:grpSp>
      <p:sp>
        <p:nvSpPr>
          <p:cNvPr name="TextBox 58" id="58"/>
          <p:cNvSpPr txBox="true"/>
          <p:nvPr/>
        </p:nvSpPr>
        <p:spPr>
          <a:xfrm rot="0">
            <a:off x="12996862" y="8699499"/>
            <a:ext cx="3018471" cy="1975168"/>
          </a:xfrm>
          <a:prstGeom prst="rect">
            <a:avLst/>
          </a:prstGeom>
        </p:spPr>
        <p:txBody>
          <a:bodyPr anchor="t" rtlCol="false" tIns="0" lIns="0" bIns="0" rIns="0">
            <a:spAutoFit/>
          </a:bodyPr>
          <a:lstStyle/>
          <a:p>
            <a:pPr algn="l">
              <a:lnSpc>
                <a:spcPts val="2430"/>
              </a:lnSpc>
            </a:pPr>
            <a:r>
              <a:rPr lang="en-US" b="true" sz="2025" spc="-15">
                <a:solidFill>
                  <a:srgbClr val="005386"/>
                </a:solidFill>
                <a:latin typeface="Liberation Sans Bold"/>
                <a:ea typeface="Liberation Sans Bold"/>
                <a:cs typeface="Liberation Sans Bold"/>
                <a:sym typeface="Liberation Sans Bold"/>
              </a:rPr>
              <a:t>IBM Watson Integration</a:t>
            </a:r>
          </a:p>
          <a:p>
            <a:pPr algn="l">
              <a:lnSpc>
                <a:spcPts val="1889"/>
              </a:lnSpc>
            </a:pPr>
            <a:r>
              <a:rPr lang="en-US" sz="1575" spc="-11">
                <a:solidFill>
                  <a:srgbClr val="333333"/>
                </a:solidFill>
                <a:latin typeface="Liberation Sans"/>
                <a:ea typeface="Liberation Sans"/>
                <a:cs typeface="Liberation Sans"/>
                <a:sym typeface="Liberation Sans"/>
              </a:rPr>
              <a:t>Advanced drug analytics</a:t>
            </a:r>
          </a:p>
          <a:p>
            <a:pPr algn="l">
              <a:lnSpc>
                <a:spcPts val="3150"/>
              </a:lnSpc>
            </a:pPr>
            <a:r>
              <a:rPr lang="en-US" sz="1575" spc="-11">
                <a:solidFill>
                  <a:srgbClr val="333333"/>
                </a:solidFill>
                <a:latin typeface="Liberation Sans"/>
                <a:ea typeface="Liberation Sans"/>
                <a:cs typeface="Liberation Sans"/>
                <a:sym typeface="Liberation Sans"/>
              </a:rPr>
              <a:t>Medical knowledge processing Clinical decision support</a:t>
            </a:r>
          </a:p>
          <a:p>
            <a:pPr algn="l">
              <a:lnSpc>
                <a:spcPts val="1889"/>
              </a:lnSpc>
            </a:pPr>
            <a:r>
              <a:rPr lang="en-US" sz="1575" spc="-15">
                <a:solidFill>
                  <a:srgbClr val="333333"/>
                </a:solidFill>
                <a:latin typeface="Liberation Sans"/>
                <a:ea typeface="Liberation Sans"/>
                <a:cs typeface="Liberation Sans"/>
                <a:sym typeface="Liberation Sans"/>
              </a:rPr>
              <a:t>Healthcare-specific AI capabilities</a:t>
            </a:r>
          </a:p>
        </p:txBody>
      </p:sp>
      <p:grpSp>
        <p:nvGrpSpPr>
          <p:cNvPr name="Group 59" id="59"/>
          <p:cNvGrpSpPr/>
          <p:nvPr/>
        </p:nvGrpSpPr>
        <p:grpSpPr>
          <a:xfrm rot="0">
            <a:off x="1514474" y="11187111"/>
            <a:ext cx="7858125" cy="2443162"/>
            <a:chOff x="0" y="0"/>
            <a:chExt cx="10477500" cy="3257550"/>
          </a:xfrm>
        </p:grpSpPr>
        <p:sp>
          <p:nvSpPr>
            <p:cNvPr name="Freeform 60" id="60"/>
            <p:cNvSpPr/>
            <p:nvPr/>
          </p:nvSpPr>
          <p:spPr>
            <a:xfrm flipH="false" flipV="false" rot="0">
              <a:off x="-127" y="0"/>
              <a:ext cx="10477627" cy="3257677"/>
            </a:xfrm>
            <a:custGeom>
              <a:avLst/>
              <a:gdLst/>
              <a:ahLst/>
              <a:cxnLst/>
              <a:rect r="r" b="b" t="t" l="l"/>
              <a:pathLst>
                <a:path h="3257677" w="10477627">
                  <a:moveTo>
                    <a:pt x="10335260" y="3257550"/>
                  </a:moveTo>
                  <a:lnTo>
                    <a:pt x="106934" y="3257550"/>
                  </a:lnTo>
                  <a:lnTo>
                    <a:pt x="99441" y="3256534"/>
                  </a:lnTo>
                  <a:lnTo>
                    <a:pt x="28194" y="3205734"/>
                  </a:lnTo>
                  <a:lnTo>
                    <a:pt x="762" y="3124962"/>
                  </a:lnTo>
                  <a:lnTo>
                    <a:pt x="0" y="3115056"/>
                  </a:lnTo>
                  <a:lnTo>
                    <a:pt x="0" y="3105023"/>
                  </a:lnTo>
                  <a:lnTo>
                    <a:pt x="0" y="142367"/>
                  </a:lnTo>
                  <a:lnTo>
                    <a:pt x="23622" y="59436"/>
                  </a:lnTo>
                  <a:lnTo>
                    <a:pt x="84709" y="4826"/>
                  </a:lnTo>
                  <a:lnTo>
                    <a:pt x="106934" y="0"/>
                  </a:lnTo>
                  <a:lnTo>
                    <a:pt x="10335260" y="0"/>
                  </a:lnTo>
                  <a:lnTo>
                    <a:pt x="10418191" y="31242"/>
                  </a:lnTo>
                  <a:lnTo>
                    <a:pt x="10469879" y="103378"/>
                  </a:lnTo>
                  <a:lnTo>
                    <a:pt x="10477627" y="142494"/>
                  </a:lnTo>
                  <a:lnTo>
                    <a:pt x="10477627" y="3115183"/>
                  </a:lnTo>
                  <a:lnTo>
                    <a:pt x="10446385" y="3198114"/>
                  </a:lnTo>
                  <a:lnTo>
                    <a:pt x="10374249" y="3249803"/>
                  </a:lnTo>
                  <a:lnTo>
                    <a:pt x="10345039" y="3256661"/>
                  </a:lnTo>
                  <a:lnTo>
                    <a:pt x="10335133" y="3257677"/>
                  </a:lnTo>
                  <a:close/>
                </a:path>
              </a:pathLst>
            </a:custGeom>
            <a:solidFill>
              <a:srgbClr val="F0F9FF"/>
            </a:solidFill>
          </p:spPr>
        </p:sp>
      </p:grpSp>
      <p:grpSp>
        <p:nvGrpSpPr>
          <p:cNvPr name="Group 61" id="61"/>
          <p:cNvGrpSpPr/>
          <p:nvPr/>
        </p:nvGrpSpPr>
        <p:grpSpPr>
          <a:xfrm rot="0">
            <a:off x="1485898" y="11187526"/>
            <a:ext cx="105727" cy="2443162"/>
            <a:chOff x="0" y="0"/>
            <a:chExt cx="140970" cy="3257550"/>
          </a:xfrm>
        </p:grpSpPr>
        <p:sp>
          <p:nvSpPr>
            <p:cNvPr name="Freeform 62" id="62"/>
            <p:cNvSpPr/>
            <p:nvPr/>
          </p:nvSpPr>
          <p:spPr>
            <a:xfrm flipH="false" flipV="false" rot="0">
              <a:off x="0" y="0"/>
              <a:ext cx="140970" cy="3256534"/>
            </a:xfrm>
            <a:custGeom>
              <a:avLst/>
              <a:gdLst/>
              <a:ahLst/>
              <a:cxnLst/>
              <a:rect r="r" b="b" t="t" l="l"/>
              <a:pathLst>
                <a:path h="3256534" w="140970">
                  <a:moveTo>
                    <a:pt x="140843" y="3256407"/>
                  </a:moveTo>
                  <a:lnTo>
                    <a:pt x="67691" y="3231261"/>
                  </a:lnTo>
                  <a:lnTo>
                    <a:pt x="11557" y="3162808"/>
                  </a:lnTo>
                  <a:lnTo>
                    <a:pt x="0" y="3104642"/>
                  </a:lnTo>
                  <a:lnTo>
                    <a:pt x="0" y="151892"/>
                  </a:lnTo>
                  <a:lnTo>
                    <a:pt x="25654" y="67183"/>
                  </a:lnTo>
                  <a:lnTo>
                    <a:pt x="94107" y="11049"/>
                  </a:lnTo>
                  <a:lnTo>
                    <a:pt x="140843" y="0"/>
                  </a:lnTo>
                  <a:lnTo>
                    <a:pt x="132461" y="3302"/>
                  </a:lnTo>
                  <a:lnTo>
                    <a:pt x="113919" y="18796"/>
                  </a:lnTo>
                  <a:lnTo>
                    <a:pt x="82042" y="93472"/>
                  </a:lnTo>
                  <a:lnTo>
                    <a:pt x="76200" y="151892"/>
                  </a:lnTo>
                  <a:lnTo>
                    <a:pt x="76200" y="3104642"/>
                  </a:lnTo>
                  <a:lnTo>
                    <a:pt x="89027" y="3189351"/>
                  </a:lnTo>
                  <a:lnTo>
                    <a:pt x="132588" y="3253232"/>
                  </a:lnTo>
                  <a:lnTo>
                    <a:pt x="140970" y="3256534"/>
                  </a:lnTo>
                  <a:close/>
                </a:path>
              </a:pathLst>
            </a:custGeom>
            <a:solidFill>
              <a:srgbClr val="0078D4"/>
            </a:solidFill>
          </p:spPr>
        </p:sp>
      </p:grpSp>
      <p:grpSp>
        <p:nvGrpSpPr>
          <p:cNvPr name="Group 63" id="63"/>
          <p:cNvGrpSpPr>
            <a:grpSpLocks noChangeAspect="true"/>
          </p:cNvGrpSpPr>
          <p:nvPr/>
        </p:nvGrpSpPr>
        <p:grpSpPr>
          <a:xfrm rot="0">
            <a:off x="1757361" y="11505008"/>
            <a:ext cx="321468" cy="192880"/>
            <a:chOff x="0" y="0"/>
            <a:chExt cx="428624" cy="257174"/>
          </a:xfrm>
        </p:grpSpPr>
        <p:sp>
          <p:nvSpPr>
            <p:cNvPr name="Freeform 64" id="64"/>
            <p:cNvSpPr/>
            <p:nvPr/>
          </p:nvSpPr>
          <p:spPr>
            <a:xfrm flipH="false" flipV="false" rot="0">
              <a:off x="0" y="0"/>
              <a:ext cx="428625" cy="257175"/>
            </a:xfrm>
            <a:custGeom>
              <a:avLst/>
              <a:gdLst/>
              <a:ahLst/>
              <a:cxnLst/>
              <a:rect r="r" b="b" t="t" l="l"/>
              <a:pathLst>
                <a:path h="257175" w="428625">
                  <a:moveTo>
                    <a:pt x="0" y="0"/>
                  </a:moveTo>
                  <a:lnTo>
                    <a:pt x="428625" y="0"/>
                  </a:lnTo>
                  <a:lnTo>
                    <a:pt x="428625" y="257175"/>
                  </a:lnTo>
                  <a:lnTo>
                    <a:pt x="0" y="257175"/>
                  </a:lnTo>
                  <a:lnTo>
                    <a:pt x="0" y="0"/>
                  </a:lnTo>
                  <a:close/>
                </a:path>
              </a:pathLst>
            </a:custGeom>
            <a:blipFill>
              <a:blip r:embed="rId12"/>
              <a:stretch>
                <a:fillRect l="0" t="0" r="0" b="0"/>
              </a:stretch>
            </a:blipFill>
          </p:spPr>
        </p:sp>
      </p:grpSp>
      <p:grpSp>
        <p:nvGrpSpPr>
          <p:cNvPr name="Group 65" id="65"/>
          <p:cNvGrpSpPr/>
          <p:nvPr/>
        </p:nvGrpSpPr>
        <p:grpSpPr>
          <a:xfrm rot="0">
            <a:off x="1828780" y="12058648"/>
            <a:ext cx="57150" cy="1257300"/>
            <a:chOff x="0" y="0"/>
            <a:chExt cx="76200" cy="1676400"/>
          </a:xfrm>
        </p:grpSpPr>
        <p:sp>
          <p:nvSpPr>
            <p:cNvPr name="Freeform 66" id="66"/>
            <p:cNvSpPr/>
            <p:nvPr/>
          </p:nvSpPr>
          <p:spPr>
            <a:xfrm flipH="false" flipV="false" rot="0">
              <a:off x="0" y="16002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67" id="67"/>
            <p:cNvSpPr/>
            <p:nvPr/>
          </p:nvSpPr>
          <p:spPr>
            <a:xfrm flipH="false" flipV="false" rot="0">
              <a:off x="0" y="10668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68" id="68"/>
            <p:cNvSpPr/>
            <p:nvPr/>
          </p:nvSpPr>
          <p:spPr>
            <a:xfrm flipH="false" flipV="false" rot="0">
              <a:off x="0" y="5334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69" id="69"/>
            <p:cNvSpPr/>
            <p:nvPr/>
          </p:nvSpPr>
          <p:spPr>
            <a:xfrm flipH="false" flipV="false" rot="0">
              <a:off x="0" y="0"/>
              <a:ext cx="76200" cy="76200"/>
            </a:xfrm>
            <a:custGeom>
              <a:avLst/>
              <a:gdLst/>
              <a:ahLst/>
              <a:cxnLst/>
              <a:rect r="r" b="b" t="t" l="l"/>
              <a:pathLst>
                <a:path h="76200" w="76200">
                  <a:moveTo>
                    <a:pt x="76200" y="33020"/>
                  </a:moveTo>
                  <a:lnTo>
                    <a:pt x="43180" y="0"/>
                  </a:lnTo>
                  <a:lnTo>
                    <a:pt x="33020" y="0"/>
                  </a:lnTo>
                  <a:lnTo>
                    <a:pt x="0" y="33020"/>
                  </a:lnTo>
                  <a:lnTo>
                    <a:pt x="0" y="43180"/>
                  </a:lnTo>
                  <a:lnTo>
                    <a:pt x="33020" y="76200"/>
                  </a:lnTo>
                  <a:lnTo>
                    <a:pt x="43180" y="76200"/>
                  </a:lnTo>
                  <a:lnTo>
                    <a:pt x="76200" y="43180"/>
                  </a:lnTo>
                  <a:lnTo>
                    <a:pt x="76200" y="38100"/>
                  </a:lnTo>
                  <a:lnTo>
                    <a:pt x="76200" y="33020"/>
                  </a:lnTo>
                  <a:close/>
                </a:path>
              </a:pathLst>
            </a:custGeom>
            <a:solidFill>
              <a:srgbClr val="333333"/>
            </a:solidFill>
          </p:spPr>
        </p:sp>
      </p:grpSp>
      <p:sp>
        <p:nvSpPr>
          <p:cNvPr name="TextBox 70" id="70"/>
          <p:cNvSpPr txBox="true"/>
          <p:nvPr/>
        </p:nvSpPr>
        <p:spPr>
          <a:xfrm rot="0">
            <a:off x="2024061" y="11414125"/>
            <a:ext cx="3663315" cy="1989455"/>
          </a:xfrm>
          <a:prstGeom prst="rect">
            <a:avLst/>
          </a:prstGeom>
        </p:spPr>
        <p:txBody>
          <a:bodyPr anchor="t" rtlCol="false" tIns="0" lIns="0" bIns="0" rIns="0">
            <a:spAutoFit/>
          </a:bodyPr>
          <a:lstStyle/>
          <a:p>
            <a:pPr algn="l">
              <a:lnSpc>
                <a:spcPts val="2430"/>
              </a:lnSpc>
            </a:pPr>
            <a:r>
              <a:rPr lang="en-US" sz="2025" b="true">
                <a:solidFill>
                  <a:srgbClr val="005386"/>
                </a:solidFill>
                <a:latin typeface="Liberation Sans Bold"/>
                <a:ea typeface="Liberation Sans Bold"/>
                <a:cs typeface="Liberation Sans Bold"/>
                <a:sym typeface="Liberation Sans Bold"/>
              </a:rPr>
              <a:t>HuggingFace NLP Models</a:t>
            </a:r>
          </a:p>
          <a:p>
            <a:pPr algn="l">
              <a:lnSpc>
                <a:spcPts val="1889"/>
              </a:lnSpc>
            </a:pPr>
            <a:r>
              <a:rPr lang="en-US" sz="1575">
                <a:solidFill>
                  <a:srgbClr val="333333"/>
                </a:solidFill>
                <a:latin typeface="Liberation Sans"/>
                <a:ea typeface="Liberation Sans"/>
                <a:cs typeface="Liberation Sans"/>
                <a:sym typeface="Liberation Sans"/>
              </a:rPr>
              <a:t>Clinical text processing models</a:t>
            </a:r>
          </a:p>
          <a:p>
            <a:pPr algn="l">
              <a:lnSpc>
                <a:spcPts val="3150"/>
              </a:lnSpc>
            </a:pPr>
            <a:r>
              <a:rPr lang="en-US" sz="1575">
                <a:solidFill>
                  <a:srgbClr val="333333"/>
                </a:solidFill>
                <a:latin typeface="Liberation Sans"/>
                <a:ea typeface="Liberation Sans"/>
                <a:cs typeface="Liberation Sans"/>
                <a:sym typeface="Liberation Sans"/>
              </a:rPr>
              <a:t>Named entity recognition for medications Context-aware information extraction</a:t>
            </a:r>
          </a:p>
          <a:p>
            <a:pPr algn="l">
              <a:lnSpc>
                <a:spcPts val="1889"/>
              </a:lnSpc>
            </a:pPr>
            <a:r>
              <a:rPr lang="en-US" sz="1575">
                <a:solidFill>
                  <a:srgbClr val="333333"/>
                </a:solidFill>
                <a:latin typeface="Liberation Sans"/>
                <a:ea typeface="Liberation Sans"/>
                <a:cs typeface="Liberation Sans"/>
                <a:sym typeface="Liberation Sans"/>
              </a:rPr>
              <a:t>Medical terminology comprehension</a:t>
            </a:r>
          </a:p>
        </p:txBody>
      </p:sp>
      <p:grpSp>
        <p:nvGrpSpPr>
          <p:cNvPr name="Group 71" id="71"/>
          <p:cNvGrpSpPr/>
          <p:nvPr/>
        </p:nvGrpSpPr>
        <p:grpSpPr>
          <a:xfrm rot="0">
            <a:off x="9744072" y="11187111"/>
            <a:ext cx="7858125" cy="2443162"/>
            <a:chOff x="0" y="0"/>
            <a:chExt cx="10477500" cy="3257550"/>
          </a:xfrm>
        </p:grpSpPr>
        <p:sp>
          <p:nvSpPr>
            <p:cNvPr name="Freeform 72" id="72"/>
            <p:cNvSpPr/>
            <p:nvPr/>
          </p:nvSpPr>
          <p:spPr>
            <a:xfrm flipH="false" flipV="false" rot="0">
              <a:off x="-127" y="0"/>
              <a:ext cx="10477627" cy="3257677"/>
            </a:xfrm>
            <a:custGeom>
              <a:avLst/>
              <a:gdLst/>
              <a:ahLst/>
              <a:cxnLst/>
              <a:rect r="r" b="b" t="t" l="l"/>
              <a:pathLst>
                <a:path h="3257677" w="10477627">
                  <a:moveTo>
                    <a:pt x="10335260" y="3257550"/>
                  </a:moveTo>
                  <a:lnTo>
                    <a:pt x="106934" y="3257550"/>
                  </a:lnTo>
                  <a:lnTo>
                    <a:pt x="99441" y="3256534"/>
                  </a:lnTo>
                  <a:lnTo>
                    <a:pt x="28194" y="3205734"/>
                  </a:lnTo>
                  <a:lnTo>
                    <a:pt x="762" y="3124962"/>
                  </a:lnTo>
                  <a:lnTo>
                    <a:pt x="0" y="3115056"/>
                  </a:lnTo>
                  <a:lnTo>
                    <a:pt x="0" y="3105023"/>
                  </a:lnTo>
                  <a:lnTo>
                    <a:pt x="0" y="142367"/>
                  </a:lnTo>
                  <a:lnTo>
                    <a:pt x="23622" y="59436"/>
                  </a:lnTo>
                  <a:lnTo>
                    <a:pt x="84709" y="4826"/>
                  </a:lnTo>
                  <a:lnTo>
                    <a:pt x="106934" y="0"/>
                  </a:lnTo>
                  <a:lnTo>
                    <a:pt x="10335260" y="0"/>
                  </a:lnTo>
                  <a:lnTo>
                    <a:pt x="10418191" y="31242"/>
                  </a:lnTo>
                  <a:lnTo>
                    <a:pt x="10469879" y="103378"/>
                  </a:lnTo>
                  <a:lnTo>
                    <a:pt x="10477627" y="142494"/>
                  </a:lnTo>
                  <a:lnTo>
                    <a:pt x="10477627" y="3115183"/>
                  </a:lnTo>
                  <a:lnTo>
                    <a:pt x="10446385" y="3198114"/>
                  </a:lnTo>
                  <a:lnTo>
                    <a:pt x="10374249" y="3249803"/>
                  </a:lnTo>
                  <a:lnTo>
                    <a:pt x="10345039" y="3256661"/>
                  </a:lnTo>
                  <a:lnTo>
                    <a:pt x="10335133" y="3257677"/>
                  </a:lnTo>
                  <a:close/>
                </a:path>
              </a:pathLst>
            </a:custGeom>
            <a:solidFill>
              <a:srgbClr val="F0F9FF"/>
            </a:solidFill>
          </p:spPr>
        </p:sp>
      </p:grpSp>
      <p:grpSp>
        <p:nvGrpSpPr>
          <p:cNvPr name="Group 73" id="73"/>
          <p:cNvGrpSpPr/>
          <p:nvPr/>
        </p:nvGrpSpPr>
        <p:grpSpPr>
          <a:xfrm rot="0">
            <a:off x="9715498" y="11187526"/>
            <a:ext cx="105727" cy="2443162"/>
            <a:chOff x="0" y="0"/>
            <a:chExt cx="140970" cy="3257550"/>
          </a:xfrm>
        </p:grpSpPr>
        <p:sp>
          <p:nvSpPr>
            <p:cNvPr name="Freeform 74" id="74"/>
            <p:cNvSpPr/>
            <p:nvPr/>
          </p:nvSpPr>
          <p:spPr>
            <a:xfrm flipH="false" flipV="false" rot="0">
              <a:off x="0" y="0"/>
              <a:ext cx="140970" cy="3256534"/>
            </a:xfrm>
            <a:custGeom>
              <a:avLst/>
              <a:gdLst/>
              <a:ahLst/>
              <a:cxnLst/>
              <a:rect r="r" b="b" t="t" l="l"/>
              <a:pathLst>
                <a:path h="3256534" w="140970">
                  <a:moveTo>
                    <a:pt x="140843" y="3256407"/>
                  </a:moveTo>
                  <a:lnTo>
                    <a:pt x="67691" y="3231261"/>
                  </a:lnTo>
                  <a:lnTo>
                    <a:pt x="11557" y="3162808"/>
                  </a:lnTo>
                  <a:lnTo>
                    <a:pt x="0" y="3104642"/>
                  </a:lnTo>
                  <a:lnTo>
                    <a:pt x="0" y="151892"/>
                  </a:lnTo>
                  <a:lnTo>
                    <a:pt x="25654" y="67183"/>
                  </a:lnTo>
                  <a:lnTo>
                    <a:pt x="94107" y="11049"/>
                  </a:lnTo>
                  <a:lnTo>
                    <a:pt x="140843" y="0"/>
                  </a:lnTo>
                  <a:lnTo>
                    <a:pt x="132461" y="3302"/>
                  </a:lnTo>
                  <a:lnTo>
                    <a:pt x="113919" y="18796"/>
                  </a:lnTo>
                  <a:lnTo>
                    <a:pt x="82042" y="93472"/>
                  </a:lnTo>
                  <a:lnTo>
                    <a:pt x="76200" y="151892"/>
                  </a:lnTo>
                  <a:lnTo>
                    <a:pt x="76200" y="3104642"/>
                  </a:lnTo>
                  <a:lnTo>
                    <a:pt x="89027" y="3189351"/>
                  </a:lnTo>
                  <a:lnTo>
                    <a:pt x="132588" y="3253232"/>
                  </a:lnTo>
                  <a:lnTo>
                    <a:pt x="140970" y="3256534"/>
                  </a:lnTo>
                  <a:close/>
                </a:path>
              </a:pathLst>
            </a:custGeom>
            <a:solidFill>
              <a:srgbClr val="0078D4"/>
            </a:solidFill>
          </p:spPr>
        </p:sp>
      </p:grpSp>
      <p:grpSp>
        <p:nvGrpSpPr>
          <p:cNvPr name="Group 75" id="75"/>
          <p:cNvGrpSpPr>
            <a:grpSpLocks noChangeAspect="true"/>
          </p:cNvGrpSpPr>
          <p:nvPr/>
        </p:nvGrpSpPr>
        <p:grpSpPr>
          <a:xfrm rot="0">
            <a:off x="9986961" y="11472861"/>
            <a:ext cx="225027" cy="257173"/>
            <a:chOff x="0" y="0"/>
            <a:chExt cx="300036" cy="342898"/>
          </a:xfrm>
        </p:grpSpPr>
        <p:sp>
          <p:nvSpPr>
            <p:cNvPr name="Freeform 76" id="76"/>
            <p:cNvSpPr/>
            <p:nvPr/>
          </p:nvSpPr>
          <p:spPr>
            <a:xfrm flipH="false" flipV="false" rot="0">
              <a:off x="0" y="0"/>
              <a:ext cx="299974" cy="342900"/>
            </a:xfrm>
            <a:custGeom>
              <a:avLst/>
              <a:gdLst/>
              <a:ahLst/>
              <a:cxnLst/>
              <a:rect r="r" b="b" t="t" l="l"/>
              <a:pathLst>
                <a:path h="342900" w="299974">
                  <a:moveTo>
                    <a:pt x="0" y="0"/>
                  </a:moveTo>
                  <a:lnTo>
                    <a:pt x="299974" y="0"/>
                  </a:lnTo>
                  <a:lnTo>
                    <a:pt x="299974" y="342900"/>
                  </a:lnTo>
                  <a:lnTo>
                    <a:pt x="0" y="342900"/>
                  </a:lnTo>
                  <a:lnTo>
                    <a:pt x="0" y="0"/>
                  </a:lnTo>
                  <a:close/>
                </a:path>
              </a:pathLst>
            </a:custGeom>
            <a:blipFill>
              <a:blip r:embed="rId13"/>
              <a:stretch>
                <a:fillRect l="0" t="-806" r="-20" b="-805"/>
              </a:stretch>
            </a:blipFill>
          </p:spPr>
        </p:sp>
      </p:grpSp>
      <p:grpSp>
        <p:nvGrpSpPr>
          <p:cNvPr name="Group 77" id="77"/>
          <p:cNvGrpSpPr/>
          <p:nvPr/>
        </p:nvGrpSpPr>
        <p:grpSpPr>
          <a:xfrm rot="0">
            <a:off x="10058381" y="12058648"/>
            <a:ext cx="57150" cy="1257300"/>
            <a:chOff x="0" y="0"/>
            <a:chExt cx="76200" cy="1676400"/>
          </a:xfrm>
        </p:grpSpPr>
        <p:sp>
          <p:nvSpPr>
            <p:cNvPr name="Freeform 78" id="78"/>
            <p:cNvSpPr/>
            <p:nvPr/>
          </p:nvSpPr>
          <p:spPr>
            <a:xfrm flipH="false" flipV="false" rot="0">
              <a:off x="0" y="16002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79" id="79"/>
            <p:cNvSpPr/>
            <p:nvPr/>
          </p:nvSpPr>
          <p:spPr>
            <a:xfrm flipH="false" flipV="false" rot="0">
              <a:off x="0" y="10668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80" id="80"/>
            <p:cNvSpPr/>
            <p:nvPr/>
          </p:nvSpPr>
          <p:spPr>
            <a:xfrm flipH="false" flipV="false" rot="0">
              <a:off x="0" y="533400"/>
              <a:ext cx="76200" cy="76200"/>
            </a:xfrm>
            <a:custGeom>
              <a:avLst/>
              <a:gdLst/>
              <a:ahLst/>
              <a:cxnLst/>
              <a:rect r="r" b="b" t="t" l="l"/>
              <a:pathLst>
                <a:path h="76200" w="76200">
                  <a:moveTo>
                    <a:pt x="76200" y="33020"/>
                  </a:moveTo>
                  <a:lnTo>
                    <a:pt x="43180" y="0"/>
                  </a:lnTo>
                  <a:lnTo>
                    <a:pt x="33020" y="0"/>
                  </a:lnTo>
                  <a:lnTo>
                    <a:pt x="0" y="33020"/>
                  </a:lnTo>
                  <a:lnTo>
                    <a:pt x="0" y="43053"/>
                  </a:lnTo>
                  <a:lnTo>
                    <a:pt x="33020" y="76200"/>
                  </a:lnTo>
                  <a:lnTo>
                    <a:pt x="43180" y="76200"/>
                  </a:lnTo>
                  <a:lnTo>
                    <a:pt x="76200" y="43180"/>
                  </a:lnTo>
                  <a:lnTo>
                    <a:pt x="76200" y="38100"/>
                  </a:lnTo>
                  <a:lnTo>
                    <a:pt x="76200" y="33020"/>
                  </a:lnTo>
                  <a:close/>
                </a:path>
              </a:pathLst>
            </a:custGeom>
            <a:solidFill>
              <a:srgbClr val="333333"/>
            </a:solidFill>
          </p:spPr>
        </p:sp>
        <p:sp>
          <p:nvSpPr>
            <p:cNvPr name="Freeform 81" id="81"/>
            <p:cNvSpPr/>
            <p:nvPr/>
          </p:nvSpPr>
          <p:spPr>
            <a:xfrm flipH="false" flipV="false" rot="0">
              <a:off x="0" y="0"/>
              <a:ext cx="76200" cy="76200"/>
            </a:xfrm>
            <a:custGeom>
              <a:avLst/>
              <a:gdLst/>
              <a:ahLst/>
              <a:cxnLst/>
              <a:rect r="r" b="b" t="t" l="l"/>
              <a:pathLst>
                <a:path h="76200" w="76200">
                  <a:moveTo>
                    <a:pt x="76200" y="33020"/>
                  </a:moveTo>
                  <a:lnTo>
                    <a:pt x="43180" y="0"/>
                  </a:lnTo>
                  <a:lnTo>
                    <a:pt x="33020" y="0"/>
                  </a:lnTo>
                  <a:lnTo>
                    <a:pt x="0" y="33020"/>
                  </a:lnTo>
                  <a:lnTo>
                    <a:pt x="0" y="43180"/>
                  </a:lnTo>
                  <a:lnTo>
                    <a:pt x="33020" y="76200"/>
                  </a:lnTo>
                  <a:lnTo>
                    <a:pt x="43180" y="76200"/>
                  </a:lnTo>
                  <a:lnTo>
                    <a:pt x="76200" y="43180"/>
                  </a:lnTo>
                  <a:lnTo>
                    <a:pt x="76200" y="38100"/>
                  </a:lnTo>
                  <a:lnTo>
                    <a:pt x="76200" y="33020"/>
                  </a:lnTo>
                  <a:close/>
                </a:path>
              </a:pathLst>
            </a:custGeom>
            <a:solidFill>
              <a:srgbClr val="333333"/>
            </a:solidFill>
          </p:spPr>
        </p:sp>
      </p:grpSp>
      <p:sp>
        <p:nvSpPr>
          <p:cNvPr name="TextBox 82" id="82"/>
          <p:cNvSpPr txBox="true"/>
          <p:nvPr/>
        </p:nvSpPr>
        <p:spPr>
          <a:xfrm rot="0">
            <a:off x="10253662" y="11414125"/>
            <a:ext cx="3307080" cy="1989455"/>
          </a:xfrm>
          <a:prstGeom prst="rect">
            <a:avLst/>
          </a:prstGeom>
        </p:spPr>
        <p:txBody>
          <a:bodyPr anchor="t" rtlCol="false" tIns="0" lIns="0" bIns="0" rIns="0">
            <a:spAutoFit/>
          </a:bodyPr>
          <a:lstStyle/>
          <a:p>
            <a:pPr algn="l">
              <a:lnSpc>
                <a:spcPts val="2430"/>
              </a:lnSpc>
            </a:pPr>
            <a:r>
              <a:rPr lang="en-US" sz="2025" b="true">
                <a:solidFill>
                  <a:srgbClr val="005386"/>
                </a:solidFill>
                <a:latin typeface="Liberation Sans Bold"/>
                <a:ea typeface="Liberation Sans Bold"/>
                <a:cs typeface="Liberation Sans Bold"/>
                <a:sym typeface="Liberation Sans Bold"/>
              </a:rPr>
              <a:t>Drug Database Integration</a:t>
            </a:r>
          </a:p>
          <a:p>
            <a:pPr algn="just">
              <a:lnSpc>
                <a:spcPts val="3150"/>
              </a:lnSpc>
            </a:pPr>
            <a:r>
              <a:rPr lang="en-US" sz="1575">
                <a:solidFill>
                  <a:srgbClr val="333333"/>
                </a:solidFill>
                <a:latin typeface="Liberation Sans"/>
                <a:ea typeface="Liberation Sans"/>
                <a:cs typeface="Liberation Sans"/>
                <a:sym typeface="Liberation Sans"/>
              </a:rPr>
              <a:t>Multiple pharmaceutical databases Real-time drug information updates Comprehensive interaction profiles Age-specific dosing guidelines</a:t>
            </a:r>
          </a:p>
        </p:txBody>
      </p:sp>
      <p:grpSp>
        <p:nvGrpSpPr>
          <p:cNvPr name="Group 83" id="83"/>
          <p:cNvGrpSpPr/>
          <p:nvPr/>
        </p:nvGrpSpPr>
        <p:grpSpPr>
          <a:xfrm rot="0">
            <a:off x="0" y="14630399"/>
            <a:ext cx="18288000" cy="114300"/>
            <a:chOff x="0" y="0"/>
            <a:chExt cx="24384000" cy="152400"/>
          </a:xfrm>
        </p:grpSpPr>
        <p:sp>
          <p:nvSpPr>
            <p:cNvPr name="Freeform 84" id="84"/>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grpSp>
        <p:nvGrpSpPr>
          <p:cNvPr name="Group 85" id="85"/>
          <p:cNvGrpSpPr/>
          <p:nvPr/>
        </p:nvGrpSpPr>
        <p:grpSpPr>
          <a:xfrm rot="0">
            <a:off x="15801974" y="13987462"/>
            <a:ext cx="2200275" cy="485775"/>
            <a:chOff x="0" y="0"/>
            <a:chExt cx="2933700" cy="647700"/>
          </a:xfrm>
        </p:grpSpPr>
        <p:sp>
          <p:nvSpPr>
            <p:cNvPr name="Freeform 86" id="86"/>
            <p:cNvSpPr/>
            <p:nvPr/>
          </p:nvSpPr>
          <p:spPr>
            <a:xfrm flipH="false" flipV="false" rot="0">
              <a:off x="0" y="0"/>
              <a:ext cx="2933700" cy="647700"/>
            </a:xfrm>
            <a:custGeom>
              <a:avLst/>
              <a:gdLst/>
              <a:ahLst/>
              <a:cxnLst/>
              <a:rect r="r" b="b" t="t" l="l"/>
              <a:pathLst>
                <a:path h="647700" w="2933700">
                  <a:moveTo>
                    <a:pt x="2867660" y="647700"/>
                  </a:moveTo>
                  <a:lnTo>
                    <a:pt x="66040" y="647700"/>
                  </a:lnTo>
                  <a:lnTo>
                    <a:pt x="56261" y="645795"/>
                  </a:lnTo>
                  <a:lnTo>
                    <a:pt x="1905" y="591312"/>
                  </a:lnTo>
                  <a:lnTo>
                    <a:pt x="0" y="581660"/>
                  </a:lnTo>
                  <a:lnTo>
                    <a:pt x="0" y="571500"/>
                  </a:lnTo>
                  <a:lnTo>
                    <a:pt x="0" y="66040"/>
                  </a:lnTo>
                  <a:lnTo>
                    <a:pt x="56388" y="1905"/>
                  </a:lnTo>
                  <a:lnTo>
                    <a:pt x="66040" y="0"/>
                  </a:lnTo>
                  <a:lnTo>
                    <a:pt x="2867660" y="0"/>
                  </a:lnTo>
                  <a:lnTo>
                    <a:pt x="2931795" y="56388"/>
                  </a:lnTo>
                  <a:lnTo>
                    <a:pt x="2933700" y="66167"/>
                  </a:lnTo>
                  <a:lnTo>
                    <a:pt x="2933700" y="581660"/>
                  </a:lnTo>
                  <a:lnTo>
                    <a:pt x="2877312" y="645795"/>
                  </a:lnTo>
                  <a:lnTo>
                    <a:pt x="2867533" y="647700"/>
                  </a:lnTo>
                  <a:close/>
                </a:path>
              </a:pathLst>
            </a:custGeom>
            <a:solidFill>
              <a:srgbClr val="333333"/>
            </a:solidFill>
          </p:spPr>
        </p:sp>
      </p:grpSp>
      <p:grpSp>
        <p:nvGrpSpPr>
          <p:cNvPr name="Group 87" id="87"/>
          <p:cNvGrpSpPr>
            <a:grpSpLocks noChangeAspect="true"/>
          </p:cNvGrpSpPr>
          <p:nvPr/>
        </p:nvGrpSpPr>
        <p:grpSpPr>
          <a:xfrm rot="0">
            <a:off x="15973424" y="14130336"/>
            <a:ext cx="200023" cy="200023"/>
            <a:chOff x="0" y="0"/>
            <a:chExt cx="266698" cy="266698"/>
          </a:xfrm>
        </p:grpSpPr>
        <p:sp>
          <p:nvSpPr>
            <p:cNvPr name="Freeform 88" id="88"/>
            <p:cNvSpPr/>
            <p:nvPr/>
          </p:nvSpPr>
          <p:spPr>
            <a:xfrm flipH="false" flipV="false" rot="0">
              <a:off x="0" y="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blipFill>
              <a:blip r:embed="rId14"/>
              <a:stretch>
                <a:fillRect l="0" t="0" r="0" b="0"/>
              </a:stretch>
            </a:blipFill>
          </p:spPr>
        </p:sp>
      </p:grpSp>
      <p:sp>
        <p:nvSpPr>
          <p:cNvPr name="TextBox 89" id="89"/>
          <p:cNvSpPr txBox="true"/>
          <p:nvPr/>
        </p:nvSpPr>
        <p:spPr>
          <a:xfrm rot="0">
            <a:off x="16239230" y="14096096"/>
            <a:ext cx="1610677" cy="247650"/>
          </a:xfrm>
          <a:prstGeom prst="rect">
            <a:avLst/>
          </a:prstGeom>
        </p:spPr>
        <p:txBody>
          <a:bodyPr anchor="t" rtlCol="false" tIns="0" lIns="0" bIns="0" rIns="0">
            <a:spAutoFit/>
          </a:bodyPr>
          <a:lstStyle/>
          <a:p>
            <a:pPr algn="l">
              <a:lnSpc>
                <a:spcPts val="1620"/>
              </a:lnSpc>
            </a:pPr>
            <a:r>
              <a:rPr lang="en-US" sz="1350">
                <a:solidFill>
                  <a:srgbClr val="FFFFFF"/>
                </a:solidFill>
                <a:latin typeface="Liberation Sans"/>
                <a:ea typeface="Liberation Sans"/>
                <a:cs typeface="Liberation Sans"/>
                <a:sym typeface="Liberation Sans"/>
              </a:rPr>
              <a:t>Made with Genspark</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sz="4050" b="true">
                <a:solidFill>
                  <a:srgbClr val="005386"/>
                </a:solidFill>
                <a:latin typeface="Liberation Sans Bold"/>
                <a:ea typeface="Liberation Sans Bold"/>
                <a:cs typeface="Liberation Sans Bold"/>
                <a:sym typeface="Liberation Sans Bold"/>
              </a:rPr>
              <a:t>Solution – Core Features</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27670" y="2232422"/>
            <a:ext cx="287758" cy="250030"/>
            <a:chOff x="0" y="0"/>
            <a:chExt cx="383678" cy="333374"/>
          </a:xfrm>
        </p:grpSpPr>
        <p:sp>
          <p:nvSpPr>
            <p:cNvPr name="Freeform 9" id="9"/>
            <p:cNvSpPr/>
            <p:nvPr/>
          </p:nvSpPr>
          <p:spPr>
            <a:xfrm flipH="false" flipV="false" rot="0">
              <a:off x="0" y="0"/>
              <a:ext cx="383667" cy="333375"/>
            </a:xfrm>
            <a:custGeom>
              <a:avLst/>
              <a:gdLst/>
              <a:ahLst/>
              <a:cxnLst/>
              <a:rect r="r" b="b" t="t" l="l"/>
              <a:pathLst>
                <a:path h="333375" w="383667">
                  <a:moveTo>
                    <a:pt x="0" y="0"/>
                  </a:moveTo>
                  <a:lnTo>
                    <a:pt x="383667" y="0"/>
                  </a:lnTo>
                  <a:lnTo>
                    <a:pt x="383667" y="333375"/>
                  </a:lnTo>
                  <a:lnTo>
                    <a:pt x="0" y="333375"/>
                  </a:lnTo>
                  <a:lnTo>
                    <a:pt x="0" y="0"/>
                  </a:lnTo>
                  <a:close/>
                </a:path>
              </a:pathLst>
            </a:custGeom>
            <a:blipFill>
              <a:blip r:embed="rId4"/>
              <a:stretch>
                <a:fillRect l="0" t="-351" r="-2" b="-351"/>
              </a:stretch>
            </a:blipFill>
          </p:spPr>
        </p:sp>
      </p:grpSp>
      <p:sp>
        <p:nvSpPr>
          <p:cNvPr name="TextBox 10" id="10"/>
          <p:cNvSpPr txBox="true"/>
          <p:nvPr/>
        </p:nvSpPr>
        <p:spPr>
          <a:xfrm rot="0">
            <a:off x="1452562" y="2103438"/>
            <a:ext cx="4344353" cy="455930"/>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Drug Interaction Detection</a:t>
            </a:r>
          </a:p>
        </p:txBody>
      </p:sp>
      <p:grpSp>
        <p:nvGrpSpPr>
          <p:cNvPr name="Group 11" id="11"/>
          <p:cNvGrpSpPr>
            <a:grpSpLocks noChangeAspect="true"/>
          </p:cNvGrpSpPr>
          <p:nvPr/>
        </p:nvGrpSpPr>
        <p:grpSpPr>
          <a:xfrm rot="0">
            <a:off x="2357436" y="2871788"/>
            <a:ext cx="2000249" cy="2000249"/>
            <a:chOff x="0" y="0"/>
            <a:chExt cx="2666998" cy="2666998"/>
          </a:xfrm>
        </p:grpSpPr>
        <p:sp>
          <p:nvSpPr>
            <p:cNvPr name="Freeform 12" id="12"/>
            <p:cNvSpPr/>
            <p:nvPr/>
          </p:nvSpPr>
          <p:spPr>
            <a:xfrm flipH="false" flipV="false" rot="0">
              <a:off x="0" y="0"/>
              <a:ext cx="2667000" cy="2667000"/>
            </a:xfrm>
            <a:custGeom>
              <a:avLst/>
              <a:gdLst/>
              <a:ahLst/>
              <a:cxnLst/>
              <a:rect r="r" b="b" t="t" l="l"/>
              <a:pathLst>
                <a:path h="2667000" w="2667000">
                  <a:moveTo>
                    <a:pt x="0" y="0"/>
                  </a:moveTo>
                  <a:lnTo>
                    <a:pt x="2667000" y="0"/>
                  </a:lnTo>
                  <a:lnTo>
                    <a:pt x="2667000" y="2667000"/>
                  </a:lnTo>
                  <a:lnTo>
                    <a:pt x="0" y="2667000"/>
                  </a:lnTo>
                  <a:lnTo>
                    <a:pt x="0" y="0"/>
                  </a:lnTo>
                  <a:close/>
                </a:path>
              </a:pathLst>
            </a:custGeom>
            <a:blipFill>
              <a:blip r:embed="rId5"/>
              <a:stretch>
                <a:fillRect l="0" t="0" r="0" b="0"/>
              </a:stretch>
            </a:blipFill>
          </p:spPr>
        </p:sp>
      </p:grpSp>
      <p:grpSp>
        <p:nvGrpSpPr>
          <p:cNvPr name="Group 13" id="13"/>
          <p:cNvGrpSpPr/>
          <p:nvPr/>
        </p:nvGrpSpPr>
        <p:grpSpPr>
          <a:xfrm rot="0">
            <a:off x="785811" y="5200648"/>
            <a:ext cx="71438" cy="71438"/>
            <a:chOff x="0" y="0"/>
            <a:chExt cx="95250" cy="95250"/>
          </a:xfrm>
        </p:grpSpPr>
        <p:sp>
          <p:nvSpPr>
            <p:cNvPr name="Freeform 14" id="1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15" id="15"/>
          <p:cNvSpPr txBox="true"/>
          <p:nvPr/>
        </p:nvSpPr>
        <p:spPr>
          <a:xfrm rot="0">
            <a:off x="1009649" y="4845685"/>
            <a:ext cx="4427220" cy="939800"/>
          </a:xfrm>
          <a:prstGeom prst="rect">
            <a:avLst/>
          </a:prstGeom>
        </p:spPr>
        <p:txBody>
          <a:bodyPr anchor="t" rtlCol="false" tIns="0" lIns="0" bIns="0" rIns="0">
            <a:spAutoFit/>
          </a:bodyPr>
          <a:lstStyle/>
          <a:p>
            <a:pPr algn="l">
              <a:lnSpc>
                <a:spcPts val="3263"/>
              </a:lnSpc>
            </a:pPr>
            <a:r>
              <a:rPr lang="en-US" sz="2025">
                <a:solidFill>
                  <a:srgbClr val="333333"/>
                </a:solidFill>
                <a:latin typeface="Liberation Sans"/>
                <a:ea typeface="Liberation Sans"/>
                <a:cs typeface="Liberation Sans"/>
                <a:sym typeface="Liberation Sans"/>
              </a:rPr>
              <a:t>Identifies potential harmful interactions between multiple medications</a:t>
            </a:r>
          </a:p>
        </p:txBody>
      </p:sp>
      <p:grpSp>
        <p:nvGrpSpPr>
          <p:cNvPr name="Group 16" id="16"/>
          <p:cNvGrpSpPr/>
          <p:nvPr/>
        </p:nvGrpSpPr>
        <p:grpSpPr>
          <a:xfrm rot="0">
            <a:off x="785811" y="6143623"/>
            <a:ext cx="71438" cy="71438"/>
            <a:chOff x="0" y="0"/>
            <a:chExt cx="95250" cy="95250"/>
          </a:xfrm>
        </p:grpSpPr>
        <p:sp>
          <p:nvSpPr>
            <p:cNvPr name="Freeform 17" id="17"/>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18" id="18"/>
          <p:cNvSpPr txBox="true"/>
          <p:nvPr/>
        </p:nvSpPr>
        <p:spPr>
          <a:xfrm rot="0">
            <a:off x="1009649" y="5812471"/>
            <a:ext cx="4856798" cy="1958975"/>
          </a:xfrm>
          <a:prstGeom prst="rect">
            <a:avLst/>
          </a:prstGeom>
        </p:spPr>
        <p:txBody>
          <a:bodyPr anchor="t" rtlCol="false" tIns="0" lIns="0" bIns="0" rIns="0">
            <a:spAutoFit/>
          </a:bodyPr>
          <a:lstStyle/>
          <a:p>
            <a:pPr algn="l">
              <a:lnSpc>
                <a:spcPts val="3149"/>
              </a:lnSpc>
            </a:pPr>
            <a:r>
              <a:rPr lang="en-US" sz="2025">
                <a:solidFill>
                  <a:srgbClr val="333333"/>
                </a:solidFill>
                <a:latin typeface="Liberation Sans"/>
                <a:ea typeface="Liberation Sans"/>
                <a:cs typeface="Liberation Sans"/>
                <a:sym typeface="Liberation Sans"/>
              </a:rPr>
              <a:t>Leverages comprehensive integrated drug databases</a:t>
            </a:r>
          </a:p>
          <a:p>
            <a:pPr algn="l">
              <a:lnSpc>
                <a:spcPts val="4162"/>
              </a:lnSpc>
            </a:pPr>
            <a:r>
              <a:rPr lang="en-US" sz="2025">
                <a:solidFill>
                  <a:srgbClr val="333333"/>
                </a:solidFill>
                <a:latin typeface="Liberation Sans"/>
                <a:ea typeface="Liberation Sans"/>
                <a:cs typeface="Liberation Sans"/>
                <a:sym typeface="Liberation Sans"/>
              </a:rPr>
              <a:t>Analyzes severity levels of interactions Provides real-time alerts and notifications</a:t>
            </a:r>
          </a:p>
        </p:txBody>
      </p:sp>
      <p:grpSp>
        <p:nvGrpSpPr>
          <p:cNvPr name="Group 19" id="19"/>
          <p:cNvGrpSpPr/>
          <p:nvPr/>
        </p:nvGrpSpPr>
        <p:grpSpPr>
          <a:xfrm rot="0">
            <a:off x="785811" y="7072311"/>
            <a:ext cx="71438" cy="71438"/>
            <a:chOff x="0" y="0"/>
            <a:chExt cx="95250" cy="95250"/>
          </a:xfrm>
        </p:grpSpPr>
        <p:sp>
          <p:nvSpPr>
            <p:cNvPr name="Freeform 20" id="20"/>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21" id="21"/>
          <p:cNvGrpSpPr/>
          <p:nvPr/>
        </p:nvGrpSpPr>
        <p:grpSpPr>
          <a:xfrm rot="0">
            <a:off x="785811" y="7600948"/>
            <a:ext cx="71438" cy="71438"/>
            <a:chOff x="0" y="0"/>
            <a:chExt cx="95250" cy="95250"/>
          </a:xfrm>
        </p:grpSpPr>
        <p:sp>
          <p:nvSpPr>
            <p:cNvPr name="Freeform 22" id="2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23" id="23"/>
          <p:cNvSpPr/>
          <p:nvPr/>
        </p:nvSpPr>
        <p:spPr>
          <a:xfrm flipH="false" flipV="false" rot="0">
            <a:off x="6472236" y="2071686"/>
            <a:ext cx="571500" cy="571500"/>
          </a:xfrm>
          <a:custGeom>
            <a:avLst/>
            <a:gdLst/>
            <a:ahLst/>
            <a:cxnLst/>
            <a:rect r="r" b="b" t="t" l="l"/>
            <a:pathLst>
              <a:path h="571500" w="571500">
                <a:moveTo>
                  <a:pt x="0" y="0"/>
                </a:moveTo>
                <a:lnTo>
                  <a:pt x="571500" y="0"/>
                </a:lnTo>
                <a:lnTo>
                  <a:pt x="571500" y="571500"/>
                </a:lnTo>
                <a:lnTo>
                  <a:pt x="0" y="5715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24" id="24"/>
          <p:cNvGrpSpPr>
            <a:grpSpLocks noChangeAspect="true"/>
          </p:cNvGrpSpPr>
          <p:nvPr/>
        </p:nvGrpSpPr>
        <p:grpSpPr>
          <a:xfrm rot="0">
            <a:off x="6643686" y="2214561"/>
            <a:ext cx="250030" cy="285749"/>
            <a:chOff x="0" y="0"/>
            <a:chExt cx="333374" cy="380998"/>
          </a:xfrm>
        </p:grpSpPr>
        <p:sp>
          <p:nvSpPr>
            <p:cNvPr name="Freeform 25" id="25"/>
            <p:cNvSpPr/>
            <p:nvPr/>
          </p:nvSpPr>
          <p:spPr>
            <a:xfrm flipH="false" flipV="false" rot="0">
              <a:off x="0" y="0"/>
              <a:ext cx="333375" cy="381000"/>
            </a:xfrm>
            <a:custGeom>
              <a:avLst/>
              <a:gdLst/>
              <a:ahLst/>
              <a:cxnLst/>
              <a:rect r="r" b="b" t="t" l="l"/>
              <a:pathLst>
                <a:path h="381000" w="333375">
                  <a:moveTo>
                    <a:pt x="0" y="0"/>
                  </a:moveTo>
                  <a:lnTo>
                    <a:pt x="333375" y="0"/>
                  </a:lnTo>
                  <a:lnTo>
                    <a:pt x="333375" y="381000"/>
                  </a:lnTo>
                  <a:lnTo>
                    <a:pt x="0" y="381000"/>
                  </a:lnTo>
                  <a:lnTo>
                    <a:pt x="0" y="0"/>
                  </a:lnTo>
                  <a:close/>
                </a:path>
              </a:pathLst>
            </a:custGeom>
            <a:blipFill>
              <a:blip r:embed="rId8"/>
              <a:stretch>
                <a:fillRect l="0" t="0" r="0" b="0"/>
              </a:stretch>
            </a:blipFill>
          </p:spPr>
        </p:sp>
      </p:grpSp>
      <p:sp>
        <p:nvSpPr>
          <p:cNvPr name="TextBox 26" id="26"/>
          <p:cNvSpPr txBox="true"/>
          <p:nvPr/>
        </p:nvSpPr>
        <p:spPr>
          <a:xfrm rot="0">
            <a:off x="7243687" y="2103438"/>
            <a:ext cx="3449955" cy="455930"/>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Age-Specific Dosage</a:t>
            </a:r>
          </a:p>
        </p:txBody>
      </p:sp>
      <p:grpSp>
        <p:nvGrpSpPr>
          <p:cNvPr name="Group 27" id="27"/>
          <p:cNvGrpSpPr>
            <a:grpSpLocks noChangeAspect="true"/>
          </p:cNvGrpSpPr>
          <p:nvPr/>
        </p:nvGrpSpPr>
        <p:grpSpPr>
          <a:xfrm rot="0">
            <a:off x="7872411" y="2871788"/>
            <a:ext cx="2543173" cy="2000249"/>
            <a:chOff x="0" y="0"/>
            <a:chExt cx="3390898" cy="2666998"/>
          </a:xfrm>
        </p:grpSpPr>
        <p:sp>
          <p:nvSpPr>
            <p:cNvPr name="Freeform 28" id="28"/>
            <p:cNvSpPr/>
            <p:nvPr/>
          </p:nvSpPr>
          <p:spPr>
            <a:xfrm flipH="false" flipV="false" rot="0">
              <a:off x="0" y="0"/>
              <a:ext cx="3390900" cy="2667000"/>
            </a:xfrm>
            <a:custGeom>
              <a:avLst/>
              <a:gdLst/>
              <a:ahLst/>
              <a:cxnLst/>
              <a:rect r="r" b="b" t="t" l="l"/>
              <a:pathLst>
                <a:path h="2667000" w="3390900">
                  <a:moveTo>
                    <a:pt x="0" y="0"/>
                  </a:moveTo>
                  <a:lnTo>
                    <a:pt x="3390900" y="0"/>
                  </a:lnTo>
                  <a:lnTo>
                    <a:pt x="3390900" y="2667000"/>
                  </a:lnTo>
                  <a:lnTo>
                    <a:pt x="0" y="2667000"/>
                  </a:lnTo>
                  <a:lnTo>
                    <a:pt x="0" y="0"/>
                  </a:lnTo>
                  <a:close/>
                </a:path>
              </a:pathLst>
            </a:custGeom>
            <a:blipFill>
              <a:blip r:embed="rId9"/>
              <a:stretch>
                <a:fillRect l="-140" t="0" r="-140" b="0"/>
              </a:stretch>
            </a:blipFill>
          </p:spPr>
        </p:sp>
      </p:grpSp>
      <p:grpSp>
        <p:nvGrpSpPr>
          <p:cNvPr name="Group 29" id="29"/>
          <p:cNvGrpSpPr/>
          <p:nvPr/>
        </p:nvGrpSpPr>
        <p:grpSpPr>
          <a:xfrm rot="0">
            <a:off x="6572248" y="5200648"/>
            <a:ext cx="71438" cy="71438"/>
            <a:chOff x="0" y="0"/>
            <a:chExt cx="95250" cy="95250"/>
          </a:xfrm>
        </p:grpSpPr>
        <p:sp>
          <p:nvSpPr>
            <p:cNvPr name="Freeform 30" id="30"/>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1" id="31"/>
          <p:cNvSpPr txBox="true"/>
          <p:nvPr/>
        </p:nvSpPr>
        <p:spPr>
          <a:xfrm rot="0">
            <a:off x="6800775" y="4845685"/>
            <a:ext cx="4498658" cy="939800"/>
          </a:xfrm>
          <a:prstGeom prst="rect">
            <a:avLst/>
          </a:prstGeom>
        </p:spPr>
        <p:txBody>
          <a:bodyPr anchor="t" rtlCol="false" tIns="0" lIns="0" bIns="0" rIns="0">
            <a:spAutoFit/>
          </a:bodyPr>
          <a:lstStyle/>
          <a:p>
            <a:pPr algn="l">
              <a:lnSpc>
                <a:spcPts val="3263"/>
              </a:lnSpc>
            </a:pPr>
            <a:r>
              <a:rPr lang="en-US" sz="2025">
                <a:solidFill>
                  <a:srgbClr val="333333"/>
                </a:solidFill>
                <a:latin typeface="Liberation Sans"/>
                <a:ea typeface="Liberation Sans"/>
                <a:cs typeface="Liberation Sans"/>
                <a:sym typeface="Liberation Sans"/>
              </a:rPr>
              <a:t>Calculates optimal medication dosages based on patient age</a:t>
            </a:r>
          </a:p>
        </p:txBody>
      </p:sp>
      <p:grpSp>
        <p:nvGrpSpPr>
          <p:cNvPr name="Group 32" id="32"/>
          <p:cNvGrpSpPr/>
          <p:nvPr/>
        </p:nvGrpSpPr>
        <p:grpSpPr>
          <a:xfrm rot="0">
            <a:off x="6572248" y="6143623"/>
            <a:ext cx="71438" cy="71438"/>
            <a:chOff x="0" y="0"/>
            <a:chExt cx="95250" cy="95250"/>
          </a:xfrm>
        </p:grpSpPr>
        <p:sp>
          <p:nvSpPr>
            <p:cNvPr name="Freeform 33" id="33"/>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4" id="34"/>
          <p:cNvSpPr txBox="true"/>
          <p:nvPr/>
        </p:nvSpPr>
        <p:spPr>
          <a:xfrm rot="0">
            <a:off x="6800775" y="5812471"/>
            <a:ext cx="4812982" cy="2373312"/>
          </a:xfrm>
          <a:prstGeom prst="rect">
            <a:avLst/>
          </a:prstGeom>
        </p:spPr>
        <p:txBody>
          <a:bodyPr anchor="t" rtlCol="false" tIns="0" lIns="0" bIns="0" rIns="0">
            <a:spAutoFit/>
          </a:bodyPr>
          <a:lstStyle/>
          <a:p>
            <a:pPr algn="l">
              <a:lnSpc>
                <a:spcPts val="3149"/>
              </a:lnSpc>
            </a:pPr>
            <a:r>
              <a:rPr lang="en-US" sz="2025">
                <a:solidFill>
                  <a:srgbClr val="333333"/>
                </a:solidFill>
                <a:latin typeface="Liberation Sans"/>
                <a:ea typeface="Liberation Sans"/>
                <a:cs typeface="Liberation Sans"/>
                <a:sym typeface="Liberation Sans"/>
              </a:rPr>
              <a:t>Incorporates weight, health status, and drug safety profiles</a:t>
            </a:r>
          </a:p>
          <a:p>
            <a:pPr algn="l">
              <a:lnSpc>
                <a:spcPts val="2430"/>
              </a:lnSpc>
            </a:pPr>
            <a:r>
              <a:rPr lang="en-US" sz="2025">
                <a:solidFill>
                  <a:srgbClr val="333333"/>
                </a:solidFill>
                <a:latin typeface="Liberation Sans"/>
                <a:ea typeface="Liberation Sans"/>
                <a:cs typeface="Liberation Sans"/>
                <a:sym typeface="Liberation Sans"/>
              </a:rPr>
              <a:t>Prevents dosage-related adverse events</a:t>
            </a:r>
          </a:p>
          <a:p>
            <a:pPr algn="l">
              <a:lnSpc>
                <a:spcPts val="3263"/>
              </a:lnSpc>
            </a:pPr>
            <a:r>
              <a:rPr lang="en-US" sz="2025">
                <a:solidFill>
                  <a:srgbClr val="333333"/>
                </a:solidFill>
                <a:latin typeface="Liberation Sans"/>
                <a:ea typeface="Liberation Sans"/>
                <a:cs typeface="Liberation Sans"/>
                <a:sym typeface="Liberation Sans"/>
              </a:rPr>
              <a:t>Follows established pediatric and geriatric guidelines</a:t>
            </a:r>
          </a:p>
        </p:txBody>
      </p:sp>
      <p:grpSp>
        <p:nvGrpSpPr>
          <p:cNvPr name="Group 35" id="35"/>
          <p:cNvGrpSpPr/>
          <p:nvPr/>
        </p:nvGrpSpPr>
        <p:grpSpPr>
          <a:xfrm rot="0">
            <a:off x="6572248" y="7072311"/>
            <a:ext cx="71438" cy="71438"/>
            <a:chOff x="0" y="0"/>
            <a:chExt cx="95250" cy="95250"/>
          </a:xfrm>
        </p:grpSpPr>
        <p:sp>
          <p:nvSpPr>
            <p:cNvPr name="Freeform 36" id="3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7" id="37"/>
          <p:cNvGrpSpPr/>
          <p:nvPr/>
        </p:nvGrpSpPr>
        <p:grpSpPr>
          <a:xfrm rot="0">
            <a:off x="6572248" y="7600948"/>
            <a:ext cx="71438" cy="71438"/>
            <a:chOff x="0" y="0"/>
            <a:chExt cx="95250" cy="95250"/>
          </a:xfrm>
        </p:grpSpPr>
        <p:sp>
          <p:nvSpPr>
            <p:cNvPr name="Freeform 38" id="3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39" id="39"/>
          <p:cNvSpPr/>
          <p:nvPr/>
        </p:nvSpPr>
        <p:spPr>
          <a:xfrm flipH="false" flipV="false" rot="0">
            <a:off x="12272961" y="2071686"/>
            <a:ext cx="571500" cy="571500"/>
          </a:xfrm>
          <a:custGeom>
            <a:avLst/>
            <a:gdLst/>
            <a:ahLst/>
            <a:cxnLst/>
            <a:rect r="r" b="b" t="t" l="l"/>
            <a:pathLst>
              <a:path h="571500" w="571500">
                <a:moveTo>
                  <a:pt x="0" y="0"/>
                </a:moveTo>
                <a:lnTo>
                  <a:pt x="571500" y="0"/>
                </a:lnTo>
                <a:lnTo>
                  <a:pt x="571500" y="571500"/>
                </a:lnTo>
                <a:lnTo>
                  <a:pt x="0" y="5715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grpSp>
        <p:nvGrpSpPr>
          <p:cNvPr name="Group 40" id="40"/>
          <p:cNvGrpSpPr>
            <a:grpSpLocks noChangeAspect="true"/>
          </p:cNvGrpSpPr>
          <p:nvPr/>
        </p:nvGrpSpPr>
        <p:grpSpPr>
          <a:xfrm rot="0">
            <a:off x="12415780" y="2213110"/>
            <a:ext cx="285861" cy="288651"/>
            <a:chOff x="0" y="0"/>
            <a:chExt cx="381148" cy="384868"/>
          </a:xfrm>
        </p:grpSpPr>
        <p:sp>
          <p:nvSpPr>
            <p:cNvPr name="Freeform 41" id="41"/>
            <p:cNvSpPr/>
            <p:nvPr/>
          </p:nvSpPr>
          <p:spPr>
            <a:xfrm flipH="false" flipV="false" rot="0">
              <a:off x="0" y="0"/>
              <a:ext cx="381127" cy="384810"/>
            </a:xfrm>
            <a:custGeom>
              <a:avLst/>
              <a:gdLst/>
              <a:ahLst/>
              <a:cxnLst/>
              <a:rect r="r" b="b" t="t" l="l"/>
              <a:pathLst>
                <a:path h="384810" w="381127">
                  <a:moveTo>
                    <a:pt x="0" y="0"/>
                  </a:moveTo>
                  <a:lnTo>
                    <a:pt x="381127" y="0"/>
                  </a:lnTo>
                  <a:lnTo>
                    <a:pt x="381127" y="384810"/>
                  </a:lnTo>
                  <a:lnTo>
                    <a:pt x="0" y="384810"/>
                  </a:lnTo>
                  <a:lnTo>
                    <a:pt x="0" y="0"/>
                  </a:lnTo>
                  <a:close/>
                </a:path>
              </a:pathLst>
            </a:custGeom>
            <a:blipFill>
              <a:blip r:embed="rId12"/>
              <a:stretch>
                <a:fillRect l="-488" t="0" r="-493" b="-15"/>
              </a:stretch>
            </a:blipFill>
          </p:spPr>
        </p:sp>
      </p:grpSp>
      <p:sp>
        <p:nvSpPr>
          <p:cNvPr name="TextBox 42" id="42"/>
          <p:cNvSpPr txBox="true"/>
          <p:nvPr/>
        </p:nvSpPr>
        <p:spPr>
          <a:xfrm rot="0">
            <a:off x="13034812" y="2103438"/>
            <a:ext cx="3888105" cy="455930"/>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Alternative Medications</a:t>
            </a:r>
          </a:p>
        </p:txBody>
      </p:sp>
      <p:grpSp>
        <p:nvGrpSpPr>
          <p:cNvPr name="Group 43" id="43"/>
          <p:cNvGrpSpPr>
            <a:grpSpLocks noChangeAspect="true"/>
          </p:cNvGrpSpPr>
          <p:nvPr/>
        </p:nvGrpSpPr>
        <p:grpSpPr>
          <a:xfrm rot="0">
            <a:off x="13930312" y="2871788"/>
            <a:ext cx="2000248" cy="2000249"/>
            <a:chOff x="0" y="0"/>
            <a:chExt cx="2666998" cy="2666998"/>
          </a:xfrm>
        </p:grpSpPr>
        <p:sp>
          <p:nvSpPr>
            <p:cNvPr name="Freeform 44" id="44"/>
            <p:cNvSpPr/>
            <p:nvPr/>
          </p:nvSpPr>
          <p:spPr>
            <a:xfrm flipH="false" flipV="false" rot="0">
              <a:off x="0" y="0"/>
              <a:ext cx="2667000" cy="2667000"/>
            </a:xfrm>
            <a:custGeom>
              <a:avLst/>
              <a:gdLst/>
              <a:ahLst/>
              <a:cxnLst/>
              <a:rect r="r" b="b" t="t" l="l"/>
              <a:pathLst>
                <a:path h="2667000" w="2667000">
                  <a:moveTo>
                    <a:pt x="0" y="0"/>
                  </a:moveTo>
                  <a:lnTo>
                    <a:pt x="2667000" y="0"/>
                  </a:lnTo>
                  <a:lnTo>
                    <a:pt x="2667000" y="2667000"/>
                  </a:lnTo>
                  <a:lnTo>
                    <a:pt x="0" y="2667000"/>
                  </a:lnTo>
                  <a:lnTo>
                    <a:pt x="0" y="0"/>
                  </a:lnTo>
                  <a:close/>
                </a:path>
              </a:pathLst>
            </a:custGeom>
            <a:blipFill>
              <a:blip r:embed="rId13"/>
              <a:stretch>
                <a:fillRect l="0" t="0" r="0" b="0"/>
              </a:stretch>
            </a:blipFill>
          </p:spPr>
        </p:sp>
      </p:grpSp>
      <p:grpSp>
        <p:nvGrpSpPr>
          <p:cNvPr name="Group 45" id="45"/>
          <p:cNvGrpSpPr/>
          <p:nvPr/>
        </p:nvGrpSpPr>
        <p:grpSpPr>
          <a:xfrm rot="0">
            <a:off x="12372972" y="5200648"/>
            <a:ext cx="71438" cy="71438"/>
            <a:chOff x="0" y="0"/>
            <a:chExt cx="95250" cy="95250"/>
          </a:xfrm>
        </p:grpSpPr>
        <p:sp>
          <p:nvSpPr>
            <p:cNvPr name="Freeform 46" id="4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47" id="47"/>
          <p:cNvSpPr txBox="true"/>
          <p:nvPr/>
        </p:nvSpPr>
        <p:spPr>
          <a:xfrm rot="0">
            <a:off x="12591900" y="4845685"/>
            <a:ext cx="4684395" cy="939800"/>
          </a:xfrm>
          <a:prstGeom prst="rect">
            <a:avLst/>
          </a:prstGeom>
        </p:spPr>
        <p:txBody>
          <a:bodyPr anchor="t" rtlCol="false" tIns="0" lIns="0" bIns="0" rIns="0">
            <a:spAutoFit/>
          </a:bodyPr>
          <a:lstStyle/>
          <a:p>
            <a:pPr algn="l">
              <a:lnSpc>
                <a:spcPts val="3263"/>
              </a:lnSpc>
            </a:pPr>
            <a:r>
              <a:rPr lang="en-US" sz="2025">
                <a:solidFill>
                  <a:srgbClr val="333333"/>
                </a:solidFill>
                <a:latin typeface="Liberation Sans"/>
                <a:ea typeface="Liberation Sans"/>
                <a:cs typeface="Liberation Sans"/>
                <a:sym typeface="Liberation Sans"/>
              </a:rPr>
              <a:t>Suggests safer or equivalent alternatives when interactions are detected</a:t>
            </a:r>
          </a:p>
        </p:txBody>
      </p:sp>
      <p:grpSp>
        <p:nvGrpSpPr>
          <p:cNvPr name="Group 48" id="48"/>
          <p:cNvGrpSpPr/>
          <p:nvPr/>
        </p:nvGrpSpPr>
        <p:grpSpPr>
          <a:xfrm rot="0">
            <a:off x="12372972" y="6143623"/>
            <a:ext cx="71438" cy="71438"/>
            <a:chOff x="0" y="0"/>
            <a:chExt cx="95250" cy="95250"/>
          </a:xfrm>
        </p:grpSpPr>
        <p:sp>
          <p:nvSpPr>
            <p:cNvPr name="Freeform 49" id="49"/>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50" id="50"/>
          <p:cNvSpPr txBox="true"/>
          <p:nvPr/>
        </p:nvSpPr>
        <p:spPr>
          <a:xfrm rot="0">
            <a:off x="12591900" y="5812471"/>
            <a:ext cx="4722495" cy="1844675"/>
          </a:xfrm>
          <a:prstGeom prst="rect">
            <a:avLst/>
          </a:prstGeom>
        </p:spPr>
        <p:txBody>
          <a:bodyPr anchor="t" rtlCol="false" tIns="0" lIns="0" bIns="0" rIns="0">
            <a:spAutoFit/>
          </a:bodyPr>
          <a:lstStyle/>
          <a:p>
            <a:pPr algn="l">
              <a:lnSpc>
                <a:spcPts val="3149"/>
              </a:lnSpc>
            </a:pPr>
            <a:r>
              <a:rPr lang="en-US" sz="2025">
                <a:solidFill>
                  <a:srgbClr val="333333"/>
                </a:solidFill>
                <a:latin typeface="Liberation Sans"/>
                <a:ea typeface="Liberation Sans"/>
                <a:cs typeface="Liberation Sans"/>
                <a:sym typeface="Liberation Sans"/>
              </a:rPr>
              <a:t>Considers patient profile, medical history, and current treatments</a:t>
            </a:r>
          </a:p>
          <a:p>
            <a:pPr algn="l">
              <a:lnSpc>
                <a:spcPts val="3263"/>
              </a:lnSpc>
            </a:pPr>
            <a:r>
              <a:rPr lang="en-US" sz="2025">
                <a:solidFill>
                  <a:srgbClr val="333333"/>
                </a:solidFill>
                <a:latin typeface="Liberation Sans"/>
                <a:ea typeface="Liberation Sans"/>
                <a:cs typeface="Liberation Sans"/>
                <a:sym typeface="Liberation Sans"/>
              </a:rPr>
              <a:t>Prioritizes recommendations based on efficacy and safety</a:t>
            </a:r>
          </a:p>
        </p:txBody>
      </p:sp>
      <p:grpSp>
        <p:nvGrpSpPr>
          <p:cNvPr name="Group 51" id="51"/>
          <p:cNvGrpSpPr/>
          <p:nvPr/>
        </p:nvGrpSpPr>
        <p:grpSpPr>
          <a:xfrm rot="0">
            <a:off x="12372972" y="7072311"/>
            <a:ext cx="71438" cy="71438"/>
            <a:chOff x="0" y="0"/>
            <a:chExt cx="95250" cy="95250"/>
          </a:xfrm>
        </p:grpSpPr>
        <p:sp>
          <p:nvSpPr>
            <p:cNvPr name="Freeform 52" id="5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53" id="53"/>
          <p:cNvGrpSpPr/>
          <p:nvPr/>
        </p:nvGrpSpPr>
        <p:grpSpPr>
          <a:xfrm rot="0">
            <a:off x="12372972" y="8015286"/>
            <a:ext cx="71438" cy="71438"/>
            <a:chOff x="0" y="0"/>
            <a:chExt cx="95250" cy="95250"/>
          </a:xfrm>
        </p:grpSpPr>
        <p:sp>
          <p:nvSpPr>
            <p:cNvPr name="Freeform 54" id="5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55" id="55"/>
          <p:cNvSpPr txBox="true"/>
          <p:nvPr/>
        </p:nvSpPr>
        <p:spPr>
          <a:xfrm rot="0">
            <a:off x="12591900" y="7660321"/>
            <a:ext cx="4455795" cy="939800"/>
          </a:xfrm>
          <a:prstGeom prst="rect">
            <a:avLst/>
          </a:prstGeom>
        </p:spPr>
        <p:txBody>
          <a:bodyPr anchor="t" rtlCol="false" tIns="0" lIns="0" bIns="0" rIns="0">
            <a:spAutoFit/>
          </a:bodyPr>
          <a:lstStyle/>
          <a:p>
            <a:pPr algn="l">
              <a:lnSpc>
                <a:spcPts val="3263"/>
              </a:lnSpc>
            </a:pPr>
            <a:r>
              <a:rPr lang="en-US" sz="2025">
                <a:solidFill>
                  <a:srgbClr val="333333"/>
                </a:solidFill>
                <a:latin typeface="Liberation Sans"/>
                <a:ea typeface="Liberation Sans"/>
                <a:cs typeface="Liberation Sans"/>
                <a:sym typeface="Liberation Sans"/>
              </a:rPr>
              <a:t>Provides detailed comparison between original and alternative options</a:t>
            </a:r>
          </a:p>
        </p:txBody>
      </p:sp>
      <p:grpSp>
        <p:nvGrpSpPr>
          <p:cNvPr name="Group 56" id="56"/>
          <p:cNvGrpSpPr/>
          <p:nvPr/>
        </p:nvGrpSpPr>
        <p:grpSpPr>
          <a:xfrm rot="0">
            <a:off x="0" y="10172698"/>
            <a:ext cx="18288000" cy="114300"/>
            <a:chOff x="0" y="0"/>
            <a:chExt cx="24384000" cy="152400"/>
          </a:xfrm>
        </p:grpSpPr>
        <p:sp>
          <p:nvSpPr>
            <p:cNvPr name="Freeform 57" id="57"/>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sp>
        <p:nvSpPr>
          <p:cNvPr name="TextBox 58" id="58"/>
          <p:cNvSpPr txBox="true"/>
          <p:nvPr/>
        </p:nvSpPr>
        <p:spPr>
          <a:xfrm rot="0">
            <a:off x="16239230" y="9624107"/>
            <a:ext cx="1610676" cy="247650"/>
          </a:xfrm>
          <a:prstGeom prst="rect">
            <a:avLst/>
          </a:prstGeom>
        </p:spPr>
        <p:txBody>
          <a:bodyPr anchor="t" rtlCol="false" tIns="0" lIns="0" bIns="0" rIns="0">
            <a:spAutoFit/>
          </a:bodyPr>
          <a:lstStyle/>
          <a:p>
            <a:pPr algn="l">
              <a:lnSpc>
                <a:spcPts val="1620"/>
              </a:lnSpc>
            </a:pPr>
            <a:r>
              <a:rPr lang="en-US" sz="1350">
                <a:solidFill>
                  <a:srgbClr val="FFFFFF"/>
                </a:solidFill>
                <a:latin typeface="Liberation Sans"/>
                <a:ea typeface="Liberation Sans"/>
                <a:cs typeface="Liberation Sans"/>
                <a:sym typeface="Liberation Sans"/>
              </a:rPr>
              <a:t>Made with Genspark</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sz="4050" b="true">
                <a:solidFill>
                  <a:srgbClr val="005386"/>
                </a:solidFill>
                <a:latin typeface="Liberation Sans Bold"/>
                <a:ea typeface="Liberation Sans Bold"/>
                <a:cs typeface="Liberation Sans Bold"/>
                <a:sym typeface="Liberation Sans Bold"/>
              </a:rPr>
              <a:t>Solution – Advanced NLP Integration</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00099" y="2250280"/>
            <a:ext cx="357186" cy="214311"/>
            <a:chOff x="0" y="0"/>
            <a:chExt cx="476248" cy="285748"/>
          </a:xfrm>
        </p:grpSpPr>
        <p:sp>
          <p:nvSpPr>
            <p:cNvPr name="Freeform 9" id="9"/>
            <p:cNvSpPr/>
            <p:nvPr/>
          </p:nvSpPr>
          <p:spPr>
            <a:xfrm flipH="false" flipV="false" rot="0">
              <a:off x="0" y="0"/>
              <a:ext cx="476250" cy="285750"/>
            </a:xfrm>
            <a:custGeom>
              <a:avLst/>
              <a:gdLst/>
              <a:ahLst/>
              <a:cxnLst/>
              <a:rect r="r" b="b" t="t" l="l"/>
              <a:pathLst>
                <a:path h="285750" w="476250">
                  <a:moveTo>
                    <a:pt x="0" y="0"/>
                  </a:moveTo>
                  <a:lnTo>
                    <a:pt x="476250" y="0"/>
                  </a:lnTo>
                  <a:lnTo>
                    <a:pt x="476250" y="285750"/>
                  </a:lnTo>
                  <a:lnTo>
                    <a:pt x="0" y="285750"/>
                  </a:lnTo>
                  <a:lnTo>
                    <a:pt x="0" y="0"/>
                  </a:lnTo>
                  <a:close/>
                </a:path>
              </a:pathLst>
            </a:custGeom>
            <a:blipFill>
              <a:blip r:embed="rId4"/>
              <a:stretch>
                <a:fillRect l="0" t="0" r="0" b="0"/>
              </a:stretch>
            </a:blipFill>
          </p:spPr>
        </p:sp>
      </p:grpSp>
      <p:sp>
        <p:nvSpPr>
          <p:cNvPr name="TextBox 10" id="10"/>
          <p:cNvSpPr txBox="true"/>
          <p:nvPr/>
        </p:nvSpPr>
        <p:spPr>
          <a:xfrm rot="0">
            <a:off x="1452562" y="2103438"/>
            <a:ext cx="7728585" cy="8082598"/>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NLP-Based Drug Information Extraction</a:t>
            </a:r>
          </a:p>
          <a:p>
            <a:pPr algn="l">
              <a:lnSpc>
                <a:spcPts val="2430"/>
              </a:lnSpc>
            </a:pPr>
            <a:r>
              <a:rPr lang="en-US" sz="2025">
                <a:solidFill>
                  <a:srgbClr val="333333"/>
                </a:solidFill>
                <a:latin typeface="Liberation Sans"/>
                <a:ea typeface="Liberation Sans"/>
                <a:cs typeface="Liberation Sans"/>
                <a:sym typeface="Liberation Sans"/>
              </a:rPr>
              <a:t>Advanced text processing capabilities:</a:t>
            </a:r>
          </a:p>
          <a:p>
            <a:pPr algn="l">
              <a:lnSpc>
                <a:spcPts val="3263"/>
              </a:lnSpc>
            </a:pPr>
            <a:r>
              <a:rPr lang="en-US" sz="2025">
                <a:solidFill>
                  <a:srgbClr val="333333"/>
                </a:solidFill>
                <a:latin typeface="Liberation Sans"/>
                <a:ea typeface="Liberation Sans"/>
                <a:cs typeface="Liberation Sans"/>
                <a:sym typeface="Liberation Sans"/>
              </a:rPr>
              <a:t>Extracts drug names, dosages, and administration instructions from unstructured medical text</a:t>
            </a:r>
          </a:p>
          <a:p>
            <a:pPr algn="l">
              <a:lnSpc>
                <a:spcPts val="3263"/>
              </a:lnSpc>
            </a:pPr>
            <a:r>
              <a:rPr lang="en-US" sz="2025">
                <a:solidFill>
                  <a:srgbClr val="333333"/>
                </a:solidFill>
                <a:latin typeface="Liberation Sans"/>
                <a:ea typeface="Liberation Sans"/>
                <a:cs typeface="Liberation Sans"/>
                <a:sym typeface="Liberation Sans"/>
              </a:rPr>
              <a:t>Leverages HuggingFace pre-trained medical NLP models for high accuracy</a:t>
            </a:r>
          </a:p>
          <a:p>
            <a:pPr algn="l">
              <a:lnSpc>
                <a:spcPts val="3263"/>
              </a:lnSpc>
            </a:pPr>
            <a:r>
              <a:rPr lang="en-US" sz="2025">
                <a:solidFill>
                  <a:srgbClr val="333333"/>
                </a:solidFill>
                <a:latin typeface="Liberation Sans"/>
                <a:ea typeface="Liberation Sans"/>
                <a:cs typeface="Liberation Sans"/>
                <a:sym typeface="Liberation Sans"/>
              </a:rPr>
              <a:t>Processes clinical notes, prescriptions, and patient records in real- time</a:t>
            </a:r>
          </a:p>
          <a:p>
            <a:pPr algn="l">
              <a:lnSpc>
                <a:spcPts val="2430"/>
              </a:lnSpc>
            </a:pPr>
          </a:p>
          <a:p>
            <a:pPr algn="l">
              <a:lnSpc>
                <a:spcPts val="3240"/>
              </a:lnSpc>
            </a:pPr>
            <a:r>
              <a:rPr lang="en-US" sz="2700" b="true">
                <a:solidFill>
                  <a:srgbClr val="297552"/>
                </a:solidFill>
                <a:latin typeface="Liberation Sans Bold"/>
                <a:ea typeface="Liberation Sans Bold"/>
                <a:cs typeface="Liberation Sans Bold"/>
                <a:sym typeface="Liberation Sans Bold"/>
              </a:rPr>
              <a:t>User-Friendly Interface</a:t>
            </a:r>
          </a:p>
          <a:p>
            <a:pPr algn="l">
              <a:lnSpc>
                <a:spcPts val="2430"/>
              </a:lnSpc>
            </a:pPr>
            <a:r>
              <a:rPr lang="en-US" sz="2025">
                <a:solidFill>
                  <a:srgbClr val="333333"/>
                </a:solidFill>
                <a:latin typeface="Liberation Sans"/>
                <a:ea typeface="Liberation Sans"/>
                <a:cs typeface="Liberation Sans"/>
                <a:sym typeface="Liberation Sans"/>
              </a:rPr>
              <a:t>Streamlit frontend:</a:t>
            </a:r>
          </a:p>
          <a:p>
            <a:pPr algn="l">
              <a:lnSpc>
                <a:spcPts val="4620"/>
              </a:lnSpc>
            </a:pPr>
            <a:r>
              <a:rPr lang="en-US" sz="2025">
                <a:solidFill>
                  <a:srgbClr val="333333"/>
                </a:solidFill>
                <a:latin typeface="Liberation Sans"/>
                <a:ea typeface="Liberation Sans"/>
                <a:cs typeface="Liberation Sans"/>
                <a:sym typeface="Liberation Sans"/>
              </a:rPr>
              <a:t>Interactive dashboard for clinicians and caregivers Simple text input for unstructured medical information</a:t>
            </a:r>
          </a:p>
          <a:p>
            <a:pPr algn="l">
              <a:lnSpc>
                <a:spcPts val="2430"/>
              </a:lnSpc>
            </a:pPr>
            <a:r>
              <a:rPr lang="en-US" sz="2025">
                <a:solidFill>
                  <a:srgbClr val="333333"/>
                </a:solidFill>
                <a:latin typeface="Liberation Sans"/>
                <a:ea typeface="Liberation Sans"/>
                <a:cs typeface="Liberation Sans"/>
                <a:sym typeface="Liberation Sans"/>
              </a:rPr>
              <a:t>Clear visualization of identified drugs and potential interactions</a:t>
            </a:r>
          </a:p>
          <a:p>
            <a:pPr algn="l">
              <a:lnSpc>
                <a:spcPts val="2430"/>
              </a:lnSpc>
            </a:pPr>
            <a:r>
              <a:rPr lang="en-US" sz="2025">
                <a:solidFill>
                  <a:srgbClr val="333333"/>
                </a:solidFill>
                <a:latin typeface="Liberation Sans"/>
                <a:ea typeface="Liberation Sans"/>
                <a:cs typeface="Liberation Sans"/>
                <a:sym typeface="Liberation Sans"/>
              </a:rPr>
              <a:t>Color-coded risk assessment for quick decision support</a:t>
            </a:r>
          </a:p>
        </p:txBody>
      </p:sp>
      <p:grpSp>
        <p:nvGrpSpPr>
          <p:cNvPr name="Group 11" id="11"/>
          <p:cNvGrpSpPr/>
          <p:nvPr/>
        </p:nvGrpSpPr>
        <p:grpSpPr>
          <a:xfrm rot="0">
            <a:off x="1243011" y="3643311"/>
            <a:ext cx="71438" cy="71438"/>
            <a:chOff x="0" y="0"/>
            <a:chExt cx="95250" cy="95250"/>
          </a:xfrm>
        </p:grpSpPr>
        <p:sp>
          <p:nvSpPr>
            <p:cNvPr name="Freeform 12" id="1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13" id="13"/>
          <p:cNvGrpSpPr/>
          <p:nvPr/>
        </p:nvGrpSpPr>
        <p:grpSpPr>
          <a:xfrm rot="0">
            <a:off x="1243011" y="4629148"/>
            <a:ext cx="71438" cy="71438"/>
            <a:chOff x="0" y="0"/>
            <a:chExt cx="95250" cy="95250"/>
          </a:xfrm>
        </p:grpSpPr>
        <p:sp>
          <p:nvSpPr>
            <p:cNvPr name="Freeform 14" id="1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15" id="15"/>
          <p:cNvGrpSpPr/>
          <p:nvPr/>
        </p:nvGrpSpPr>
        <p:grpSpPr>
          <a:xfrm rot="0">
            <a:off x="1243011" y="5629273"/>
            <a:ext cx="71438" cy="71438"/>
            <a:chOff x="0" y="0"/>
            <a:chExt cx="95250" cy="95250"/>
          </a:xfrm>
        </p:grpSpPr>
        <p:sp>
          <p:nvSpPr>
            <p:cNvPr name="Freeform 16" id="1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17" id="17"/>
          <p:cNvSpPr/>
          <p:nvPr/>
        </p:nvSpPr>
        <p:spPr>
          <a:xfrm flipH="false" flipV="false" rot="0">
            <a:off x="9715498" y="2871786"/>
            <a:ext cx="7886698" cy="1571625"/>
          </a:xfrm>
          <a:custGeom>
            <a:avLst/>
            <a:gdLst/>
            <a:ahLst/>
            <a:cxnLst/>
            <a:rect r="r" b="b" t="t" l="l"/>
            <a:pathLst>
              <a:path h="1571625" w="7886698">
                <a:moveTo>
                  <a:pt x="0" y="0"/>
                </a:moveTo>
                <a:lnTo>
                  <a:pt x="7886699" y="0"/>
                </a:lnTo>
                <a:lnTo>
                  <a:pt x="7886699" y="1571625"/>
                </a:lnTo>
                <a:lnTo>
                  <a:pt x="0" y="157162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9696448" y="3020693"/>
            <a:ext cx="7357110" cy="3064828"/>
          </a:xfrm>
          <a:prstGeom prst="rect">
            <a:avLst/>
          </a:prstGeom>
        </p:spPr>
        <p:txBody>
          <a:bodyPr anchor="t" rtlCol="false" tIns="0" lIns="0" bIns="0" rIns="0">
            <a:spAutoFit/>
          </a:bodyPr>
          <a:lstStyle/>
          <a:p>
            <a:pPr algn="l">
              <a:lnSpc>
                <a:spcPts val="2430"/>
              </a:lnSpc>
            </a:pPr>
            <a:r>
              <a:rPr lang="en-US" b="true" sz="2025" spc="-15">
                <a:solidFill>
                  <a:srgbClr val="1D40AF"/>
                </a:solidFill>
                <a:latin typeface="Liberation Sans Bold"/>
                <a:ea typeface="Liberation Sans Bold"/>
                <a:cs typeface="Liberation Sans Bold"/>
                <a:sym typeface="Liberation Sans Bold"/>
              </a:rPr>
              <a:t>Key Benefits:</a:t>
            </a:r>
          </a:p>
          <a:p>
            <a:pPr algn="l">
              <a:lnSpc>
                <a:spcPts val="3263"/>
              </a:lnSpc>
            </a:pPr>
            <a:r>
              <a:rPr lang="en-US" sz="2025" spc="-15">
                <a:solidFill>
                  <a:srgbClr val="333333"/>
                </a:solidFill>
                <a:latin typeface="Liberation Sans"/>
                <a:ea typeface="Liberation Sans"/>
                <a:cs typeface="Liberation Sans"/>
                <a:sym typeface="Liberation Sans"/>
              </a:rPr>
              <a:t>Reduces manual data entry by 85% and improves information accuracy by 92% compared to traditional extraction methods</a:t>
            </a:r>
          </a:p>
          <a:p>
            <a:pPr algn="l">
              <a:lnSpc>
                <a:spcPts val="2430"/>
              </a:lnSpc>
            </a:pPr>
          </a:p>
          <a:p>
            <a:pPr algn="l">
              <a:lnSpc>
                <a:spcPts val="2430"/>
              </a:lnSpc>
            </a:pPr>
            <a:r>
              <a:rPr lang="en-US" b="true" sz="2025" spc="-15">
                <a:solidFill>
                  <a:srgbClr val="333333"/>
                </a:solidFill>
                <a:latin typeface="Liberation Sans Bold"/>
                <a:ea typeface="Liberation Sans Bold"/>
                <a:cs typeface="Liberation Sans Bold"/>
                <a:sym typeface="Liberation Sans Bold"/>
              </a:rPr>
              <a:t>Integration with medical knowledge bases:</a:t>
            </a:r>
          </a:p>
          <a:p>
            <a:pPr algn="l">
              <a:lnSpc>
                <a:spcPts val="4162"/>
              </a:lnSpc>
            </a:pPr>
            <a:r>
              <a:rPr lang="en-US" sz="2025" spc="-15">
                <a:solidFill>
                  <a:srgbClr val="333333"/>
                </a:solidFill>
                <a:latin typeface="Liberation Sans"/>
                <a:ea typeface="Liberation Sans"/>
                <a:cs typeface="Liberation Sans"/>
                <a:sym typeface="Liberation Sans"/>
              </a:rPr>
              <a:t>Connects extracted data with drug interaction databases Validates extracted information against medical standards</a:t>
            </a:r>
          </a:p>
        </p:txBody>
      </p:sp>
      <p:grpSp>
        <p:nvGrpSpPr>
          <p:cNvPr name="Group 19" id="19"/>
          <p:cNvGrpSpPr/>
          <p:nvPr/>
        </p:nvGrpSpPr>
        <p:grpSpPr>
          <a:xfrm rot="0">
            <a:off x="9472610" y="5386386"/>
            <a:ext cx="71438" cy="71438"/>
            <a:chOff x="0" y="0"/>
            <a:chExt cx="95250" cy="95250"/>
          </a:xfrm>
        </p:grpSpPr>
        <p:sp>
          <p:nvSpPr>
            <p:cNvPr name="Freeform 20" id="20"/>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21" id="21"/>
          <p:cNvGrpSpPr/>
          <p:nvPr/>
        </p:nvGrpSpPr>
        <p:grpSpPr>
          <a:xfrm rot="0">
            <a:off x="9472610" y="5915023"/>
            <a:ext cx="71438" cy="71438"/>
            <a:chOff x="0" y="0"/>
            <a:chExt cx="95250" cy="95250"/>
          </a:xfrm>
        </p:grpSpPr>
        <p:sp>
          <p:nvSpPr>
            <p:cNvPr name="Freeform 22" id="2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23" id="23"/>
          <p:cNvSpPr/>
          <p:nvPr/>
        </p:nvSpPr>
        <p:spPr>
          <a:xfrm flipH="false" flipV="false" rot="0">
            <a:off x="685799" y="670083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24" id="24"/>
          <p:cNvGrpSpPr>
            <a:grpSpLocks noChangeAspect="true"/>
          </p:cNvGrpSpPr>
          <p:nvPr/>
        </p:nvGrpSpPr>
        <p:grpSpPr>
          <a:xfrm rot="0">
            <a:off x="814386" y="6843711"/>
            <a:ext cx="321468" cy="285748"/>
            <a:chOff x="0" y="0"/>
            <a:chExt cx="428624" cy="380998"/>
          </a:xfrm>
        </p:grpSpPr>
        <p:sp>
          <p:nvSpPr>
            <p:cNvPr name="Freeform 25" id="25"/>
            <p:cNvSpPr/>
            <p:nvPr/>
          </p:nvSpPr>
          <p:spPr>
            <a:xfrm flipH="false" flipV="false" rot="0">
              <a:off x="0" y="0"/>
              <a:ext cx="428625" cy="381000"/>
            </a:xfrm>
            <a:custGeom>
              <a:avLst/>
              <a:gdLst/>
              <a:ahLst/>
              <a:cxnLst/>
              <a:rect r="r" b="b" t="t" l="l"/>
              <a:pathLst>
                <a:path h="381000" w="428625">
                  <a:moveTo>
                    <a:pt x="0" y="0"/>
                  </a:moveTo>
                  <a:lnTo>
                    <a:pt x="428625" y="0"/>
                  </a:lnTo>
                  <a:lnTo>
                    <a:pt x="428625" y="381000"/>
                  </a:lnTo>
                  <a:lnTo>
                    <a:pt x="0" y="381000"/>
                  </a:lnTo>
                  <a:lnTo>
                    <a:pt x="0" y="0"/>
                  </a:lnTo>
                  <a:close/>
                </a:path>
              </a:pathLst>
            </a:custGeom>
            <a:blipFill>
              <a:blip r:embed="rId9"/>
              <a:stretch>
                <a:fillRect l="0" t="0" r="0" b="0"/>
              </a:stretch>
            </a:blipFill>
          </p:spPr>
        </p:sp>
      </p:grpSp>
      <p:grpSp>
        <p:nvGrpSpPr>
          <p:cNvPr name="Group 26" id="26"/>
          <p:cNvGrpSpPr/>
          <p:nvPr/>
        </p:nvGrpSpPr>
        <p:grpSpPr>
          <a:xfrm rot="0">
            <a:off x="1243011" y="8258173"/>
            <a:ext cx="71438" cy="71438"/>
            <a:chOff x="0" y="0"/>
            <a:chExt cx="95250" cy="95250"/>
          </a:xfrm>
        </p:grpSpPr>
        <p:sp>
          <p:nvSpPr>
            <p:cNvPr name="Freeform 27" id="27"/>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28" id="28"/>
          <p:cNvGrpSpPr/>
          <p:nvPr/>
        </p:nvGrpSpPr>
        <p:grpSpPr>
          <a:xfrm rot="0">
            <a:off x="1243011" y="8843961"/>
            <a:ext cx="71438" cy="71438"/>
            <a:chOff x="0" y="0"/>
            <a:chExt cx="95250" cy="95250"/>
          </a:xfrm>
        </p:grpSpPr>
        <p:sp>
          <p:nvSpPr>
            <p:cNvPr name="Freeform 29" id="29"/>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0" id="30"/>
          <p:cNvGrpSpPr/>
          <p:nvPr/>
        </p:nvGrpSpPr>
        <p:grpSpPr>
          <a:xfrm rot="0">
            <a:off x="1243011" y="9429748"/>
            <a:ext cx="71438" cy="71438"/>
            <a:chOff x="0" y="0"/>
            <a:chExt cx="95250" cy="95250"/>
          </a:xfrm>
        </p:grpSpPr>
        <p:sp>
          <p:nvSpPr>
            <p:cNvPr name="Freeform 31" id="31"/>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2" id="32"/>
          <p:cNvGrpSpPr/>
          <p:nvPr/>
        </p:nvGrpSpPr>
        <p:grpSpPr>
          <a:xfrm rot="0">
            <a:off x="1243011" y="10015536"/>
            <a:ext cx="71438" cy="71438"/>
            <a:chOff x="0" y="0"/>
            <a:chExt cx="95250" cy="95250"/>
          </a:xfrm>
        </p:grpSpPr>
        <p:sp>
          <p:nvSpPr>
            <p:cNvPr name="Freeform 33" id="33"/>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34" id="34"/>
          <p:cNvSpPr txBox="true"/>
          <p:nvPr/>
        </p:nvSpPr>
        <p:spPr>
          <a:xfrm rot="0">
            <a:off x="9696448" y="7513637"/>
            <a:ext cx="6786562" cy="2672396"/>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FastAPI backend advantages:</a:t>
            </a:r>
          </a:p>
          <a:p>
            <a:pPr algn="l">
              <a:lnSpc>
                <a:spcPts val="4620"/>
              </a:lnSpc>
            </a:pPr>
            <a:r>
              <a:rPr lang="en-US" sz="2025">
                <a:solidFill>
                  <a:srgbClr val="333333"/>
                </a:solidFill>
                <a:latin typeface="Liberation Sans"/>
                <a:ea typeface="Liberation Sans"/>
                <a:cs typeface="Liberation Sans"/>
                <a:sym typeface="Liberation Sans"/>
              </a:rPr>
              <a:t>High-performance API processing for real-time analysis Asynchronous handling of complex drug interaction queries Comprehensive API documentation for developers Scalable architecture to handle multiple concurrent users</a:t>
            </a:r>
          </a:p>
        </p:txBody>
      </p:sp>
      <p:grpSp>
        <p:nvGrpSpPr>
          <p:cNvPr name="Group 35" id="35"/>
          <p:cNvGrpSpPr/>
          <p:nvPr/>
        </p:nvGrpSpPr>
        <p:grpSpPr>
          <a:xfrm rot="0">
            <a:off x="9472610" y="8258173"/>
            <a:ext cx="71438" cy="71438"/>
            <a:chOff x="0" y="0"/>
            <a:chExt cx="95250" cy="95250"/>
          </a:xfrm>
        </p:grpSpPr>
        <p:sp>
          <p:nvSpPr>
            <p:cNvPr name="Freeform 36" id="3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7" id="37"/>
          <p:cNvGrpSpPr/>
          <p:nvPr/>
        </p:nvGrpSpPr>
        <p:grpSpPr>
          <a:xfrm rot="0">
            <a:off x="9472610" y="8843961"/>
            <a:ext cx="71438" cy="71438"/>
            <a:chOff x="0" y="0"/>
            <a:chExt cx="95250" cy="95250"/>
          </a:xfrm>
        </p:grpSpPr>
        <p:sp>
          <p:nvSpPr>
            <p:cNvPr name="Freeform 38" id="3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9" id="39"/>
          <p:cNvGrpSpPr/>
          <p:nvPr/>
        </p:nvGrpSpPr>
        <p:grpSpPr>
          <a:xfrm rot="0">
            <a:off x="9472610" y="9429748"/>
            <a:ext cx="71438" cy="71438"/>
            <a:chOff x="0" y="0"/>
            <a:chExt cx="95250" cy="95250"/>
          </a:xfrm>
        </p:grpSpPr>
        <p:sp>
          <p:nvSpPr>
            <p:cNvPr name="Freeform 40" id="40"/>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41" id="41"/>
          <p:cNvGrpSpPr/>
          <p:nvPr/>
        </p:nvGrpSpPr>
        <p:grpSpPr>
          <a:xfrm rot="0">
            <a:off x="9472610" y="10015536"/>
            <a:ext cx="71438" cy="71438"/>
            <a:chOff x="0" y="0"/>
            <a:chExt cx="95250" cy="95250"/>
          </a:xfrm>
        </p:grpSpPr>
        <p:sp>
          <p:nvSpPr>
            <p:cNvPr name="Freeform 42" id="4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43" id="43"/>
          <p:cNvGrpSpPr/>
          <p:nvPr/>
        </p:nvGrpSpPr>
        <p:grpSpPr>
          <a:xfrm rot="0">
            <a:off x="0" y="11244261"/>
            <a:ext cx="18288000" cy="114300"/>
            <a:chOff x="0" y="0"/>
            <a:chExt cx="24384000" cy="152400"/>
          </a:xfrm>
        </p:grpSpPr>
        <p:sp>
          <p:nvSpPr>
            <p:cNvPr name="Freeform 44" id="44"/>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grpSp>
        <p:nvGrpSpPr>
          <p:cNvPr name="Group 45" id="45"/>
          <p:cNvGrpSpPr/>
          <p:nvPr/>
        </p:nvGrpSpPr>
        <p:grpSpPr>
          <a:xfrm rot="0">
            <a:off x="15801974" y="10601325"/>
            <a:ext cx="2200275" cy="485775"/>
            <a:chOff x="0" y="0"/>
            <a:chExt cx="2933700" cy="647700"/>
          </a:xfrm>
        </p:grpSpPr>
        <p:sp>
          <p:nvSpPr>
            <p:cNvPr name="Freeform 46" id="46"/>
            <p:cNvSpPr/>
            <p:nvPr/>
          </p:nvSpPr>
          <p:spPr>
            <a:xfrm flipH="false" flipV="false" rot="0">
              <a:off x="0" y="0"/>
              <a:ext cx="2933700" cy="647700"/>
            </a:xfrm>
            <a:custGeom>
              <a:avLst/>
              <a:gdLst/>
              <a:ahLst/>
              <a:cxnLst/>
              <a:rect r="r" b="b" t="t" l="l"/>
              <a:pathLst>
                <a:path h="647700" w="2933700">
                  <a:moveTo>
                    <a:pt x="2867660" y="647700"/>
                  </a:moveTo>
                  <a:lnTo>
                    <a:pt x="66040" y="647700"/>
                  </a:lnTo>
                  <a:lnTo>
                    <a:pt x="56261" y="645795"/>
                  </a:lnTo>
                  <a:lnTo>
                    <a:pt x="1905" y="591312"/>
                  </a:lnTo>
                  <a:lnTo>
                    <a:pt x="0" y="581660"/>
                  </a:lnTo>
                  <a:lnTo>
                    <a:pt x="0" y="571500"/>
                  </a:lnTo>
                  <a:lnTo>
                    <a:pt x="0" y="66040"/>
                  </a:lnTo>
                  <a:lnTo>
                    <a:pt x="56388" y="1905"/>
                  </a:lnTo>
                  <a:lnTo>
                    <a:pt x="66040" y="0"/>
                  </a:lnTo>
                  <a:lnTo>
                    <a:pt x="2867660" y="0"/>
                  </a:lnTo>
                  <a:lnTo>
                    <a:pt x="2931795" y="56388"/>
                  </a:lnTo>
                  <a:lnTo>
                    <a:pt x="2933700" y="66167"/>
                  </a:lnTo>
                  <a:lnTo>
                    <a:pt x="2933700" y="581660"/>
                  </a:lnTo>
                  <a:lnTo>
                    <a:pt x="2877312" y="645795"/>
                  </a:lnTo>
                  <a:lnTo>
                    <a:pt x="2867533" y="647700"/>
                  </a:lnTo>
                  <a:close/>
                </a:path>
              </a:pathLst>
            </a:custGeom>
            <a:solidFill>
              <a:srgbClr val="333333"/>
            </a:solidFill>
          </p:spPr>
        </p:sp>
      </p:grpSp>
      <p:grpSp>
        <p:nvGrpSpPr>
          <p:cNvPr name="Group 47" id="47"/>
          <p:cNvGrpSpPr>
            <a:grpSpLocks noChangeAspect="true"/>
          </p:cNvGrpSpPr>
          <p:nvPr/>
        </p:nvGrpSpPr>
        <p:grpSpPr>
          <a:xfrm rot="0">
            <a:off x="15973424" y="10744198"/>
            <a:ext cx="200023" cy="200023"/>
            <a:chOff x="0" y="0"/>
            <a:chExt cx="266698" cy="266698"/>
          </a:xfrm>
        </p:grpSpPr>
        <p:sp>
          <p:nvSpPr>
            <p:cNvPr name="Freeform 48" id="48"/>
            <p:cNvSpPr/>
            <p:nvPr/>
          </p:nvSpPr>
          <p:spPr>
            <a:xfrm flipH="false" flipV="false" rot="0">
              <a:off x="0" y="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blipFill>
              <a:blip r:embed="rId10"/>
              <a:stretch>
                <a:fillRect l="0" t="0" r="0" b="0"/>
              </a:stretch>
            </a:blipFill>
          </p:spPr>
        </p:sp>
      </p:grpSp>
      <p:sp>
        <p:nvSpPr>
          <p:cNvPr name="TextBox 49" id="49"/>
          <p:cNvSpPr txBox="true"/>
          <p:nvPr/>
        </p:nvSpPr>
        <p:spPr>
          <a:xfrm rot="0">
            <a:off x="16239230" y="10709958"/>
            <a:ext cx="1610677" cy="247650"/>
          </a:xfrm>
          <a:prstGeom prst="rect">
            <a:avLst/>
          </a:prstGeom>
        </p:spPr>
        <p:txBody>
          <a:bodyPr anchor="t" rtlCol="false" tIns="0" lIns="0" bIns="0" rIns="0">
            <a:spAutoFit/>
          </a:bodyPr>
          <a:lstStyle/>
          <a:p>
            <a:pPr algn="l">
              <a:lnSpc>
                <a:spcPts val="1620"/>
              </a:lnSpc>
            </a:pPr>
            <a:r>
              <a:rPr lang="en-US" sz="1350">
                <a:solidFill>
                  <a:srgbClr val="FFFFFF"/>
                </a:solidFill>
                <a:latin typeface="Liberation Sans"/>
                <a:ea typeface="Liberation Sans"/>
                <a:cs typeface="Liberation Sans"/>
                <a:sym typeface="Liberation Sans"/>
              </a:rPr>
              <a:t>Made with Genspark</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sz="4050" b="true">
                <a:solidFill>
                  <a:srgbClr val="005386"/>
                </a:solidFill>
                <a:latin typeface="Liberation Sans Bold"/>
                <a:ea typeface="Liberation Sans Bold"/>
                <a:cs typeface="Liberation Sans Bold"/>
                <a:sym typeface="Liberation Sans Bold"/>
              </a:rPr>
              <a:t>Future Scope</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28004" y="2214598"/>
            <a:ext cx="286374" cy="286326"/>
            <a:chOff x="0" y="0"/>
            <a:chExt cx="381832" cy="381768"/>
          </a:xfrm>
        </p:grpSpPr>
        <p:sp>
          <p:nvSpPr>
            <p:cNvPr name="Freeform 9" id="9"/>
            <p:cNvSpPr/>
            <p:nvPr/>
          </p:nvSpPr>
          <p:spPr>
            <a:xfrm flipH="false" flipV="false" rot="0">
              <a:off x="0" y="0"/>
              <a:ext cx="381889" cy="381762"/>
            </a:xfrm>
            <a:custGeom>
              <a:avLst/>
              <a:gdLst/>
              <a:ahLst/>
              <a:cxnLst/>
              <a:rect r="r" b="b" t="t" l="l"/>
              <a:pathLst>
                <a:path h="381762" w="381889">
                  <a:moveTo>
                    <a:pt x="0" y="0"/>
                  </a:moveTo>
                  <a:lnTo>
                    <a:pt x="381889" y="0"/>
                  </a:lnTo>
                  <a:lnTo>
                    <a:pt x="381889" y="381762"/>
                  </a:lnTo>
                  <a:lnTo>
                    <a:pt x="0" y="381762"/>
                  </a:lnTo>
                  <a:lnTo>
                    <a:pt x="0" y="0"/>
                  </a:lnTo>
                  <a:close/>
                </a:path>
              </a:pathLst>
            </a:custGeom>
            <a:blipFill>
              <a:blip r:embed="rId4"/>
              <a:stretch>
                <a:fillRect l="0" t="-8" r="14" b="-9"/>
              </a:stretch>
            </a:blipFill>
          </p:spPr>
        </p:sp>
      </p:grpSp>
      <p:sp>
        <p:nvSpPr>
          <p:cNvPr name="TextBox 10" id="10"/>
          <p:cNvSpPr txBox="true"/>
          <p:nvPr/>
        </p:nvSpPr>
        <p:spPr>
          <a:xfrm rot="0">
            <a:off x="1452562" y="2103438"/>
            <a:ext cx="4630103" cy="455930"/>
          </a:xfrm>
          <a:prstGeom prst="rect">
            <a:avLst/>
          </a:prstGeom>
        </p:spPr>
        <p:txBody>
          <a:bodyPr anchor="t" rtlCol="false" tIns="0" lIns="0" bIns="0" rIns="0">
            <a:spAutoFit/>
          </a:bodyPr>
          <a:lstStyle/>
          <a:p>
            <a:pPr algn="l">
              <a:lnSpc>
                <a:spcPts val="3240"/>
              </a:lnSpc>
            </a:pPr>
            <a:r>
              <a:rPr lang="en-US" b="true" sz="2700" spc="-15">
                <a:solidFill>
                  <a:srgbClr val="297552"/>
                </a:solidFill>
                <a:latin typeface="Liberation Sans Bold"/>
                <a:ea typeface="Liberation Sans Bold"/>
                <a:cs typeface="Liberation Sans Bold"/>
                <a:sym typeface="Liberation Sans Bold"/>
              </a:rPr>
              <a:t>Enhancement Opportunities</a:t>
            </a:r>
          </a:p>
        </p:txBody>
      </p:sp>
      <p:grpSp>
        <p:nvGrpSpPr>
          <p:cNvPr name="Group 11" id="11"/>
          <p:cNvGrpSpPr/>
          <p:nvPr/>
        </p:nvGrpSpPr>
        <p:grpSpPr>
          <a:xfrm rot="0">
            <a:off x="1243011" y="3057524"/>
            <a:ext cx="71438" cy="71438"/>
            <a:chOff x="0" y="0"/>
            <a:chExt cx="95250" cy="95250"/>
          </a:xfrm>
        </p:grpSpPr>
        <p:sp>
          <p:nvSpPr>
            <p:cNvPr name="Freeform 12" id="12"/>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13" id="13"/>
          <p:cNvSpPr txBox="true"/>
          <p:nvPr/>
        </p:nvSpPr>
        <p:spPr>
          <a:xfrm rot="0">
            <a:off x="1466850" y="2884487"/>
            <a:ext cx="7501890"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Expand database integration for global drug information coverage</a:t>
            </a:r>
          </a:p>
        </p:txBody>
      </p:sp>
      <p:grpSp>
        <p:nvGrpSpPr>
          <p:cNvPr name="Group 14" id="14"/>
          <p:cNvGrpSpPr/>
          <p:nvPr/>
        </p:nvGrpSpPr>
        <p:grpSpPr>
          <a:xfrm rot="0">
            <a:off x="1243011" y="3643311"/>
            <a:ext cx="71438" cy="71438"/>
            <a:chOff x="0" y="0"/>
            <a:chExt cx="95250" cy="95250"/>
          </a:xfrm>
        </p:grpSpPr>
        <p:sp>
          <p:nvSpPr>
            <p:cNvPr name="Freeform 15" id="15"/>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16" id="16"/>
          <p:cNvSpPr txBox="true"/>
          <p:nvPr/>
        </p:nvSpPr>
        <p:spPr>
          <a:xfrm rot="0">
            <a:off x="1466850" y="3470275"/>
            <a:ext cx="7372350"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Incorporate genetic profiling for personalized interaction analysis</a:t>
            </a:r>
          </a:p>
        </p:txBody>
      </p:sp>
      <p:grpSp>
        <p:nvGrpSpPr>
          <p:cNvPr name="Group 17" id="17"/>
          <p:cNvGrpSpPr/>
          <p:nvPr/>
        </p:nvGrpSpPr>
        <p:grpSpPr>
          <a:xfrm rot="0">
            <a:off x="1243011" y="4229098"/>
            <a:ext cx="71438" cy="71438"/>
            <a:chOff x="0" y="0"/>
            <a:chExt cx="95250" cy="95250"/>
          </a:xfrm>
        </p:grpSpPr>
        <p:sp>
          <p:nvSpPr>
            <p:cNvPr name="Freeform 18" id="1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19" id="19"/>
          <p:cNvSpPr txBox="true"/>
          <p:nvPr/>
        </p:nvSpPr>
        <p:spPr>
          <a:xfrm rot="0">
            <a:off x="1466850" y="4056063"/>
            <a:ext cx="7500938"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Develop machine learning algorithms to predict adverse reactions</a:t>
            </a:r>
          </a:p>
        </p:txBody>
      </p:sp>
      <p:grpSp>
        <p:nvGrpSpPr>
          <p:cNvPr name="Group 20" id="20"/>
          <p:cNvGrpSpPr/>
          <p:nvPr/>
        </p:nvGrpSpPr>
        <p:grpSpPr>
          <a:xfrm rot="0">
            <a:off x="9472610" y="3057524"/>
            <a:ext cx="71438" cy="71438"/>
            <a:chOff x="0" y="0"/>
            <a:chExt cx="95250" cy="95250"/>
          </a:xfrm>
        </p:grpSpPr>
        <p:sp>
          <p:nvSpPr>
            <p:cNvPr name="Freeform 21" id="21"/>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22" id="22"/>
          <p:cNvSpPr txBox="true"/>
          <p:nvPr/>
        </p:nvSpPr>
        <p:spPr>
          <a:xfrm rot="0">
            <a:off x="9696448" y="2884487"/>
            <a:ext cx="7229475"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Add support for over-the-counter medications and supplements</a:t>
            </a:r>
          </a:p>
        </p:txBody>
      </p:sp>
      <p:grpSp>
        <p:nvGrpSpPr>
          <p:cNvPr name="Group 23" id="23"/>
          <p:cNvGrpSpPr/>
          <p:nvPr/>
        </p:nvGrpSpPr>
        <p:grpSpPr>
          <a:xfrm rot="0">
            <a:off x="9472610" y="3643311"/>
            <a:ext cx="71438" cy="71438"/>
            <a:chOff x="0" y="0"/>
            <a:chExt cx="95250" cy="95250"/>
          </a:xfrm>
        </p:grpSpPr>
        <p:sp>
          <p:nvSpPr>
            <p:cNvPr name="Freeform 24" id="2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25" id="25"/>
          <p:cNvSpPr txBox="true"/>
          <p:nvPr/>
        </p:nvSpPr>
        <p:spPr>
          <a:xfrm rot="0">
            <a:off x="9696448" y="3470275"/>
            <a:ext cx="7099935"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Implement real-time updates for newly discovered interactions</a:t>
            </a:r>
          </a:p>
        </p:txBody>
      </p:sp>
      <p:grpSp>
        <p:nvGrpSpPr>
          <p:cNvPr name="Group 26" id="26"/>
          <p:cNvGrpSpPr/>
          <p:nvPr/>
        </p:nvGrpSpPr>
        <p:grpSpPr>
          <a:xfrm rot="0">
            <a:off x="9472610" y="4229098"/>
            <a:ext cx="71438" cy="71438"/>
            <a:chOff x="0" y="0"/>
            <a:chExt cx="95250" cy="95250"/>
          </a:xfrm>
        </p:grpSpPr>
        <p:sp>
          <p:nvSpPr>
            <p:cNvPr name="Freeform 27" id="27"/>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TextBox 28" id="28"/>
          <p:cNvSpPr txBox="true"/>
          <p:nvPr/>
        </p:nvSpPr>
        <p:spPr>
          <a:xfrm rot="0">
            <a:off x="9696448" y="4056063"/>
            <a:ext cx="6485573" cy="343535"/>
          </a:xfrm>
          <a:prstGeom prst="rect">
            <a:avLst/>
          </a:prstGeom>
        </p:spPr>
        <p:txBody>
          <a:bodyPr anchor="t" rtlCol="false" tIns="0" lIns="0" bIns="0" rIns="0">
            <a:spAutoFit/>
          </a:bodyPr>
          <a:lstStyle/>
          <a:p>
            <a:pPr algn="l">
              <a:lnSpc>
                <a:spcPts val="2430"/>
              </a:lnSpc>
            </a:pPr>
            <a:r>
              <a:rPr lang="en-US" sz="2025">
                <a:solidFill>
                  <a:srgbClr val="333333"/>
                </a:solidFill>
                <a:latin typeface="Liberation Sans"/>
                <a:ea typeface="Liberation Sans"/>
                <a:cs typeface="Liberation Sans"/>
                <a:sym typeface="Liberation Sans"/>
              </a:rPr>
              <a:t>Include allergy profiling for comprehensive safety checks</a:t>
            </a:r>
          </a:p>
        </p:txBody>
      </p:sp>
      <p:sp>
        <p:nvSpPr>
          <p:cNvPr name="Freeform 29" id="29"/>
          <p:cNvSpPr/>
          <p:nvPr/>
        </p:nvSpPr>
        <p:spPr>
          <a:xfrm flipH="false" flipV="false" rot="0">
            <a:off x="685799" y="487203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a:grpSpLocks noChangeAspect="true"/>
          </p:cNvGrpSpPr>
          <p:nvPr/>
        </p:nvGrpSpPr>
        <p:grpSpPr>
          <a:xfrm rot="0">
            <a:off x="880467" y="5014911"/>
            <a:ext cx="196452" cy="285748"/>
            <a:chOff x="0" y="0"/>
            <a:chExt cx="261936" cy="380998"/>
          </a:xfrm>
        </p:grpSpPr>
        <p:sp>
          <p:nvSpPr>
            <p:cNvPr name="Freeform 31" id="31"/>
            <p:cNvSpPr/>
            <p:nvPr/>
          </p:nvSpPr>
          <p:spPr>
            <a:xfrm flipH="false" flipV="false" rot="0">
              <a:off x="0" y="0"/>
              <a:ext cx="261874" cy="381000"/>
            </a:xfrm>
            <a:custGeom>
              <a:avLst/>
              <a:gdLst/>
              <a:ahLst/>
              <a:cxnLst/>
              <a:rect r="r" b="b" t="t" l="l"/>
              <a:pathLst>
                <a:path h="381000" w="261874">
                  <a:moveTo>
                    <a:pt x="0" y="0"/>
                  </a:moveTo>
                  <a:lnTo>
                    <a:pt x="261874" y="0"/>
                  </a:lnTo>
                  <a:lnTo>
                    <a:pt x="261874" y="381000"/>
                  </a:lnTo>
                  <a:lnTo>
                    <a:pt x="0" y="381000"/>
                  </a:lnTo>
                  <a:lnTo>
                    <a:pt x="0" y="0"/>
                  </a:lnTo>
                  <a:close/>
                </a:path>
              </a:pathLst>
            </a:custGeom>
            <a:blipFill>
              <a:blip r:embed="rId7"/>
              <a:stretch>
                <a:fillRect l="-909" t="0" r="-933" b="0"/>
              </a:stretch>
            </a:blipFill>
          </p:spPr>
        </p:sp>
      </p:grpSp>
      <p:sp>
        <p:nvSpPr>
          <p:cNvPr name="TextBox 32" id="32"/>
          <p:cNvSpPr txBox="true"/>
          <p:nvPr/>
        </p:nvSpPr>
        <p:spPr>
          <a:xfrm rot="0">
            <a:off x="1452562" y="4903788"/>
            <a:ext cx="9960293" cy="5682298"/>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Platform Expansion</a:t>
            </a:r>
          </a:p>
          <a:p>
            <a:pPr algn="l">
              <a:lnSpc>
                <a:spcPts val="4612"/>
              </a:lnSpc>
            </a:pPr>
            <a:r>
              <a:rPr lang="en-US" sz="2025">
                <a:solidFill>
                  <a:srgbClr val="333333"/>
                </a:solidFill>
                <a:latin typeface="Liberation Sans"/>
                <a:ea typeface="Liberation Sans"/>
                <a:cs typeface="Liberation Sans"/>
                <a:sym typeface="Liberation Sans"/>
              </a:rPr>
              <a:t>Develop native mobile applications for iOS and Android for bedside access Create API integrations with popular Electronic Health Record (EHR) systems Build specialized modules for pediatrics, geriatrics, and specialty care fields</a:t>
            </a:r>
          </a:p>
          <a:p>
            <a:pPr algn="l">
              <a:lnSpc>
                <a:spcPts val="2430"/>
              </a:lnSpc>
            </a:pPr>
            <a:r>
              <a:rPr lang="en-US" sz="2025">
                <a:solidFill>
                  <a:srgbClr val="333333"/>
                </a:solidFill>
                <a:latin typeface="Liberation Sans"/>
                <a:ea typeface="Liberation Sans"/>
                <a:cs typeface="Liberation Sans"/>
                <a:sym typeface="Liberation Sans"/>
              </a:rPr>
              <a:t>Implement offline functionality for remote healthcare settings with limited connectivity</a:t>
            </a:r>
          </a:p>
          <a:p>
            <a:pPr algn="l">
              <a:lnSpc>
                <a:spcPts val="2430"/>
              </a:lnSpc>
            </a:pPr>
          </a:p>
          <a:p>
            <a:pPr algn="l">
              <a:lnSpc>
                <a:spcPts val="3240"/>
              </a:lnSpc>
            </a:pPr>
            <a:r>
              <a:rPr lang="en-US" sz="2700" b="true">
                <a:solidFill>
                  <a:srgbClr val="297552"/>
                </a:solidFill>
                <a:latin typeface="Liberation Sans Bold"/>
                <a:ea typeface="Liberation Sans Bold"/>
                <a:cs typeface="Liberation Sans Bold"/>
                <a:sym typeface="Liberation Sans Bold"/>
              </a:rPr>
              <a:t>Research &amp; Development Focus</a:t>
            </a:r>
          </a:p>
          <a:p>
            <a:pPr algn="l">
              <a:lnSpc>
                <a:spcPts val="4556"/>
              </a:lnSpc>
            </a:pPr>
            <a:r>
              <a:rPr lang="en-US" sz="2025">
                <a:solidFill>
                  <a:srgbClr val="333333"/>
                </a:solidFill>
                <a:latin typeface="Liberation Sans"/>
                <a:ea typeface="Liberation Sans"/>
                <a:cs typeface="Liberation Sans"/>
                <a:sym typeface="Liberation Sans"/>
              </a:rPr>
              <a:t>Partner with academic institutions to incorporate latest pharmacological research Develop advanced NLP models specialized for regional medical terminology variations Create a continuous improvement pipeline based on user feedback and usage patterns</a:t>
            </a:r>
          </a:p>
        </p:txBody>
      </p:sp>
      <p:grpSp>
        <p:nvGrpSpPr>
          <p:cNvPr name="Group 33" id="33"/>
          <p:cNvGrpSpPr/>
          <p:nvPr/>
        </p:nvGrpSpPr>
        <p:grpSpPr>
          <a:xfrm rot="0">
            <a:off x="1243011" y="5857873"/>
            <a:ext cx="71438" cy="71438"/>
            <a:chOff x="0" y="0"/>
            <a:chExt cx="95250" cy="95250"/>
          </a:xfrm>
        </p:grpSpPr>
        <p:sp>
          <p:nvSpPr>
            <p:cNvPr name="Freeform 34" id="34"/>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5" id="35"/>
          <p:cNvGrpSpPr/>
          <p:nvPr/>
        </p:nvGrpSpPr>
        <p:grpSpPr>
          <a:xfrm rot="0">
            <a:off x="1243011" y="6443661"/>
            <a:ext cx="71438" cy="71438"/>
            <a:chOff x="0" y="0"/>
            <a:chExt cx="95250" cy="95250"/>
          </a:xfrm>
        </p:grpSpPr>
        <p:sp>
          <p:nvSpPr>
            <p:cNvPr name="Freeform 36" id="36"/>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7" id="37"/>
          <p:cNvGrpSpPr/>
          <p:nvPr/>
        </p:nvGrpSpPr>
        <p:grpSpPr>
          <a:xfrm rot="0">
            <a:off x="1243011" y="7029448"/>
            <a:ext cx="71438" cy="71438"/>
            <a:chOff x="0" y="0"/>
            <a:chExt cx="95250" cy="95250"/>
          </a:xfrm>
        </p:grpSpPr>
        <p:sp>
          <p:nvSpPr>
            <p:cNvPr name="Freeform 38" id="38"/>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39" id="39"/>
          <p:cNvGrpSpPr/>
          <p:nvPr/>
        </p:nvGrpSpPr>
        <p:grpSpPr>
          <a:xfrm rot="0">
            <a:off x="1243011" y="7615236"/>
            <a:ext cx="71438" cy="71438"/>
            <a:chOff x="0" y="0"/>
            <a:chExt cx="95250" cy="95250"/>
          </a:xfrm>
        </p:grpSpPr>
        <p:sp>
          <p:nvSpPr>
            <p:cNvPr name="Freeform 40" id="40"/>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sp>
        <p:nvSpPr>
          <p:cNvPr name="Freeform 41" id="41"/>
          <p:cNvSpPr/>
          <p:nvPr/>
        </p:nvSpPr>
        <p:spPr>
          <a:xfrm flipH="false" flipV="false" rot="0">
            <a:off x="685799" y="8272461"/>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42" id="42"/>
          <p:cNvGrpSpPr>
            <a:grpSpLocks noChangeAspect="true"/>
          </p:cNvGrpSpPr>
          <p:nvPr/>
        </p:nvGrpSpPr>
        <p:grpSpPr>
          <a:xfrm rot="0">
            <a:off x="828674" y="8433196"/>
            <a:ext cx="285749" cy="250030"/>
            <a:chOff x="0" y="0"/>
            <a:chExt cx="380998" cy="333374"/>
          </a:xfrm>
        </p:grpSpPr>
        <p:sp>
          <p:nvSpPr>
            <p:cNvPr name="Freeform 43" id="43"/>
            <p:cNvSpPr/>
            <p:nvPr/>
          </p:nvSpPr>
          <p:spPr>
            <a:xfrm flipH="false" flipV="false" rot="0">
              <a:off x="0" y="0"/>
              <a:ext cx="381000" cy="333375"/>
            </a:xfrm>
            <a:custGeom>
              <a:avLst/>
              <a:gdLst/>
              <a:ahLst/>
              <a:cxnLst/>
              <a:rect r="r" b="b" t="t" l="l"/>
              <a:pathLst>
                <a:path h="333375" w="381000">
                  <a:moveTo>
                    <a:pt x="0" y="0"/>
                  </a:moveTo>
                  <a:lnTo>
                    <a:pt x="381000" y="0"/>
                  </a:lnTo>
                  <a:lnTo>
                    <a:pt x="381000" y="333375"/>
                  </a:lnTo>
                  <a:lnTo>
                    <a:pt x="0" y="333375"/>
                  </a:lnTo>
                  <a:lnTo>
                    <a:pt x="0" y="0"/>
                  </a:lnTo>
                  <a:close/>
                </a:path>
              </a:pathLst>
            </a:custGeom>
            <a:blipFill>
              <a:blip r:embed="rId10"/>
              <a:stretch>
                <a:fillRect l="0" t="0" r="0" b="0"/>
              </a:stretch>
            </a:blipFill>
          </p:spPr>
        </p:sp>
      </p:grpSp>
      <p:grpSp>
        <p:nvGrpSpPr>
          <p:cNvPr name="Group 44" id="44"/>
          <p:cNvGrpSpPr/>
          <p:nvPr/>
        </p:nvGrpSpPr>
        <p:grpSpPr>
          <a:xfrm rot="0">
            <a:off x="1243011" y="9258298"/>
            <a:ext cx="71438" cy="71438"/>
            <a:chOff x="0" y="0"/>
            <a:chExt cx="95250" cy="95250"/>
          </a:xfrm>
        </p:grpSpPr>
        <p:sp>
          <p:nvSpPr>
            <p:cNvPr name="Freeform 45" id="45"/>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46" id="46"/>
          <p:cNvGrpSpPr/>
          <p:nvPr/>
        </p:nvGrpSpPr>
        <p:grpSpPr>
          <a:xfrm rot="0">
            <a:off x="1243011" y="9829798"/>
            <a:ext cx="71438" cy="71438"/>
            <a:chOff x="0" y="0"/>
            <a:chExt cx="95250" cy="95250"/>
          </a:xfrm>
        </p:grpSpPr>
        <p:sp>
          <p:nvSpPr>
            <p:cNvPr name="Freeform 47" id="47"/>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48" id="48"/>
          <p:cNvGrpSpPr/>
          <p:nvPr/>
        </p:nvGrpSpPr>
        <p:grpSpPr>
          <a:xfrm rot="0">
            <a:off x="1243011" y="10415586"/>
            <a:ext cx="71438" cy="71438"/>
            <a:chOff x="0" y="0"/>
            <a:chExt cx="95250" cy="95250"/>
          </a:xfrm>
        </p:grpSpPr>
        <p:sp>
          <p:nvSpPr>
            <p:cNvPr name="Freeform 49" id="49"/>
            <p:cNvSpPr/>
            <p:nvPr/>
          </p:nvSpPr>
          <p:spPr>
            <a:xfrm flipH="false" flipV="false" rot="0">
              <a:off x="0" y="0"/>
              <a:ext cx="95250" cy="95250"/>
            </a:xfrm>
            <a:custGeom>
              <a:avLst/>
              <a:gdLst/>
              <a:ahLst/>
              <a:cxnLst/>
              <a:rect r="r" b="b" t="t" l="l"/>
              <a:pathLst>
                <a:path h="95250" w="95250">
                  <a:moveTo>
                    <a:pt x="53975" y="95250"/>
                  </a:moveTo>
                  <a:lnTo>
                    <a:pt x="41275" y="95250"/>
                  </a:lnTo>
                  <a:lnTo>
                    <a:pt x="35179" y="93980"/>
                  </a:lnTo>
                  <a:lnTo>
                    <a:pt x="0" y="53975"/>
                  </a:lnTo>
                  <a:lnTo>
                    <a:pt x="0" y="41275"/>
                  </a:lnTo>
                  <a:lnTo>
                    <a:pt x="41275" y="0"/>
                  </a:lnTo>
                  <a:lnTo>
                    <a:pt x="53848" y="0"/>
                  </a:lnTo>
                  <a:lnTo>
                    <a:pt x="95250" y="47625"/>
                  </a:lnTo>
                  <a:lnTo>
                    <a:pt x="95250" y="53975"/>
                  </a:lnTo>
                  <a:lnTo>
                    <a:pt x="53975" y="95250"/>
                  </a:lnTo>
                  <a:close/>
                </a:path>
              </a:pathLst>
            </a:custGeom>
            <a:solidFill>
              <a:srgbClr val="333333"/>
            </a:solidFill>
          </p:spPr>
        </p:sp>
      </p:grpSp>
      <p:grpSp>
        <p:nvGrpSpPr>
          <p:cNvPr name="Group 50" id="50"/>
          <p:cNvGrpSpPr/>
          <p:nvPr/>
        </p:nvGrpSpPr>
        <p:grpSpPr>
          <a:xfrm rot="0">
            <a:off x="0" y="11644311"/>
            <a:ext cx="18288000" cy="114300"/>
            <a:chOff x="0" y="0"/>
            <a:chExt cx="24384000" cy="152400"/>
          </a:xfrm>
        </p:grpSpPr>
        <p:sp>
          <p:nvSpPr>
            <p:cNvPr name="Freeform 51" id="51"/>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grpSp>
        <p:nvGrpSpPr>
          <p:cNvPr name="Group 52" id="52"/>
          <p:cNvGrpSpPr/>
          <p:nvPr/>
        </p:nvGrpSpPr>
        <p:grpSpPr>
          <a:xfrm rot="0">
            <a:off x="15801974" y="11001375"/>
            <a:ext cx="2200275" cy="485775"/>
            <a:chOff x="0" y="0"/>
            <a:chExt cx="2933700" cy="647700"/>
          </a:xfrm>
        </p:grpSpPr>
        <p:sp>
          <p:nvSpPr>
            <p:cNvPr name="Freeform 53" id="53"/>
            <p:cNvSpPr/>
            <p:nvPr/>
          </p:nvSpPr>
          <p:spPr>
            <a:xfrm flipH="false" flipV="false" rot="0">
              <a:off x="0" y="0"/>
              <a:ext cx="2933700" cy="647700"/>
            </a:xfrm>
            <a:custGeom>
              <a:avLst/>
              <a:gdLst/>
              <a:ahLst/>
              <a:cxnLst/>
              <a:rect r="r" b="b" t="t" l="l"/>
              <a:pathLst>
                <a:path h="647700" w="2933700">
                  <a:moveTo>
                    <a:pt x="2867660" y="647700"/>
                  </a:moveTo>
                  <a:lnTo>
                    <a:pt x="66040" y="647700"/>
                  </a:lnTo>
                  <a:lnTo>
                    <a:pt x="56261" y="645795"/>
                  </a:lnTo>
                  <a:lnTo>
                    <a:pt x="1905" y="591312"/>
                  </a:lnTo>
                  <a:lnTo>
                    <a:pt x="0" y="581660"/>
                  </a:lnTo>
                  <a:lnTo>
                    <a:pt x="0" y="571500"/>
                  </a:lnTo>
                  <a:lnTo>
                    <a:pt x="0" y="66040"/>
                  </a:lnTo>
                  <a:lnTo>
                    <a:pt x="56388" y="1905"/>
                  </a:lnTo>
                  <a:lnTo>
                    <a:pt x="66040" y="0"/>
                  </a:lnTo>
                  <a:lnTo>
                    <a:pt x="2867660" y="0"/>
                  </a:lnTo>
                  <a:lnTo>
                    <a:pt x="2931795" y="56388"/>
                  </a:lnTo>
                  <a:lnTo>
                    <a:pt x="2933700" y="66167"/>
                  </a:lnTo>
                  <a:lnTo>
                    <a:pt x="2933700" y="581660"/>
                  </a:lnTo>
                  <a:lnTo>
                    <a:pt x="2877312" y="645795"/>
                  </a:lnTo>
                  <a:lnTo>
                    <a:pt x="2867533" y="647700"/>
                  </a:lnTo>
                  <a:close/>
                </a:path>
              </a:pathLst>
            </a:custGeom>
            <a:solidFill>
              <a:srgbClr val="333333"/>
            </a:solidFill>
          </p:spPr>
        </p:sp>
      </p:grpSp>
      <p:grpSp>
        <p:nvGrpSpPr>
          <p:cNvPr name="Group 54" id="54"/>
          <p:cNvGrpSpPr>
            <a:grpSpLocks noChangeAspect="true"/>
          </p:cNvGrpSpPr>
          <p:nvPr/>
        </p:nvGrpSpPr>
        <p:grpSpPr>
          <a:xfrm rot="0">
            <a:off x="15973424" y="11144248"/>
            <a:ext cx="200023" cy="200023"/>
            <a:chOff x="0" y="0"/>
            <a:chExt cx="266698" cy="266698"/>
          </a:xfrm>
        </p:grpSpPr>
        <p:sp>
          <p:nvSpPr>
            <p:cNvPr name="Freeform 55" id="55"/>
            <p:cNvSpPr/>
            <p:nvPr/>
          </p:nvSpPr>
          <p:spPr>
            <a:xfrm flipH="false" flipV="false" rot="0">
              <a:off x="0" y="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blipFill>
              <a:blip r:embed="rId11"/>
              <a:stretch>
                <a:fillRect l="0" t="0" r="0" b="0"/>
              </a:stretch>
            </a:blipFill>
          </p:spPr>
        </p:sp>
      </p:grpSp>
      <p:sp>
        <p:nvSpPr>
          <p:cNvPr name="TextBox 56" id="56"/>
          <p:cNvSpPr txBox="true"/>
          <p:nvPr/>
        </p:nvSpPr>
        <p:spPr>
          <a:xfrm rot="0">
            <a:off x="16239230" y="11110008"/>
            <a:ext cx="1610677" cy="247650"/>
          </a:xfrm>
          <a:prstGeom prst="rect">
            <a:avLst/>
          </a:prstGeom>
        </p:spPr>
        <p:txBody>
          <a:bodyPr anchor="t" rtlCol="false" tIns="0" lIns="0" bIns="0" rIns="0">
            <a:spAutoFit/>
          </a:bodyPr>
          <a:lstStyle/>
          <a:p>
            <a:pPr algn="l">
              <a:lnSpc>
                <a:spcPts val="1620"/>
              </a:lnSpc>
            </a:pPr>
            <a:r>
              <a:rPr lang="en-US" sz="1350">
                <a:solidFill>
                  <a:srgbClr val="FFFFFF"/>
                </a:solidFill>
                <a:latin typeface="Liberation Sans"/>
                <a:ea typeface="Liberation Sans"/>
                <a:cs typeface="Liberation Sans"/>
                <a:sym typeface="Liberation Sans"/>
              </a:rPr>
              <a:t>Made with Genspark</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14300"/>
            <a:chOff x="0" y="0"/>
            <a:chExt cx="24384000" cy="152400"/>
          </a:xfrm>
        </p:grpSpPr>
        <p:sp>
          <p:nvSpPr>
            <p:cNvPr name="Freeform 3" id="3"/>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0078D4"/>
            </a:solidFill>
          </p:spPr>
        </p:sp>
      </p:grpSp>
      <p:grpSp>
        <p:nvGrpSpPr>
          <p:cNvPr name="Group 4" id="4"/>
          <p:cNvGrpSpPr/>
          <p:nvPr/>
        </p:nvGrpSpPr>
        <p:grpSpPr>
          <a:xfrm rot="0">
            <a:off x="685799" y="1685924"/>
            <a:ext cx="16916400" cy="42862"/>
            <a:chOff x="0" y="0"/>
            <a:chExt cx="22555200" cy="57150"/>
          </a:xfrm>
        </p:grpSpPr>
        <p:sp>
          <p:nvSpPr>
            <p:cNvPr name="Freeform 5" id="5"/>
            <p:cNvSpPr/>
            <p:nvPr/>
          </p:nvSpPr>
          <p:spPr>
            <a:xfrm flipH="false" flipV="false" rot="0">
              <a:off x="0" y="0"/>
              <a:ext cx="22555200" cy="57150"/>
            </a:xfrm>
            <a:custGeom>
              <a:avLst/>
              <a:gdLst/>
              <a:ahLst/>
              <a:cxnLst/>
              <a:rect r="r" b="b" t="t" l="l"/>
              <a:pathLst>
                <a:path h="57150" w="22555200">
                  <a:moveTo>
                    <a:pt x="22555200" y="57150"/>
                  </a:moveTo>
                  <a:lnTo>
                    <a:pt x="0" y="57150"/>
                  </a:lnTo>
                  <a:lnTo>
                    <a:pt x="0" y="0"/>
                  </a:lnTo>
                  <a:lnTo>
                    <a:pt x="22555200" y="0"/>
                  </a:lnTo>
                  <a:lnTo>
                    <a:pt x="22555200" y="57150"/>
                  </a:lnTo>
                  <a:close/>
                </a:path>
              </a:pathLst>
            </a:custGeom>
            <a:solidFill>
              <a:srgbClr val="297552"/>
            </a:solidFill>
          </p:spPr>
        </p:sp>
      </p:grpSp>
      <p:sp>
        <p:nvSpPr>
          <p:cNvPr name="TextBox 6" id="6"/>
          <p:cNvSpPr txBox="true"/>
          <p:nvPr/>
        </p:nvSpPr>
        <p:spPr>
          <a:xfrm rot="0">
            <a:off x="666750" y="817562"/>
            <a:ext cx="16954500" cy="1067435"/>
          </a:xfrm>
          <a:prstGeom prst="rect">
            <a:avLst/>
          </a:prstGeom>
        </p:spPr>
        <p:txBody>
          <a:bodyPr anchor="t" rtlCol="false" tIns="0" lIns="0" bIns="0" rIns="0">
            <a:spAutoFit/>
          </a:bodyPr>
          <a:lstStyle/>
          <a:p>
            <a:pPr algn="l">
              <a:lnSpc>
                <a:spcPts val="4860"/>
              </a:lnSpc>
            </a:pPr>
            <a:r>
              <a:rPr lang="en-US" b="true" sz="4050" spc="-15">
                <a:solidFill>
                  <a:srgbClr val="005386"/>
                </a:solidFill>
                <a:latin typeface="Liberation Sans Bold"/>
                <a:ea typeface="Liberation Sans Bold"/>
                <a:cs typeface="Liberation Sans Bold"/>
                <a:sym typeface="Liberation Sans Bold"/>
              </a:rPr>
              <a:t>Conclusion</a:t>
            </a:r>
          </a:p>
        </p:txBody>
      </p:sp>
      <p:sp>
        <p:nvSpPr>
          <p:cNvPr name="Freeform 7" id="7"/>
          <p:cNvSpPr/>
          <p:nvPr/>
        </p:nvSpPr>
        <p:spPr>
          <a:xfrm flipH="false" flipV="false" rot="0">
            <a:off x="685799" y="20716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8" id="8"/>
          <p:cNvGrpSpPr>
            <a:grpSpLocks noChangeAspect="true"/>
          </p:cNvGrpSpPr>
          <p:nvPr/>
        </p:nvGrpSpPr>
        <p:grpSpPr>
          <a:xfrm rot="0">
            <a:off x="828674" y="2214561"/>
            <a:ext cx="285749" cy="285749"/>
            <a:chOff x="0" y="0"/>
            <a:chExt cx="380998" cy="380998"/>
          </a:xfrm>
        </p:grpSpPr>
        <p:sp>
          <p:nvSpPr>
            <p:cNvPr name="Freeform 9" id="9"/>
            <p:cNvSpPr/>
            <p:nvPr/>
          </p:nvSpPr>
          <p:spPr>
            <a:xfrm flipH="false" flipV="false" rot="0">
              <a:off x="0" y="0"/>
              <a:ext cx="381000" cy="381000"/>
            </a:xfrm>
            <a:custGeom>
              <a:avLst/>
              <a:gdLst/>
              <a:ahLst/>
              <a:cxnLst/>
              <a:rect r="r" b="b" t="t" l="l"/>
              <a:pathLst>
                <a:path h="381000" w="381000">
                  <a:moveTo>
                    <a:pt x="0" y="0"/>
                  </a:moveTo>
                  <a:lnTo>
                    <a:pt x="381000" y="0"/>
                  </a:lnTo>
                  <a:lnTo>
                    <a:pt x="381000" y="381000"/>
                  </a:lnTo>
                  <a:lnTo>
                    <a:pt x="0" y="381000"/>
                  </a:lnTo>
                  <a:lnTo>
                    <a:pt x="0" y="0"/>
                  </a:lnTo>
                  <a:close/>
                </a:path>
              </a:pathLst>
            </a:custGeom>
            <a:blipFill>
              <a:blip r:embed="rId4"/>
              <a:stretch>
                <a:fillRect l="0" t="0" r="0" b="0"/>
              </a:stretch>
            </a:blipFill>
          </p:spPr>
        </p:sp>
      </p:grpSp>
      <p:sp>
        <p:nvSpPr>
          <p:cNvPr name="TextBox 10" id="10"/>
          <p:cNvSpPr txBox="true"/>
          <p:nvPr/>
        </p:nvSpPr>
        <p:spPr>
          <a:xfrm rot="0">
            <a:off x="1452562" y="2103438"/>
            <a:ext cx="2115502" cy="455930"/>
          </a:xfrm>
          <a:prstGeom prst="rect">
            <a:avLst/>
          </a:prstGeom>
        </p:spPr>
        <p:txBody>
          <a:bodyPr anchor="t" rtlCol="false" tIns="0" lIns="0" bIns="0" rIns="0">
            <a:spAutoFit/>
          </a:bodyPr>
          <a:lstStyle/>
          <a:p>
            <a:pPr algn="l">
              <a:lnSpc>
                <a:spcPts val="3240"/>
              </a:lnSpc>
            </a:pPr>
            <a:r>
              <a:rPr lang="en-US" b="true" sz="2700" spc="-15">
                <a:solidFill>
                  <a:srgbClr val="297552"/>
                </a:solidFill>
                <a:latin typeface="Liberation Sans Bold"/>
                <a:ea typeface="Liberation Sans Bold"/>
                <a:cs typeface="Liberation Sans Bold"/>
                <a:sym typeface="Liberation Sans Bold"/>
              </a:rPr>
              <a:t>Key Benefits</a:t>
            </a:r>
          </a:p>
        </p:txBody>
      </p:sp>
      <p:grpSp>
        <p:nvGrpSpPr>
          <p:cNvPr name="Group 11" id="11"/>
          <p:cNvGrpSpPr/>
          <p:nvPr/>
        </p:nvGrpSpPr>
        <p:grpSpPr>
          <a:xfrm rot="0">
            <a:off x="1485898" y="2871786"/>
            <a:ext cx="57150" cy="1700212"/>
            <a:chOff x="0" y="0"/>
            <a:chExt cx="76200" cy="2266950"/>
          </a:xfrm>
        </p:grpSpPr>
        <p:sp>
          <p:nvSpPr>
            <p:cNvPr name="Freeform 12" id="12"/>
            <p:cNvSpPr/>
            <p:nvPr/>
          </p:nvSpPr>
          <p:spPr>
            <a:xfrm flipH="false" flipV="false" rot="0">
              <a:off x="0" y="0"/>
              <a:ext cx="76200" cy="2266950"/>
            </a:xfrm>
            <a:custGeom>
              <a:avLst/>
              <a:gdLst/>
              <a:ahLst/>
              <a:cxnLst/>
              <a:rect r="r" b="b" t="t" l="l"/>
              <a:pathLst>
                <a:path h="2266950" w="76200">
                  <a:moveTo>
                    <a:pt x="76200" y="2266950"/>
                  </a:moveTo>
                  <a:lnTo>
                    <a:pt x="0" y="2266950"/>
                  </a:lnTo>
                  <a:lnTo>
                    <a:pt x="0" y="0"/>
                  </a:lnTo>
                  <a:lnTo>
                    <a:pt x="76200" y="0"/>
                  </a:lnTo>
                  <a:lnTo>
                    <a:pt x="76200" y="2266950"/>
                  </a:lnTo>
                  <a:close/>
                </a:path>
              </a:pathLst>
            </a:custGeom>
            <a:solidFill>
              <a:srgbClr val="0078D4"/>
            </a:solidFill>
          </p:spPr>
        </p:sp>
      </p:grpSp>
      <p:grpSp>
        <p:nvGrpSpPr>
          <p:cNvPr name="Group 13" id="13"/>
          <p:cNvGrpSpPr/>
          <p:nvPr/>
        </p:nvGrpSpPr>
        <p:grpSpPr>
          <a:xfrm rot="0">
            <a:off x="1485898" y="4800598"/>
            <a:ext cx="57150" cy="1300162"/>
            <a:chOff x="0" y="0"/>
            <a:chExt cx="76200" cy="1733550"/>
          </a:xfrm>
        </p:grpSpPr>
        <p:sp>
          <p:nvSpPr>
            <p:cNvPr name="Freeform 14" id="14"/>
            <p:cNvSpPr/>
            <p:nvPr/>
          </p:nvSpPr>
          <p:spPr>
            <a:xfrm flipH="false" flipV="false" rot="0">
              <a:off x="0" y="0"/>
              <a:ext cx="76200" cy="1733550"/>
            </a:xfrm>
            <a:custGeom>
              <a:avLst/>
              <a:gdLst/>
              <a:ahLst/>
              <a:cxnLst/>
              <a:rect r="r" b="b" t="t" l="l"/>
              <a:pathLst>
                <a:path h="1733550" w="76200">
                  <a:moveTo>
                    <a:pt x="76200" y="1733550"/>
                  </a:moveTo>
                  <a:lnTo>
                    <a:pt x="0" y="1733550"/>
                  </a:lnTo>
                  <a:lnTo>
                    <a:pt x="0" y="0"/>
                  </a:lnTo>
                  <a:lnTo>
                    <a:pt x="76200" y="0"/>
                  </a:lnTo>
                  <a:lnTo>
                    <a:pt x="76200" y="1733550"/>
                  </a:lnTo>
                  <a:close/>
                </a:path>
              </a:pathLst>
            </a:custGeom>
            <a:solidFill>
              <a:srgbClr val="0078D4"/>
            </a:solidFill>
          </p:spPr>
        </p:sp>
      </p:grpSp>
      <p:sp>
        <p:nvSpPr>
          <p:cNvPr name="TextBox 15" id="15"/>
          <p:cNvSpPr txBox="true"/>
          <p:nvPr/>
        </p:nvSpPr>
        <p:spPr>
          <a:xfrm rot="0">
            <a:off x="1752599" y="2830193"/>
            <a:ext cx="7629525" cy="1683702"/>
          </a:xfrm>
          <a:prstGeom prst="rect">
            <a:avLst/>
          </a:prstGeom>
        </p:spPr>
        <p:txBody>
          <a:bodyPr anchor="t" rtlCol="false" tIns="0" lIns="0" bIns="0" rIns="0">
            <a:spAutoFit/>
          </a:bodyPr>
          <a:lstStyle/>
          <a:p>
            <a:pPr algn="l">
              <a:lnSpc>
                <a:spcPts val="2430"/>
              </a:lnSpc>
            </a:pPr>
            <a:r>
              <a:rPr lang="en-US" sz="2025" b="true">
                <a:solidFill>
                  <a:srgbClr val="333333"/>
                </a:solidFill>
                <a:latin typeface="Liberation Sans Bold"/>
                <a:ea typeface="Liberation Sans Bold"/>
                <a:cs typeface="Liberation Sans Bold"/>
                <a:sym typeface="Liberation Sans Bold"/>
              </a:rPr>
              <a:t>Enhanced Patient Safety</a:t>
            </a:r>
          </a:p>
          <a:p>
            <a:pPr algn="l">
              <a:lnSpc>
                <a:spcPts val="3205"/>
              </a:lnSpc>
            </a:pPr>
            <a:r>
              <a:rPr lang="en-US" sz="2025">
                <a:solidFill>
                  <a:srgbClr val="333333"/>
                </a:solidFill>
                <a:latin typeface="Liberation Sans"/>
                <a:ea typeface="Liberation Sans"/>
                <a:cs typeface="Liberation Sans"/>
                <a:sym typeface="Liberation Sans"/>
              </a:rPr>
              <a:t>Real-time identification of harmful drug interactions and age- specific dosage recommendations significantly reduces medication errors</a:t>
            </a:r>
          </a:p>
        </p:txBody>
      </p:sp>
      <p:sp>
        <p:nvSpPr>
          <p:cNvPr name="TextBox 16" id="16"/>
          <p:cNvSpPr txBox="true"/>
          <p:nvPr/>
        </p:nvSpPr>
        <p:spPr>
          <a:xfrm rot="0">
            <a:off x="1752599" y="4759006"/>
            <a:ext cx="6815138" cy="1283653"/>
          </a:xfrm>
          <a:prstGeom prst="rect">
            <a:avLst/>
          </a:prstGeom>
        </p:spPr>
        <p:txBody>
          <a:bodyPr anchor="t" rtlCol="false" tIns="0" lIns="0" bIns="0" rIns="0">
            <a:spAutoFit/>
          </a:bodyPr>
          <a:lstStyle/>
          <a:p>
            <a:pPr algn="l">
              <a:lnSpc>
                <a:spcPts val="2430"/>
              </a:lnSpc>
            </a:pPr>
            <a:r>
              <a:rPr lang="en-US" sz="2025" b="true">
                <a:solidFill>
                  <a:srgbClr val="333333"/>
                </a:solidFill>
                <a:latin typeface="Liberation Sans Bold"/>
                <a:ea typeface="Liberation Sans Bold"/>
                <a:cs typeface="Liberation Sans Bold"/>
                <a:sym typeface="Liberation Sans Bold"/>
              </a:rPr>
              <a:t>Clinical Decision Support</a:t>
            </a:r>
          </a:p>
          <a:p>
            <a:pPr algn="l">
              <a:lnSpc>
                <a:spcPts val="3263"/>
              </a:lnSpc>
            </a:pPr>
            <a:r>
              <a:rPr lang="en-US" sz="2025">
                <a:solidFill>
                  <a:srgbClr val="333333"/>
                </a:solidFill>
                <a:latin typeface="Liberation Sans"/>
                <a:ea typeface="Liberation Sans"/>
                <a:cs typeface="Liberation Sans"/>
                <a:sym typeface="Liberation Sans"/>
              </a:rPr>
              <a:t>Provides actionable intelligence at the point of care, helping healthcare providers make safer prescribing decisions</a:t>
            </a:r>
          </a:p>
        </p:txBody>
      </p:sp>
      <p:grpSp>
        <p:nvGrpSpPr>
          <p:cNvPr name="Group 17" id="17"/>
          <p:cNvGrpSpPr/>
          <p:nvPr/>
        </p:nvGrpSpPr>
        <p:grpSpPr>
          <a:xfrm rot="0">
            <a:off x="9715498" y="2871786"/>
            <a:ext cx="57150" cy="1700212"/>
            <a:chOff x="0" y="0"/>
            <a:chExt cx="76200" cy="2266950"/>
          </a:xfrm>
        </p:grpSpPr>
        <p:sp>
          <p:nvSpPr>
            <p:cNvPr name="Freeform 18" id="18"/>
            <p:cNvSpPr/>
            <p:nvPr/>
          </p:nvSpPr>
          <p:spPr>
            <a:xfrm flipH="false" flipV="false" rot="0">
              <a:off x="0" y="0"/>
              <a:ext cx="76200" cy="2266950"/>
            </a:xfrm>
            <a:custGeom>
              <a:avLst/>
              <a:gdLst/>
              <a:ahLst/>
              <a:cxnLst/>
              <a:rect r="r" b="b" t="t" l="l"/>
              <a:pathLst>
                <a:path h="2266950" w="76200">
                  <a:moveTo>
                    <a:pt x="76200" y="2266950"/>
                  </a:moveTo>
                  <a:lnTo>
                    <a:pt x="0" y="2266950"/>
                  </a:lnTo>
                  <a:lnTo>
                    <a:pt x="0" y="0"/>
                  </a:lnTo>
                  <a:lnTo>
                    <a:pt x="76200" y="0"/>
                  </a:lnTo>
                  <a:lnTo>
                    <a:pt x="76200" y="2266950"/>
                  </a:lnTo>
                  <a:close/>
                </a:path>
              </a:pathLst>
            </a:custGeom>
            <a:solidFill>
              <a:srgbClr val="0078D4"/>
            </a:solidFill>
          </p:spPr>
        </p:sp>
      </p:grpSp>
      <p:grpSp>
        <p:nvGrpSpPr>
          <p:cNvPr name="Group 19" id="19"/>
          <p:cNvGrpSpPr/>
          <p:nvPr/>
        </p:nvGrpSpPr>
        <p:grpSpPr>
          <a:xfrm rot="0">
            <a:off x="9715498" y="4800598"/>
            <a:ext cx="57150" cy="1300162"/>
            <a:chOff x="0" y="0"/>
            <a:chExt cx="76200" cy="1733550"/>
          </a:xfrm>
        </p:grpSpPr>
        <p:sp>
          <p:nvSpPr>
            <p:cNvPr name="Freeform 20" id="20"/>
            <p:cNvSpPr/>
            <p:nvPr/>
          </p:nvSpPr>
          <p:spPr>
            <a:xfrm flipH="false" flipV="false" rot="0">
              <a:off x="0" y="0"/>
              <a:ext cx="76200" cy="1733550"/>
            </a:xfrm>
            <a:custGeom>
              <a:avLst/>
              <a:gdLst/>
              <a:ahLst/>
              <a:cxnLst/>
              <a:rect r="r" b="b" t="t" l="l"/>
              <a:pathLst>
                <a:path h="1733550" w="76200">
                  <a:moveTo>
                    <a:pt x="76200" y="1733550"/>
                  </a:moveTo>
                  <a:lnTo>
                    <a:pt x="0" y="1733550"/>
                  </a:lnTo>
                  <a:lnTo>
                    <a:pt x="0" y="0"/>
                  </a:lnTo>
                  <a:lnTo>
                    <a:pt x="76200" y="0"/>
                  </a:lnTo>
                  <a:lnTo>
                    <a:pt x="76200" y="1733550"/>
                  </a:lnTo>
                  <a:close/>
                </a:path>
              </a:pathLst>
            </a:custGeom>
            <a:solidFill>
              <a:srgbClr val="0078D4"/>
            </a:solidFill>
          </p:spPr>
        </p:sp>
      </p:grpSp>
      <p:sp>
        <p:nvSpPr>
          <p:cNvPr name="TextBox 21" id="21"/>
          <p:cNvSpPr txBox="true"/>
          <p:nvPr/>
        </p:nvSpPr>
        <p:spPr>
          <a:xfrm rot="0">
            <a:off x="9982200" y="2830193"/>
            <a:ext cx="7086600" cy="1683702"/>
          </a:xfrm>
          <a:prstGeom prst="rect">
            <a:avLst/>
          </a:prstGeom>
        </p:spPr>
        <p:txBody>
          <a:bodyPr anchor="t" rtlCol="false" tIns="0" lIns="0" bIns="0" rIns="0">
            <a:spAutoFit/>
          </a:bodyPr>
          <a:lstStyle/>
          <a:p>
            <a:pPr algn="l">
              <a:lnSpc>
                <a:spcPts val="2430"/>
              </a:lnSpc>
            </a:pPr>
            <a:r>
              <a:rPr lang="en-US" b="true" sz="2025" spc="-15">
                <a:solidFill>
                  <a:srgbClr val="333333"/>
                </a:solidFill>
                <a:latin typeface="Liberation Sans Bold"/>
                <a:ea typeface="Liberation Sans Bold"/>
                <a:cs typeface="Liberation Sans Bold"/>
                <a:sym typeface="Liberation Sans Bold"/>
              </a:rPr>
              <a:t>Improved Efficiency</a:t>
            </a:r>
          </a:p>
          <a:p>
            <a:pPr algn="l">
              <a:lnSpc>
                <a:spcPts val="3205"/>
              </a:lnSpc>
            </a:pPr>
            <a:r>
              <a:rPr lang="en-US" sz="2025" spc="-15">
                <a:solidFill>
                  <a:srgbClr val="333333"/>
                </a:solidFill>
                <a:latin typeface="Liberation Sans"/>
                <a:ea typeface="Liberation Sans"/>
                <a:cs typeface="Liberation Sans"/>
                <a:sym typeface="Liberation Sans"/>
              </a:rPr>
              <a:t>NLP automation extracts critical drug information from unstructured text, saving time and reducing manual data entry errors</a:t>
            </a:r>
          </a:p>
        </p:txBody>
      </p:sp>
      <p:sp>
        <p:nvSpPr>
          <p:cNvPr name="TextBox 22" id="22"/>
          <p:cNvSpPr txBox="true"/>
          <p:nvPr/>
        </p:nvSpPr>
        <p:spPr>
          <a:xfrm rot="0">
            <a:off x="9982200" y="4759006"/>
            <a:ext cx="6786562" cy="1283653"/>
          </a:xfrm>
          <a:prstGeom prst="rect">
            <a:avLst/>
          </a:prstGeom>
        </p:spPr>
        <p:txBody>
          <a:bodyPr anchor="t" rtlCol="false" tIns="0" lIns="0" bIns="0" rIns="0">
            <a:spAutoFit/>
          </a:bodyPr>
          <a:lstStyle/>
          <a:p>
            <a:pPr algn="l">
              <a:lnSpc>
                <a:spcPts val="2430"/>
              </a:lnSpc>
            </a:pPr>
            <a:r>
              <a:rPr lang="en-US" sz="2025" b="true">
                <a:solidFill>
                  <a:srgbClr val="333333"/>
                </a:solidFill>
                <a:latin typeface="Liberation Sans Bold"/>
                <a:ea typeface="Liberation Sans Bold"/>
                <a:cs typeface="Liberation Sans Bold"/>
                <a:sym typeface="Liberation Sans Bold"/>
              </a:rPr>
              <a:t>Alternative Medication Options</a:t>
            </a:r>
          </a:p>
          <a:p>
            <a:pPr algn="l">
              <a:lnSpc>
                <a:spcPts val="3263"/>
              </a:lnSpc>
            </a:pPr>
            <a:r>
              <a:rPr lang="en-US" sz="2025">
                <a:solidFill>
                  <a:srgbClr val="333333"/>
                </a:solidFill>
                <a:latin typeface="Liberation Sans"/>
                <a:ea typeface="Liberation Sans"/>
                <a:cs typeface="Liberation Sans"/>
                <a:sym typeface="Liberation Sans"/>
              </a:rPr>
              <a:t>Suggests safer alternatives when interactions are detected, ensuring continuity of care while minimizing risks</a:t>
            </a:r>
          </a:p>
        </p:txBody>
      </p:sp>
      <p:sp>
        <p:nvSpPr>
          <p:cNvPr name="Freeform 23" id="23"/>
          <p:cNvSpPr/>
          <p:nvPr/>
        </p:nvSpPr>
        <p:spPr>
          <a:xfrm flipH="false" flipV="false" rot="0">
            <a:off x="685799" y="6757986"/>
            <a:ext cx="571500" cy="571500"/>
          </a:xfrm>
          <a:custGeom>
            <a:avLst/>
            <a:gdLst/>
            <a:ahLst/>
            <a:cxnLst/>
            <a:rect r="r" b="b" t="t" l="l"/>
            <a:pathLst>
              <a:path h="571500" w="571500">
                <a:moveTo>
                  <a:pt x="0" y="0"/>
                </a:moveTo>
                <a:lnTo>
                  <a:pt x="571499" y="0"/>
                </a:lnTo>
                <a:lnTo>
                  <a:pt x="571499" y="571500"/>
                </a:lnTo>
                <a:lnTo>
                  <a:pt x="0" y="5715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a:grpSpLocks noChangeAspect="true"/>
          </p:cNvGrpSpPr>
          <p:nvPr/>
        </p:nvGrpSpPr>
        <p:grpSpPr>
          <a:xfrm rot="0">
            <a:off x="828674" y="6918722"/>
            <a:ext cx="285749" cy="250030"/>
            <a:chOff x="0" y="0"/>
            <a:chExt cx="380998" cy="333374"/>
          </a:xfrm>
        </p:grpSpPr>
        <p:sp>
          <p:nvSpPr>
            <p:cNvPr name="Freeform 25" id="25"/>
            <p:cNvSpPr/>
            <p:nvPr/>
          </p:nvSpPr>
          <p:spPr>
            <a:xfrm flipH="false" flipV="false" rot="0">
              <a:off x="0" y="0"/>
              <a:ext cx="381000" cy="333375"/>
            </a:xfrm>
            <a:custGeom>
              <a:avLst/>
              <a:gdLst/>
              <a:ahLst/>
              <a:cxnLst/>
              <a:rect r="r" b="b" t="t" l="l"/>
              <a:pathLst>
                <a:path h="333375" w="381000">
                  <a:moveTo>
                    <a:pt x="0" y="0"/>
                  </a:moveTo>
                  <a:lnTo>
                    <a:pt x="381000" y="0"/>
                  </a:lnTo>
                  <a:lnTo>
                    <a:pt x="381000" y="333375"/>
                  </a:lnTo>
                  <a:lnTo>
                    <a:pt x="0" y="333375"/>
                  </a:lnTo>
                  <a:lnTo>
                    <a:pt x="0" y="0"/>
                  </a:lnTo>
                  <a:close/>
                </a:path>
              </a:pathLst>
            </a:custGeom>
            <a:blipFill>
              <a:blip r:embed="rId7"/>
              <a:stretch>
                <a:fillRect l="0" t="0" r="0" b="0"/>
              </a:stretch>
            </a:blipFill>
          </p:spPr>
        </p:sp>
      </p:grpSp>
      <p:sp>
        <p:nvSpPr>
          <p:cNvPr name="TextBox 26" id="26"/>
          <p:cNvSpPr txBox="true"/>
          <p:nvPr/>
        </p:nvSpPr>
        <p:spPr>
          <a:xfrm rot="0">
            <a:off x="1452562" y="6789736"/>
            <a:ext cx="2401252" cy="455930"/>
          </a:xfrm>
          <a:prstGeom prst="rect">
            <a:avLst/>
          </a:prstGeom>
        </p:spPr>
        <p:txBody>
          <a:bodyPr anchor="t" rtlCol="false" tIns="0" lIns="0" bIns="0" rIns="0">
            <a:spAutoFit/>
          </a:bodyPr>
          <a:lstStyle/>
          <a:p>
            <a:pPr algn="l">
              <a:lnSpc>
                <a:spcPts val="3240"/>
              </a:lnSpc>
            </a:pPr>
            <a:r>
              <a:rPr lang="en-US" sz="2700" b="true">
                <a:solidFill>
                  <a:srgbClr val="297552"/>
                </a:solidFill>
                <a:latin typeface="Liberation Sans Bold"/>
                <a:ea typeface="Liberation Sans Bold"/>
                <a:cs typeface="Liberation Sans Bold"/>
                <a:sym typeface="Liberation Sans Bold"/>
              </a:rPr>
              <a:t>Project Impact</a:t>
            </a:r>
          </a:p>
        </p:txBody>
      </p:sp>
      <p:grpSp>
        <p:nvGrpSpPr>
          <p:cNvPr name="Group 27" id="27"/>
          <p:cNvGrpSpPr/>
          <p:nvPr/>
        </p:nvGrpSpPr>
        <p:grpSpPr>
          <a:xfrm rot="0">
            <a:off x="1485898" y="7558086"/>
            <a:ext cx="5143500" cy="2443162"/>
            <a:chOff x="0" y="0"/>
            <a:chExt cx="6858000" cy="3257550"/>
          </a:xfrm>
        </p:grpSpPr>
        <p:sp>
          <p:nvSpPr>
            <p:cNvPr name="Freeform 28" id="28"/>
            <p:cNvSpPr/>
            <p:nvPr/>
          </p:nvSpPr>
          <p:spPr>
            <a:xfrm flipH="false" flipV="false" rot="0">
              <a:off x="0" y="0"/>
              <a:ext cx="6858000" cy="3257677"/>
            </a:xfrm>
            <a:custGeom>
              <a:avLst/>
              <a:gdLst/>
              <a:ahLst/>
              <a:cxnLst/>
              <a:rect r="r" b="b" t="t" l="l"/>
              <a:pathLst>
                <a:path h="3257677" w="6858000">
                  <a:moveTo>
                    <a:pt x="6715633" y="3257550"/>
                  </a:moveTo>
                  <a:lnTo>
                    <a:pt x="142367" y="3257550"/>
                  </a:lnTo>
                  <a:lnTo>
                    <a:pt x="132461" y="3256534"/>
                  </a:lnTo>
                  <a:lnTo>
                    <a:pt x="59436" y="3226308"/>
                  </a:lnTo>
                  <a:lnTo>
                    <a:pt x="7747" y="3154172"/>
                  </a:lnTo>
                  <a:lnTo>
                    <a:pt x="0" y="3115183"/>
                  </a:lnTo>
                  <a:lnTo>
                    <a:pt x="0" y="3105150"/>
                  </a:lnTo>
                  <a:lnTo>
                    <a:pt x="0" y="142367"/>
                  </a:lnTo>
                  <a:lnTo>
                    <a:pt x="31242" y="59436"/>
                  </a:lnTo>
                  <a:lnTo>
                    <a:pt x="103378" y="7747"/>
                  </a:lnTo>
                  <a:lnTo>
                    <a:pt x="142367" y="0"/>
                  </a:lnTo>
                  <a:lnTo>
                    <a:pt x="6715633" y="0"/>
                  </a:lnTo>
                  <a:lnTo>
                    <a:pt x="6798564" y="31242"/>
                  </a:lnTo>
                  <a:lnTo>
                    <a:pt x="6850252" y="103378"/>
                  </a:lnTo>
                  <a:lnTo>
                    <a:pt x="6858000" y="142494"/>
                  </a:lnTo>
                  <a:lnTo>
                    <a:pt x="6858000" y="3115183"/>
                  </a:lnTo>
                  <a:lnTo>
                    <a:pt x="6826758" y="3198114"/>
                  </a:lnTo>
                  <a:lnTo>
                    <a:pt x="6754622" y="3249803"/>
                  </a:lnTo>
                  <a:lnTo>
                    <a:pt x="6725412" y="3256661"/>
                  </a:lnTo>
                  <a:lnTo>
                    <a:pt x="6715506" y="3257677"/>
                  </a:lnTo>
                  <a:close/>
                </a:path>
              </a:pathLst>
            </a:custGeom>
            <a:solidFill>
              <a:srgbClr val="F0F5FF"/>
            </a:solidFill>
          </p:spPr>
        </p:sp>
      </p:grpSp>
      <p:sp>
        <p:nvSpPr>
          <p:cNvPr name="TextBox 29" id="29"/>
          <p:cNvSpPr txBox="true"/>
          <p:nvPr/>
        </p:nvSpPr>
        <p:spPr>
          <a:xfrm rot="0">
            <a:off x="2001291" y="7804150"/>
            <a:ext cx="4112895" cy="1910397"/>
          </a:xfrm>
          <a:prstGeom prst="rect">
            <a:avLst/>
          </a:prstGeom>
        </p:spPr>
        <p:txBody>
          <a:bodyPr anchor="t" rtlCol="false" tIns="0" lIns="0" bIns="0" rIns="0">
            <a:spAutoFit/>
          </a:bodyPr>
          <a:lstStyle/>
          <a:p>
            <a:pPr algn="ctr">
              <a:lnSpc>
                <a:spcPts val="3779"/>
              </a:lnSpc>
            </a:pPr>
            <a:r>
              <a:rPr lang="en-US" b="true" sz="3150" spc="-30">
                <a:solidFill>
                  <a:srgbClr val="0078D4"/>
                </a:solidFill>
                <a:latin typeface="Liberation Sans Bold"/>
                <a:ea typeface="Liberation Sans Bold"/>
                <a:cs typeface="Liberation Sans Bold"/>
                <a:sym typeface="Liberation Sans Bold"/>
              </a:rPr>
              <a:t>↓30%</a:t>
            </a:r>
          </a:p>
          <a:p>
            <a:pPr algn="ctr">
              <a:lnSpc>
                <a:spcPts val="3263"/>
              </a:lnSpc>
            </a:pPr>
            <a:r>
              <a:rPr lang="en-US" sz="2025" spc="-19">
                <a:solidFill>
                  <a:srgbClr val="333333"/>
                </a:solidFill>
                <a:latin typeface="Liberation Sans"/>
                <a:ea typeface="Liberation Sans"/>
                <a:cs typeface="Liberation Sans"/>
                <a:sym typeface="Liberation Sans"/>
              </a:rPr>
              <a:t>Potential reduction in adverse drug events through proactive interaction detection</a:t>
            </a:r>
          </a:p>
        </p:txBody>
      </p:sp>
      <p:grpSp>
        <p:nvGrpSpPr>
          <p:cNvPr name="Group 30" id="30"/>
          <p:cNvGrpSpPr/>
          <p:nvPr/>
        </p:nvGrpSpPr>
        <p:grpSpPr>
          <a:xfrm rot="0">
            <a:off x="6972298" y="7558086"/>
            <a:ext cx="5143500" cy="2443162"/>
            <a:chOff x="0" y="0"/>
            <a:chExt cx="6858000" cy="3257550"/>
          </a:xfrm>
        </p:grpSpPr>
        <p:sp>
          <p:nvSpPr>
            <p:cNvPr name="Freeform 31" id="31"/>
            <p:cNvSpPr/>
            <p:nvPr/>
          </p:nvSpPr>
          <p:spPr>
            <a:xfrm flipH="false" flipV="false" rot="0">
              <a:off x="0" y="0"/>
              <a:ext cx="6858000" cy="3257677"/>
            </a:xfrm>
            <a:custGeom>
              <a:avLst/>
              <a:gdLst/>
              <a:ahLst/>
              <a:cxnLst/>
              <a:rect r="r" b="b" t="t" l="l"/>
              <a:pathLst>
                <a:path h="3257677" w="6858000">
                  <a:moveTo>
                    <a:pt x="6715633" y="3257550"/>
                  </a:moveTo>
                  <a:lnTo>
                    <a:pt x="142367" y="3257550"/>
                  </a:lnTo>
                  <a:lnTo>
                    <a:pt x="132461" y="3256534"/>
                  </a:lnTo>
                  <a:lnTo>
                    <a:pt x="59436" y="3226308"/>
                  </a:lnTo>
                  <a:lnTo>
                    <a:pt x="7747" y="3154172"/>
                  </a:lnTo>
                  <a:lnTo>
                    <a:pt x="0" y="3115183"/>
                  </a:lnTo>
                  <a:lnTo>
                    <a:pt x="0" y="3105150"/>
                  </a:lnTo>
                  <a:lnTo>
                    <a:pt x="0" y="142367"/>
                  </a:lnTo>
                  <a:lnTo>
                    <a:pt x="31242" y="59436"/>
                  </a:lnTo>
                  <a:lnTo>
                    <a:pt x="103378" y="7747"/>
                  </a:lnTo>
                  <a:lnTo>
                    <a:pt x="142367" y="0"/>
                  </a:lnTo>
                  <a:lnTo>
                    <a:pt x="6715633" y="0"/>
                  </a:lnTo>
                  <a:lnTo>
                    <a:pt x="6798564" y="31242"/>
                  </a:lnTo>
                  <a:lnTo>
                    <a:pt x="6850252" y="103378"/>
                  </a:lnTo>
                  <a:lnTo>
                    <a:pt x="6858000" y="142494"/>
                  </a:lnTo>
                  <a:lnTo>
                    <a:pt x="6858000" y="3115183"/>
                  </a:lnTo>
                  <a:lnTo>
                    <a:pt x="6826758" y="3198114"/>
                  </a:lnTo>
                  <a:lnTo>
                    <a:pt x="6754622" y="3249803"/>
                  </a:lnTo>
                  <a:lnTo>
                    <a:pt x="6725412" y="3256661"/>
                  </a:lnTo>
                  <a:lnTo>
                    <a:pt x="6715506" y="3257677"/>
                  </a:lnTo>
                  <a:close/>
                </a:path>
              </a:pathLst>
            </a:custGeom>
            <a:solidFill>
              <a:srgbClr val="F0F5FF"/>
            </a:solidFill>
          </p:spPr>
        </p:sp>
      </p:grpSp>
      <p:sp>
        <p:nvSpPr>
          <p:cNvPr name="TextBox 32" id="32"/>
          <p:cNvSpPr txBox="true"/>
          <p:nvPr/>
        </p:nvSpPr>
        <p:spPr>
          <a:xfrm rot="0">
            <a:off x="7352183" y="7804150"/>
            <a:ext cx="4384358" cy="1496060"/>
          </a:xfrm>
          <a:prstGeom prst="rect">
            <a:avLst/>
          </a:prstGeom>
        </p:spPr>
        <p:txBody>
          <a:bodyPr anchor="t" rtlCol="false" tIns="0" lIns="0" bIns="0" rIns="0">
            <a:spAutoFit/>
          </a:bodyPr>
          <a:lstStyle/>
          <a:p>
            <a:pPr algn="ctr">
              <a:lnSpc>
                <a:spcPts val="3779"/>
              </a:lnSpc>
            </a:pPr>
            <a:r>
              <a:rPr lang="en-US" b="true" sz="3150" spc="-30">
                <a:solidFill>
                  <a:srgbClr val="0078D4"/>
                </a:solidFill>
                <a:latin typeface="Liberation Sans Bold"/>
                <a:ea typeface="Liberation Sans Bold"/>
                <a:cs typeface="Liberation Sans Bold"/>
                <a:sym typeface="Liberation Sans Bold"/>
              </a:rPr>
              <a:t>↑40%</a:t>
            </a:r>
          </a:p>
          <a:p>
            <a:pPr algn="ctr">
              <a:lnSpc>
                <a:spcPts val="3263"/>
              </a:lnSpc>
            </a:pPr>
            <a:r>
              <a:rPr lang="en-US" sz="2025" spc="-19">
                <a:solidFill>
                  <a:srgbClr val="333333"/>
                </a:solidFill>
                <a:latin typeface="Liberation Sans"/>
                <a:ea typeface="Liberation Sans"/>
                <a:cs typeface="Liberation Sans"/>
                <a:sym typeface="Liberation Sans"/>
              </a:rPr>
              <a:t>Improvement in clinician confidence when prescribing multiple medications</a:t>
            </a:r>
          </a:p>
        </p:txBody>
      </p:sp>
      <p:grpSp>
        <p:nvGrpSpPr>
          <p:cNvPr name="Group 33" id="33"/>
          <p:cNvGrpSpPr/>
          <p:nvPr/>
        </p:nvGrpSpPr>
        <p:grpSpPr>
          <a:xfrm rot="0">
            <a:off x="12458698" y="7558086"/>
            <a:ext cx="5143500" cy="2443162"/>
            <a:chOff x="0" y="0"/>
            <a:chExt cx="6858000" cy="3257550"/>
          </a:xfrm>
        </p:grpSpPr>
        <p:sp>
          <p:nvSpPr>
            <p:cNvPr name="Freeform 34" id="34"/>
            <p:cNvSpPr/>
            <p:nvPr/>
          </p:nvSpPr>
          <p:spPr>
            <a:xfrm flipH="false" flipV="false" rot="0">
              <a:off x="0" y="0"/>
              <a:ext cx="6858000" cy="3257550"/>
            </a:xfrm>
            <a:custGeom>
              <a:avLst/>
              <a:gdLst/>
              <a:ahLst/>
              <a:cxnLst/>
              <a:rect r="r" b="b" t="t" l="l"/>
              <a:pathLst>
                <a:path h="3257550" w="6858000">
                  <a:moveTo>
                    <a:pt x="6715633" y="3257550"/>
                  </a:moveTo>
                  <a:lnTo>
                    <a:pt x="142367" y="3257550"/>
                  </a:lnTo>
                  <a:lnTo>
                    <a:pt x="132461" y="3256534"/>
                  </a:lnTo>
                  <a:lnTo>
                    <a:pt x="59436" y="3226308"/>
                  </a:lnTo>
                  <a:lnTo>
                    <a:pt x="7747" y="3154172"/>
                  </a:lnTo>
                  <a:lnTo>
                    <a:pt x="0" y="3105150"/>
                  </a:lnTo>
                  <a:lnTo>
                    <a:pt x="0" y="142367"/>
                  </a:lnTo>
                  <a:lnTo>
                    <a:pt x="31242" y="59436"/>
                  </a:lnTo>
                  <a:lnTo>
                    <a:pt x="103378" y="7747"/>
                  </a:lnTo>
                  <a:lnTo>
                    <a:pt x="142367" y="0"/>
                  </a:lnTo>
                  <a:lnTo>
                    <a:pt x="6715633" y="0"/>
                  </a:lnTo>
                  <a:lnTo>
                    <a:pt x="6798564" y="31242"/>
                  </a:lnTo>
                  <a:lnTo>
                    <a:pt x="6850252" y="103378"/>
                  </a:lnTo>
                  <a:lnTo>
                    <a:pt x="6858000" y="142494"/>
                  </a:lnTo>
                  <a:lnTo>
                    <a:pt x="6858000" y="3115183"/>
                  </a:lnTo>
                  <a:lnTo>
                    <a:pt x="6826758" y="3198114"/>
                  </a:lnTo>
                  <a:lnTo>
                    <a:pt x="6754622" y="3249803"/>
                  </a:lnTo>
                  <a:lnTo>
                    <a:pt x="6715506" y="3257550"/>
                  </a:lnTo>
                  <a:close/>
                </a:path>
              </a:pathLst>
            </a:custGeom>
            <a:solidFill>
              <a:srgbClr val="F0F5FF"/>
            </a:solidFill>
          </p:spPr>
        </p:sp>
      </p:grpSp>
      <p:sp>
        <p:nvSpPr>
          <p:cNvPr name="TextBox 35" id="35"/>
          <p:cNvSpPr txBox="true"/>
          <p:nvPr/>
        </p:nvSpPr>
        <p:spPr>
          <a:xfrm rot="0">
            <a:off x="12702852" y="7804150"/>
            <a:ext cx="4654868" cy="1910397"/>
          </a:xfrm>
          <a:prstGeom prst="rect">
            <a:avLst/>
          </a:prstGeom>
        </p:spPr>
        <p:txBody>
          <a:bodyPr anchor="t" rtlCol="false" tIns="0" lIns="0" bIns="0" rIns="0">
            <a:spAutoFit/>
          </a:bodyPr>
          <a:lstStyle/>
          <a:p>
            <a:pPr algn="ctr">
              <a:lnSpc>
                <a:spcPts val="3779"/>
              </a:lnSpc>
            </a:pPr>
            <a:r>
              <a:rPr lang="en-US" b="true" sz="3150" spc="-30">
                <a:solidFill>
                  <a:srgbClr val="0078D4"/>
                </a:solidFill>
                <a:latin typeface="Liberation Sans Bold"/>
                <a:ea typeface="Liberation Sans Bold"/>
                <a:cs typeface="Liberation Sans Bold"/>
                <a:sym typeface="Liberation Sans Bold"/>
              </a:rPr>
              <a:t>24/7</a:t>
            </a:r>
          </a:p>
          <a:p>
            <a:pPr algn="ctr">
              <a:lnSpc>
                <a:spcPts val="3263"/>
              </a:lnSpc>
            </a:pPr>
            <a:r>
              <a:rPr lang="en-US" sz="2025" spc="-19">
                <a:solidFill>
                  <a:srgbClr val="333333"/>
                </a:solidFill>
                <a:latin typeface="Liberation Sans"/>
                <a:ea typeface="Liberation Sans"/>
                <a:cs typeface="Liberation Sans"/>
                <a:sym typeface="Liberation Sans"/>
              </a:rPr>
              <a:t>Continuous availability through integrated systems for real-time decision support</a:t>
            </a:r>
          </a:p>
        </p:txBody>
      </p:sp>
      <p:sp>
        <p:nvSpPr>
          <p:cNvPr name="TextBox 36" id="36"/>
          <p:cNvSpPr txBox="true"/>
          <p:nvPr/>
        </p:nvSpPr>
        <p:spPr>
          <a:xfrm rot="0">
            <a:off x="2270298" y="10198734"/>
            <a:ext cx="14547532" cy="901700"/>
          </a:xfrm>
          <a:prstGeom prst="rect">
            <a:avLst/>
          </a:prstGeom>
        </p:spPr>
        <p:txBody>
          <a:bodyPr anchor="t" rtlCol="false" tIns="0" lIns="0" bIns="0" rIns="0">
            <a:spAutoFit/>
          </a:bodyPr>
          <a:lstStyle/>
          <a:p>
            <a:pPr algn="l">
              <a:lnSpc>
                <a:spcPts val="3149"/>
              </a:lnSpc>
            </a:pPr>
            <a:r>
              <a:rPr lang="en-US" sz="2025" b="true">
                <a:solidFill>
                  <a:srgbClr val="374050"/>
                </a:solidFill>
                <a:latin typeface="Liberation Sans Bold"/>
                <a:ea typeface="Liberation Sans Bold"/>
                <a:cs typeface="Liberation Sans Bold"/>
                <a:sym typeface="Liberation Sans Bold"/>
              </a:rPr>
              <a:t>This system represents a significant step forward in medication safety through the integration of advanced AI and NLP technologies with healthcare expertise.</a:t>
            </a:r>
          </a:p>
        </p:txBody>
      </p:sp>
      <p:grpSp>
        <p:nvGrpSpPr>
          <p:cNvPr name="Group 37" id="37"/>
          <p:cNvGrpSpPr/>
          <p:nvPr/>
        </p:nvGrpSpPr>
        <p:grpSpPr>
          <a:xfrm rot="0">
            <a:off x="0" y="12144374"/>
            <a:ext cx="18288000" cy="114300"/>
            <a:chOff x="0" y="0"/>
            <a:chExt cx="24384000" cy="152400"/>
          </a:xfrm>
        </p:grpSpPr>
        <p:sp>
          <p:nvSpPr>
            <p:cNvPr name="Freeform 38" id="38"/>
            <p:cNvSpPr/>
            <p:nvPr/>
          </p:nvSpPr>
          <p:spPr>
            <a:xfrm flipH="false" flipV="false" rot="0">
              <a:off x="0" y="0"/>
              <a:ext cx="24384000" cy="152400"/>
            </a:xfrm>
            <a:custGeom>
              <a:avLst/>
              <a:gdLst/>
              <a:ahLst/>
              <a:cxnLst/>
              <a:rect r="r" b="b" t="t" l="l"/>
              <a:pathLst>
                <a:path h="152400" w="24384000">
                  <a:moveTo>
                    <a:pt x="24384000" y="152400"/>
                  </a:moveTo>
                  <a:lnTo>
                    <a:pt x="0" y="152400"/>
                  </a:lnTo>
                  <a:lnTo>
                    <a:pt x="0" y="0"/>
                  </a:lnTo>
                  <a:lnTo>
                    <a:pt x="24384000" y="0"/>
                  </a:lnTo>
                  <a:lnTo>
                    <a:pt x="24384000" y="152400"/>
                  </a:lnTo>
                  <a:close/>
                </a:path>
              </a:pathLst>
            </a:custGeom>
            <a:solidFill>
              <a:srgbClr val="297552"/>
            </a:solidFill>
          </p:spPr>
        </p:sp>
      </p:grpSp>
      <p:grpSp>
        <p:nvGrpSpPr>
          <p:cNvPr name="Group 39" id="39"/>
          <p:cNvGrpSpPr/>
          <p:nvPr/>
        </p:nvGrpSpPr>
        <p:grpSpPr>
          <a:xfrm rot="0">
            <a:off x="15801974" y="11515725"/>
            <a:ext cx="2200275" cy="485775"/>
            <a:chOff x="0" y="0"/>
            <a:chExt cx="2933700" cy="647700"/>
          </a:xfrm>
        </p:grpSpPr>
        <p:sp>
          <p:nvSpPr>
            <p:cNvPr name="Freeform 40" id="40"/>
            <p:cNvSpPr/>
            <p:nvPr/>
          </p:nvSpPr>
          <p:spPr>
            <a:xfrm flipH="false" flipV="false" rot="0">
              <a:off x="0" y="0"/>
              <a:ext cx="2933700" cy="647700"/>
            </a:xfrm>
            <a:custGeom>
              <a:avLst/>
              <a:gdLst/>
              <a:ahLst/>
              <a:cxnLst/>
              <a:rect r="r" b="b" t="t" l="l"/>
              <a:pathLst>
                <a:path h="647700" w="2933700">
                  <a:moveTo>
                    <a:pt x="2867660" y="647700"/>
                  </a:moveTo>
                  <a:lnTo>
                    <a:pt x="66040" y="647700"/>
                  </a:lnTo>
                  <a:lnTo>
                    <a:pt x="56261" y="645795"/>
                  </a:lnTo>
                  <a:lnTo>
                    <a:pt x="1905" y="591312"/>
                  </a:lnTo>
                  <a:lnTo>
                    <a:pt x="0" y="581660"/>
                  </a:lnTo>
                  <a:lnTo>
                    <a:pt x="0" y="571500"/>
                  </a:lnTo>
                  <a:lnTo>
                    <a:pt x="0" y="66040"/>
                  </a:lnTo>
                  <a:lnTo>
                    <a:pt x="56388" y="1905"/>
                  </a:lnTo>
                  <a:lnTo>
                    <a:pt x="66040" y="0"/>
                  </a:lnTo>
                  <a:lnTo>
                    <a:pt x="2867660" y="0"/>
                  </a:lnTo>
                  <a:lnTo>
                    <a:pt x="2931795" y="56388"/>
                  </a:lnTo>
                  <a:lnTo>
                    <a:pt x="2933700" y="66167"/>
                  </a:lnTo>
                  <a:lnTo>
                    <a:pt x="2933700" y="581660"/>
                  </a:lnTo>
                  <a:lnTo>
                    <a:pt x="2877312" y="645795"/>
                  </a:lnTo>
                  <a:lnTo>
                    <a:pt x="2867533" y="647700"/>
                  </a:lnTo>
                  <a:close/>
                </a:path>
              </a:pathLst>
            </a:custGeom>
            <a:solidFill>
              <a:srgbClr val="333333"/>
            </a:solidFill>
          </p:spPr>
        </p:sp>
      </p:grpSp>
      <p:grpSp>
        <p:nvGrpSpPr>
          <p:cNvPr name="Group 41" id="41"/>
          <p:cNvGrpSpPr>
            <a:grpSpLocks noChangeAspect="true"/>
          </p:cNvGrpSpPr>
          <p:nvPr/>
        </p:nvGrpSpPr>
        <p:grpSpPr>
          <a:xfrm rot="0">
            <a:off x="15973424" y="11658598"/>
            <a:ext cx="200023" cy="200023"/>
            <a:chOff x="0" y="0"/>
            <a:chExt cx="266698" cy="266698"/>
          </a:xfrm>
        </p:grpSpPr>
        <p:sp>
          <p:nvSpPr>
            <p:cNvPr name="Freeform 42" id="42"/>
            <p:cNvSpPr/>
            <p:nvPr/>
          </p:nvSpPr>
          <p:spPr>
            <a:xfrm flipH="false" flipV="false" rot="0">
              <a:off x="0" y="0"/>
              <a:ext cx="266700" cy="266700"/>
            </a:xfrm>
            <a:custGeom>
              <a:avLst/>
              <a:gdLst/>
              <a:ahLst/>
              <a:cxnLst/>
              <a:rect r="r" b="b" t="t" l="l"/>
              <a:pathLst>
                <a:path h="266700" w="266700">
                  <a:moveTo>
                    <a:pt x="0" y="0"/>
                  </a:moveTo>
                  <a:lnTo>
                    <a:pt x="266700" y="0"/>
                  </a:lnTo>
                  <a:lnTo>
                    <a:pt x="266700" y="266700"/>
                  </a:lnTo>
                  <a:lnTo>
                    <a:pt x="0" y="266700"/>
                  </a:lnTo>
                  <a:lnTo>
                    <a:pt x="0" y="0"/>
                  </a:lnTo>
                  <a:close/>
                </a:path>
              </a:pathLst>
            </a:custGeom>
            <a:blipFill>
              <a:blip r:embed="rId8"/>
              <a:stretch>
                <a:fillRect l="0" t="0" r="0" b="0"/>
              </a:stretch>
            </a:blipFill>
          </p:spPr>
        </p:sp>
      </p:grpSp>
      <p:sp>
        <p:nvSpPr>
          <p:cNvPr name="TextBox 43" id="43"/>
          <p:cNvSpPr txBox="true"/>
          <p:nvPr/>
        </p:nvSpPr>
        <p:spPr>
          <a:xfrm rot="0">
            <a:off x="16239230" y="11624358"/>
            <a:ext cx="1610677" cy="247650"/>
          </a:xfrm>
          <a:prstGeom prst="rect">
            <a:avLst/>
          </a:prstGeom>
        </p:spPr>
        <p:txBody>
          <a:bodyPr anchor="t" rtlCol="false" tIns="0" lIns="0" bIns="0" rIns="0">
            <a:spAutoFit/>
          </a:bodyPr>
          <a:lstStyle/>
          <a:p>
            <a:pPr algn="l">
              <a:lnSpc>
                <a:spcPts val="1620"/>
              </a:lnSpc>
            </a:pPr>
            <a:r>
              <a:rPr lang="en-US" sz="1350">
                <a:solidFill>
                  <a:srgbClr val="FFFFFF"/>
                </a:solidFill>
                <a:latin typeface="Liberation Sans"/>
                <a:ea typeface="Liberation Sans"/>
                <a:cs typeface="Liberation Sans"/>
                <a:sym typeface="Liberation Sans"/>
              </a:rPr>
              <a:t>Made with Genspark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DAGxhV5pl2A</dc:identifier>
  <dcterms:modified xsi:type="dcterms:W3CDTF">2011-08-01T06:04:30Z</dcterms:modified>
  <cp:revision>1</cp:revision>
  <dc:title>Drug Interaction .pptx</dc:title>
</cp:coreProperties>
</file>