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64" r:id="rId3"/>
    <p:sldId id="265" r:id="rId4"/>
    <p:sldId id="266" r:id="rId5"/>
    <p:sldId id="262" r:id="rId6"/>
    <p:sldId id="261" r:id="rId7"/>
    <p:sldId id="258" r:id="rId8"/>
    <p:sldId id="259" r:id="rId9"/>
    <p:sldId id="267" r:id="rId10"/>
    <p:sldId id="270" r:id="rId11"/>
    <p:sldId id="268" r:id="rId12"/>
    <p:sldId id="269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59" d="100"/>
          <a:sy n="59" d="100"/>
        </p:scale>
        <p:origin x="-8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8C357B-AC46-437A-A044-754F89A311A4}" type="datetimeFigureOut">
              <a:rPr lang="es-ES" smtClean="0"/>
              <a:pPr/>
              <a:t>03/04/2012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D805BA-F99A-4E05-81B9-4B0E7D9755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C357B-AC46-437A-A044-754F89A311A4}" type="datetimeFigureOut">
              <a:rPr lang="es-ES" smtClean="0"/>
              <a:pPr/>
              <a:t>03/04/2012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805BA-F99A-4E05-81B9-4B0E7D9755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C357B-AC46-437A-A044-754F89A311A4}" type="datetimeFigureOut">
              <a:rPr lang="es-ES" smtClean="0"/>
              <a:pPr/>
              <a:t>03/04/2012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805BA-F99A-4E05-81B9-4B0E7D9755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C357B-AC46-437A-A044-754F89A311A4}" type="datetimeFigureOut">
              <a:rPr lang="es-ES" smtClean="0"/>
              <a:pPr/>
              <a:t>03/04/2012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805BA-F99A-4E05-81B9-4B0E7D9755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C357B-AC46-437A-A044-754F89A311A4}" type="datetimeFigureOut">
              <a:rPr lang="es-ES" smtClean="0"/>
              <a:pPr/>
              <a:t>03/04/2012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805BA-F99A-4E05-81B9-4B0E7D9755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C357B-AC46-437A-A044-754F89A311A4}" type="datetimeFigureOut">
              <a:rPr lang="es-ES" smtClean="0"/>
              <a:pPr/>
              <a:t>03/04/2012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805BA-F99A-4E05-81B9-4B0E7D9755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C357B-AC46-437A-A044-754F89A311A4}" type="datetimeFigureOut">
              <a:rPr lang="es-ES" smtClean="0"/>
              <a:pPr/>
              <a:t>03/04/2012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805BA-F99A-4E05-81B9-4B0E7D9755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C357B-AC46-437A-A044-754F89A311A4}" type="datetimeFigureOut">
              <a:rPr lang="es-ES" smtClean="0"/>
              <a:pPr/>
              <a:t>03/04/2012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805BA-F99A-4E05-81B9-4B0E7D9755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C357B-AC46-437A-A044-754F89A311A4}" type="datetimeFigureOut">
              <a:rPr lang="es-ES" smtClean="0"/>
              <a:pPr/>
              <a:t>03/04/2012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805BA-F99A-4E05-81B9-4B0E7D9755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88C357B-AC46-437A-A044-754F89A311A4}" type="datetimeFigureOut">
              <a:rPr lang="es-ES" smtClean="0"/>
              <a:pPr/>
              <a:t>03/04/2012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805BA-F99A-4E05-81B9-4B0E7D9755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8C357B-AC46-437A-A044-754F89A311A4}" type="datetimeFigureOut">
              <a:rPr lang="es-ES" smtClean="0"/>
              <a:pPr/>
              <a:t>03/04/2012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D805BA-F99A-4E05-81B9-4B0E7D9755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8C357B-AC46-437A-A044-754F89A311A4}" type="datetimeFigureOut">
              <a:rPr lang="es-ES" smtClean="0"/>
              <a:pPr/>
              <a:t>03/04/2012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D805BA-F99A-4E05-81B9-4B0E7D9755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Estudio y Análisis de la demanda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la demanda?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omentar-Home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2285992"/>
            <a:ext cx="4367218" cy="3582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c) La curva de la demanda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Representación de la demanda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143116"/>
            <a:ext cx="28575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BO" dirty="0" smtClean="0"/>
              <a:t>  Ley que establece que manteniéndose todo lo demás constante, la cantidad demandada de un bien disminuye cuando sube el precio.</a:t>
            </a:r>
            <a:endParaRPr lang="es-ES" dirty="0" smtClean="0"/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r>
              <a:rPr lang="es-BO" dirty="0" smtClean="0"/>
              <a:t>En resumen: </a:t>
            </a:r>
            <a:endParaRPr lang="es-ES" dirty="0" smtClean="0"/>
          </a:p>
          <a:p>
            <a:pPr lvl="0"/>
            <a:r>
              <a:rPr lang="es-BO" dirty="0" smtClean="0"/>
              <a:t>a mayor precio menor demanda</a:t>
            </a:r>
            <a:endParaRPr lang="es-ES" dirty="0" smtClean="0"/>
          </a:p>
          <a:p>
            <a:pPr lvl="0"/>
            <a:r>
              <a:rPr lang="es-BO" dirty="0" smtClean="0"/>
              <a:t>a menor precio mayor demanda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ley de la demanda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La elaboración de la ecuación de la demanda de cualquier bien o servicio requiere de dos datos, tanto el precio como de la cantidad así mismo se utiliza la formula de la ecuación de la recta dado 2 puntos.</a:t>
            </a:r>
          </a:p>
          <a:p>
            <a:endParaRPr lang="es-B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Determinacion</a:t>
            </a:r>
            <a:r>
              <a:rPr lang="es-ES" dirty="0" smtClean="0"/>
              <a:t> de la </a:t>
            </a:r>
            <a:r>
              <a:rPr lang="es-ES" dirty="0" err="1" smtClean="0"/>
              <a:t>ecuacion</a:t>
            </a:r>
            <a:r>
              <a:rPr lang="es-ES" dirty="0" smtClean="0"/>
              <a:t> de la demanda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00000"/>
          </a:xfrm>
        </p:spPr>
        <p:txBody>
          <a:bodyPr/>
          <a:lstStyle/>
          <a:p>
            <a:pPr marL="109728" indent="0">
              <a:buNone/>
            </a:pPr>
            <a:r>
              <a:rPr lang="es-BO" dirty="0"/>
              <a:t>si conocemos la demanda de sillas que es de 200 unidades por mes, cuando su precio es igual a 10 $ cada una. Pero cuando el precio aumenta a 15$ la cantidad demandada disminuye a 150 unidades/mes. Con estos datos se pide formular la ecuación de la demanda.  </a:t>
            </a:r>
          </a:p>
          <a:p>
            <a:pPr marL="109728" indent="0">
              <a:buNone/>
            </a:pPr>
            <a:r>
              <a:rPr lang="es-BO" dirty="0"/>
              <a:t>Formula</a:t>
            </a:r>
            <a:r>
              <a:rPr lang="es-BO" dirty="0" smtClean="0"/>
              <a:t>: 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s-BO" dirty="0"/>
          </a:p>
          <a:p>
            <a:pPr marL="109728" indent="0">
              <a:buNone/>
            </a:pPr>
            <a:endParaRPr lang="es-B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jemplos</a:t>
            </a:r>
            <a:endParaRPr lang="es-B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99974"/>
            <a:ext cx="213009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887780"/>
              </p:ext>
            </p:extLst>
          </p:nvPr>
        </p:nvGraphicFramePr>
        <p:xfrm>
          <a:off x="4716016" y="5072082"/>
          <a:ext cx="2160240" cy="891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277"/>
                <a:gridCol w="1114963"/>
              </a:tblGrid>
              <a:tr h="3275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>
                          <a:effectLst/>
                        </a:rPr>
                        <a:t>Px($)</a:t>
                      </a:r>
                      <a:endParaRPr lang="es-BO" sz="1200" kern="50">
                        <a:effectLst/>
                        <a:latin typeface="Liberation Serif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>
                          <a:effectLst/>
                        </a:rPr>
                        <a:t>Qdx (u/mes)</a:t>
                      </a:r>
                      <a:endParaRPr lang="es-BO" sz="1200" kern="50">
                        <a:effectLst/>
                        <a:latin typeface="Liberation Serif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564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>
                          <a:effectLst/>
                        </a:rPr>
                        <a:t>10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>
                          <a:effectLst/>
                        </a:rPr>
                        <a:t>15</a:t>
                      </a:r>
                      <a:endParaRPr lang="es-BO" sz="1200" kern="50">
                        <a:effectLst/>
                        <a:latin typeface="Liberation Serif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 dirty="0">
                          <a:effectLst/>
                        </a:rPr>
                        <a:t>200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 dirty="0">
                          <a:effectLst/>
                        </a:rPr>
                        <a:t>150</a:t>
                      </a:r>
                      <a:endParaRPr lang="es-BO" sz="1200" kern="50" dirty="0">
                        <a:effectLst/>
                        <a:latin typeface="Liberation Serif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1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/>
          <a:lstStyle/>
          <a:p>
            <a:r>
              <a:rPr lang="en-US" dirty="0" err="1" smtClean="0"/>
              <a:t>Desarrollo</a:t>
            </a:r>
            <a:r>
              <a:rPr lang="en-US" dirty="0" smtClean="0"/>
              <a:t>:</a:t>
            </a:r>
            <a:endParaRPr lang="es-BO" dirty="0" smtClean="0"/>
          </a:p>
          <a:p>
            <a:pPr marL="109728" indent="0">
              <a:buNone/>
            </a:pPr>
            <a:r>
              <a:rPr lang="es-BO" dirty="0" smtClean="0"/>
              <a:t> Sea: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`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s-BO" dirty="0" smtClean="0"/>
              <a:t>Reemplazando </a:t>
            </a:r>
            <a:r>
              <a:rPr lang="es-BO" dirty="0"/>
              <a:t>datos en la formula</a:t>
            </a:r>
            <a:r>
              <a:rPr lang="es-BO" dirty="0" smtClean="0"/>
              <a:t>:</a:t>
            </a:r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r>
              <a:rPr lang="es-BO" dirty="0"/>
              <a:t>Despejando x:</a:t>
            </a:r>
          </a:p>
          <a:p>
            <a:pPr marL="393192" lvl="1" indent="0">
              <a:buNone/>
            </a:pPr>
            <a:endParaRPr lang="es-BO" dirty="0"/>
          </a:p>
          <a:p>
            <a:pPr lvl="1"/>
            <a:endParaRPr lang="en-US" dirty="0" smtClean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114586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06" y="3632200"/>
            <a:ext cx="2693397" cy="87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3" y="5301208"/>
            <a:ext cx="263483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8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1560" y="1844824"/>
            <a:ext cx="324036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/>
              <a:t>Esta ecuación nos sirve para determinar el comportamiento</a:t>
            </a:r>
          </a:p>
          <a:p>
            <a:r>
              <a:rPr lang="es-BO" dirty="0"/>
              <a:t> de la demanda en función del precio.</a:t>
            </a:r>
          </a:p>
          <a:p>
            <a:r>
              <a:rPr lang="es-BO" dirty="0"/>
              <a:t> </a:t>
            </a:r>
          </a:p>
          <a:p>
            <a:r>
              <a:rPr lang="es-BO" dirty="0"/>
              <a:t>Por ejemplo si el precio sube a 18 $ entonces la Cantidad demanda será 120.</a:t>
            </a:r>
          </a:p>
          <a:p>
            <a:endParaRPr lang="es-BO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2656"/>
            <a:ext cx="3067899" cy="58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42264"/>
            <a:ext cx="4819650" cy="295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985632"/>
              </p:ext>
            </p:extLst>
          </p:nvPr>
        </p:nvGraphicFramePr>
        <p:xfrm>
          <a:off x="4171673" y="4984145"/>
          <a:ext cx="4787929" cy="1597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740"/>
                <a:gridCol w="2471189"/>
              </a:tblGrid>
              <a:tr h="326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>
                          <a:effectLst/>
                        </a:rPr>
                        <a:t>Px($)</a:t>
                      </a:r>
                      <a:endParaRPr lang="es-BO" sz="1200" kern="50">
                        <a:effectLst/>
                        <a:latin typeface="Liberation Serif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>
                          <a:effectLst/>
                        </a:rPr>
                        <a:t>Qdx (u/mes)</a:t>
                      </a:r>
                      <a:endParaRPr lang="es-BO" sz="1200" kern="50">
                        <a:effectLst/>
                        <a:latin typeface="Liberation Serif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127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>
                          <a:effectLst/>
                        </a:rPr>
                        <a:t>10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>
                          <a:effectLst/>
                        </a:rPr>
                        <a:t>15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>
                          <a:effectLst/>
                        </a:rPr>
                        <a:t>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>
                          <a:effectLst/>
                        </a:rPr>
                        <a:t>30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>
                          <a:effectLst/>
                        </a:rPr>
                        <a:t>18</a:t>
                      </a:r>
                      <a:endParaRPr lang="es-BO" sz="1200" kern="50">
                        <a:effectLst/>
                        <a:latin typeface="Liberation Serif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 dirty="0">
                          <a:effectLst/>
                        </a:rPr>
                        <a:t>200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 dirty="0">
                          <a:effectLst/>
                        </a:rPr>
                        <a:t>150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 dirty="0">
                          <a:effectLst/>
                        </a:rPr>
                        <a:t>300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 dirty="0">
                          <a:effectLst/>
                        </a:rPr>
                        <a:t>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200" kern="50" dirty="0">
                          <a:effectLst/>
                        </a:rPr>
                        <a:t>120</a:t>
                      </a:r>
                      <a:endParaRPr lang="es-BO" sz="1200" kern="50" dirty="0">
                        <a:effectLst/>
                        <a:latin typeface="Liberation Serif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7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Introducción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La demanda significa en forma general solicitud, petición o suplica, este significado depende de acuerdo al contexto del cual se lo utiliza.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7" name="6 Imagen" descr="homer5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3571876"/>
            <a:ext cx="33528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14908"/>
          </a:xfrm>
        </p:spPr>
        <p:txBody>
          <a:bodyPr>
            <a:normAutofit fontScale="92500" lnSpcReduction="20000"/>
          </a:bodyPr>
          <a:lstStyle/>
          <a:p>
            <a:r>
              <a:rPr lang="es-BO" b="1" dirty="0" smtClean="0"/>
              <a:t>Bien.- </a:t>
            </a:r>
            <a:r>
              <a:rPr lang="es-BO" dirty="0" smtClean="0"/>
              <a:t>Es todo bien que satisface una necesidad; tiene valor de uso, tiene valor de cambio.</a:t>
            </a:r>
          </a:p>
          <a:p>
            <a:endParaRPr lang="es-ES" dirty="0" smtClean="0"/>
          </a:p>
          <a:p>
            <a:r>
              <a:rPr lang="es-BO" b="1" dirty="0" smtClean="0"/>
              <a:t>Servicios.- </a:t>
            </a:r>
            <a:r>
              <a:rPr lang="es-BO" dirty="0" smtClean="0"/>
              <a:t>Es todo bien intangible que satisface una necesidad.</a:t>
            </a:r>
          </a:p>
          <a:p>
            <a:endParaRPr lang="es-ES" dirty="0" smtClean="0"/>
          </a:p>
          <a:p>
            <a:r>
              <a:rPr lang="es-BO" b="1" dirty="0" smtClean="0"/>
              <a:t>Necesidad.- </a:t>
            </a:r>
            <a:r>
              <a:rPr lang="es-BO" dirty="0" smtClean="0"/>
              <a:t>Carencia de algo asociada al deseo de satisfacerla.</a:t>
            </a:r>
          </a:p>
          <a:p>
            <a:endParaRPr lang="es-ES" dirty="0" smtClean="0"/>
          </a:p>
          <a:p>
            <a:r>
              <a:rPr lang="es-BO" b="1" dirty="0" smtClean="0"/>
              <a:t>Precio.- </a:t>
            </a:r>
            <a:r>
              <a:rPr lang="es-BO" dirty="0" smtClean="0"/>
              <a:t>El precio de un bien es la relación de cambio de dinero, es decir es el número de unidades monetarias que se necesitan obtener a cambio de una unidad de bien o servicio.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857784"/>
          </a:xfrm>
        </p:spPr>
        <p:txBody>
          <a:bodyPr>
            <a:normAutofit fontScale="70000" lnSpcReduction="20000"/>
          </a:bodyPr>
          <a:lstStyle/>
          <a:p>
            <a:r>
              <a:rPr lang="es-BO" b="1" dirty="0" smtClean="0"/>
              <a:t>Desde el punto de vista de la economía.-</a:t>
            </a:r>
            <a:endParaRPr lang="es-ES" dirty="0" smtClean="0"/>
          </a:p>
          <a:p>
            <a:pPr>
              <a:buNone/>
            </a:pPr>
            <a:r>
              <a:rPr lang="es-BO" dirty="0" smtClean="0"/>
              <a:t>	La demanda de un Bien o Servicio se define como la cantidad que los consumidores deseen o planeen comprar en un periodo de tiempo determinado dentro del mercado.</a:t>
            </a:r>
            <a:endParaRPr lang="es-ES" dirty="0" smtClean="0"/>
          </a:p>
          <a:p>
            <a:pPr>
              <a:buNone/>
            </a:pPr>
            <a:endParaRPr lang="es-BO" b="1" dirty="0" smtClean="0"/>
          </a:p>
          <a:p>
            <a:r>
              <a:rPr lang="es-BO" b="1" dirty="0" smtClean="0"/>
              <a:t>Mercado.-</a:t>
            </a:r>
            <a:endParaRPr lang="es-ES" dirty="0" smtClean="0"/>
          </a:p>
          <a:p>
            <a:pPr>
              <a:buNone/>
            </a:pPr>
            <a:r>
              <a:rPr lang="es-BO" dirty="0" smtClean="0"/>
              <a:t>	Es un mecanismo por medio del cual los compradores y vendedores de Bienes y Servicios determinan conjuntamente los precios y las cantidades ofrecidas y demandadas.</a:t>
            </a:r>
            <a:br>
              <a:rPr lang="es-BO" dirty="0" smtClean="0"/>
            </a:br>
            <a:r>
              <a:rPr lang="es-BO" b="1" dirty="0" smtClean="0"/>
              <a:t>Bien.- </a:t>
            </a:r>
            <a:r>
              <a:rPr lang="es-BO" dirty="0" smtClean="0"/>
              <a:t>Es todo bien que satisface una necesidad; tiene valor de uso, tiene valor de cambio.</a:t>
            </a:r>
            <a:endParaRPr lang="es-BO" b="1" dirty="0" smtClean="0"/>
          </a:p>
          <a:p>
            <a:endParaRPr lang="es-ES" dirty="0" smtClean="0"/>
          </a:p>
          <a:p>
            <a:r>
              <a:rPr lang="es-BO" b="1" dirty="0" smtClean="0"/>
              <a:t>Economía de mercado.-</a:t>
            </a:r>
            <a:endParaRPr lang="es-ES" dirty="0" smtClean="0"/>
          </a:p>
          <a:p>
            <a:pPr>
              <a:buNone/>
            </a:pPr>
            <a:r>
              <a:rPr lang="es-BO" dirty="0" smtClean="0"/>
              <a:t>	Mercado en el que operan de manera libres ofertantes y demandantes quienes toman decisiones sobre comprar o vender en base al precio.</a:t>
            </a:r>
            <a:endParaRPr lang="es-ES" dirty="0" smtClean="0"/>
          </a:p>
          <a:p>
            <a:pPr>
              <a:buNone/>
            </a:pPr>
            <a:r>
              <a:rPr lang="es-BO" dirty="0" smtClean="0"/>
              <a:t>	Este tipo de economía también se le conoce como sistema capitalista.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1143000" y="381000"/>
            <a:ext cx="6781800" cy="990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_tradnl" sz="3600" b="1" dirty="0" smtClean="0">
                <a:solidFill>
                  <a:schemeClr val="bg1"/>
                </a:solidFill>
                <a:latin typeface="Arial" charset="0"/>
              </a:rPr>
              <a:t>La función de la demanda</a:t>
            </a:r>
            <a:endParaRPr lang="es-ES" sz="3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152400" y="2819400"/>
            <a:ext cx="2590800" cy="1981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sz="2400" b="1">
                <a:solidFill>
                  <a:schemeClr val="bg1"/>
                </a:solidFill>
                <a:latin typeface="Arial" charset="0"/>
              </a:rPr>
              <a:t>FACTORES QUE</a:t>
            </a:r>
          </a:p>
          <a:p>
            <a:r>
              <a:rPr lang="es-ES_tradnl" sz="2400" b="1">
                <a:solidFill>
                  <a:schemeClr val="bg1"/>
                </a:solidFill>
                <a:latin typeface="Arial" charset="0"/>
              </a:rPr>
              <a:t>INTERVIENEN</a:t>
            </a:r>
            <a:endParaRPr lang="es-ES" sz="24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810000" y="1524000"/>
            <a:ext cx="3200400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sz="2400" dirty="0">
                <a:solidFill>
                  <a:schemeClr val="bg1"/>
                </a:solidFill>
                <a:latin typeface="Arial" charset="0"/>
              </a:rPr>
              <a:t>  Precio del propio bien</a:t>
            </a:r>
            <a:endParaRPr lang="es-E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3886200" y="2514600"/>
            <a:ext cx="33528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sz="2400" dirty="0">
                <a:solidFill>
                  <a:schemeClr val="bg1"/>
                </a:solidFill>
                <a:latin typeface="Arial" charset="0"/>
              </a:rPr>
              <a:t>Renta de los consumidores</a:t>
            </a:r>
            <a:endParaRPr lang="es-E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3733800" y="3505200"/>
            <a:ext cx="2438400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sz="2400">
                <a:solidFill>
                  <a:schemeClr val="bg1"/>
                </a:solidFill>
                <a:latin typeface="Arial" charset="0"/>
              </a:rPr>
              <a:t>  Precio de bienes</a:t>
            </a:r>
          </a:p>
          <a:p>
            <a:r>
              <a:rPr lang="es-ES_tradnl" sz="2400">
                <a:solidFill>
                  <a:schemeClr val="bg1"/>
                </a:solidFill>
                <a:latin typeface="Arial" charset="0"/>
              </a:rPr>
              <a:t>  relacionados</a:t>
            </a:r>
            <a:endParaRPr lang="es-ES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3733800" y="4495800"/>
            <a:ext cx="33528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sz="2400">
                <a:solidFill>
                  <a:schemeClr val="bg1"/>
                </a:solidFill>
                <a:latin typeface="Arial" charset="0"/>
              </a:rPr>
              <a:t> Gustos y preferencias</a:t>
            </a:r>
          </a:p>
          <a:p>
            <a:r>
              <a:rPr lang="es-ES_tradnl" sz="2400">
                <a:solidFill>
                  <a:schemeClr val="bg1"/>
                </a:solidFill>
                <a:latin typeface="Arial" charset="0"/>
              </a:rPr>
              <a:t> de consumidores</a:t>
            </a:r>
            <a:endParaRPr lang="es-ES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3810000" y="56388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_tradnl" sz="2400">
                <a:solidFill>
                  <a:schemeClr val="bg1"/>
                </a:solidFill>
                <a:latin typeface="Arial" charset="0"/>
              </a:rPr>
              <a:t>Otros factores</a:t>
            </a:r>
            <a:endParaRPr lang="es-ES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6781800" y="3276600"/>
            <a:ext cx="1676400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_tradnl" sz="2400">
                <a:solidFill>
                  <a:schemeClr val="bg1"/>
                </a:solidFill>
                <a:latin typeface="Arial" charset="0"/>
              </a:rPr>
              <a:t>sustitutivos</a:t>
            </a:r>
            <a:endParaRPr lang="es-ES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6781800" y="3810000"/>
            <a:ext cx="1981200" cy="685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_tradnl" sz="2400">
                <a:solidFill>
                  <a:schemeClr val="bg1"/>
                </a:solidFill>
                <a:latin typeface="Arial" charset="0"/>
              </a:rPr>
              <a:t>    complementarios</a:t>
            </a:r>
            <a:endParaRPr lang="es-ES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6934200" y="5181600"/>
            <a:ext cx="1600200" cy="38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_tradnl" sz="2400">
                <a:solidFill>
                  <a:schemeClr val="bg1"/>
                </a:solidFill>
                <a:latin typeface="Arial" charset="0"/>
              </a:rPr>
              <a:t>físicos</a:t>
            </a:r>
            <a:endParaRPr lang="es-ES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6934200" y="5791200"/>
            <a:ext cx="1981200" cy="304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_tradnl" sz="2400">
                <a:solidFill>
                  <a:schemeClr val="bg1"/>
                </a:solidFill>
                <a:latin typeface="Arial" charset="0"/>
              </a:rPr>
              <a:t>psicológicos</a:t>
            </a:r>
            <a:endParaRPr lang="es-ES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6934200" y="6324600"/>
            <a:ext cx="1981200" cy="304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_tradnl" sz="2400">
                <a:solidFill>
                  <a:schemeClr val="bg1"/>
                </a:solidFill>
                <a:latin typeface="Arial" charset="0"/>
              </a:rPr>
              <a:t>económicos</a:t>
            </a:r>
            <a:endParaRPr lang="es-ES" sz="240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063" name="AutoShape 15"/>
          <p:cNvCxnSpPr>
            <a:cxnSpLocks noChangeShapeType="1"/>
            <a:stCxn id="2051" idx="3"/>
            <a:endCxn id="2052" idx="1"/>
          </p:cNvCxnSpPr>
          <p:nvPr/>
        </p:nvCxnSpPr>
        <p:spPr bwMode="auto">
          <a:xfrm flipV="1">
            <a:off x="2743200" y="1828800"/>
            <a:ext cx="1066800" cy="1981200"/>
          </a:xfrm>
          <a:prstGeom prst="bentConnector3">
            <a:avLst>
              <a:gd name="adj1" fmla="val 38986"/>
            </a:avLst>
          </a:prstGeom>
          <a:noFill/>
          <a:ln w="5715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4" name="AutoShape 16"/>
          <p:cNvCxnSpPr>
            <a:cxnSpLocks noChangeShapeType="1"/>
            <a:stCxn id="2051" idx="3"/>
          </p:cNvCxnSpPr>
          <p:nvPr/>
        </p:nvCxnSpPr>
        <p:spPr bwMode="auto">
          <a:xfrm flipV="1">
            <a:off x="2743200" y="2895600"/>
            <a:ext cx="990600" cy="914400"/>
          </a:xfrm>
          <a:prstGeom prst="bentConnector3">
            <a:avLst>
              <a:gd name="adj1" fmla="val 42787"/>
            </a:avLst>
          </a:prstGeom>
          <a:noFill/>
          <a:ln w="5715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5" name="AutoShape 17"/>
          <p:cNvCxnSpPr>
            <a:cxnSpLocks noChangeShapeType="1"/>
            <a:stCxn id="2051" idx="3"/>
            <a:endCxn id="2054" idx="1"/>
          </p:cNvCxnSpPr>
          <p:nvPr/>
        </p:nvCxnSpPr>
        <p:spPr bwMode="auto">
          <a:xfrm>
            <a:off x="2743200" y="3810000"/>
            <a:ext cx="990600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6" name="AutoShape 18"/>
          <p:cNvCxnSpPr>
            <a:cxnSpLocks noChangeShapeType="1"/>
            <a:stCxn id="2051" idx="3"/>
            <a:endCxn id="2055" idx="1"/>
          </p:cNvCxnSpPr>
          <p:nvPr/>
        </p:nvCxnSpPr>
        <p:spPr bwMode="auto">
          <a:xfrm>
            <a:off x="2743200" y="3810000"/>
            <a:ext cx="990600" cy="1066800"/>
          </a:xfrm>
          <a:prstGeom prst="bentConnector3">
            <a:avLst>
              <a:gd name="adj1" fmla="val 41505"/>
            </a:avLst>
          </a:prstGeom>
          <a:noFill/>
          <a:ln w="5715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7" name="AutoShape 19"/>
          <p:cNvCxnSpPr>
            <a:cxnSpLocks noChangeShapeType="1"/>
            <a:stCxn id="2051" idx="3"/>
            <a:endCxn id="2056" idx="1"/>
          </p:cNvCxnSpPr>
          <p:nvPr/>
        </p:nvCxnSpPr>
        <p:spPr bwMode="auto">
          <a:xfrm>
            <a:off x="2743200" y="3810000"/>
            <a:ext cx="1066800" cy="2133600"/>
          </a:xfrm>
          <a:prstGeom prst="bentConnector3">
            <a:avLst>
              <a:gd name="adj1" fmla="val 38097"/>
            </a:avLst>
          </a:prstGeom>
          <a:noFill/>
          <a:ln w="5715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8" name="AutoShape 20"/>
          <p:cNvCxnSpPr>
            <a:cxnSpLocks noChangeShapeType="1"/>
            <a:stCxn id="2054" idx="3"/>
            <a:endCxn id="2057" idx="1"/>
          </p:cNvCxnSpPr>
          <p:nvPr/>
        </p:nvCxnSpPr>
        <p:spPr bwMode="auto">
          <a:xfrm flipV="1">
            <a:off x="6172200" y="3581400"/>
            <a:ext cx="609600" cy="228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9" name="AutoShape 21"/>
          <p:cNvCxnSpPr>
            <a:cxnSpLocks noChangeShapeType="1"/>
            <a:stCxn id="2054" idx="3"/>
            <a:endCxn id="2058" idx="1"/>
          </p:cNvCxnSpPr>
          <p:nvPr/>
        </p:nvCxnSpPr>
        <p:spPr bwMode="auto">
          <a:xfrm>
            <a:off x="6172200" y="3810000"/>
            <a:ext cx="609600" cy="3429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0" name="AutoShape 22"/>
          <p:cNvCxnSpPr>
            <a:cxnSpLocks noChangeShapeType="1"/>
            <a:stCxn id="2056" idx="3"/>
            <a:endCxn id="2059" idx="1"/>
          </p:cNvCxnSpPr>
          <p:nvPr/>
        </p:nvCxnSpPr>
        <p:spPr bwMode="auto">
          <a:xfrm flipV="1">
            <a:off x="5638800" y="5372100"/>
            <a:ext cx="1295400" cy="5715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1" name="AutoShape 23"/>
          <p:cNvCxnSpPr>
            <a:cxnSpLocks noChangeShapeType="1"/>
            <a:stCxn id="2056" idx="3"/>
            <a:endCxn id="2060" idx="1"/>
          </p:cNvCxnSpPr>
          <p:nvPr/>
        </p:nvCxnSpPr>
        <p:spPr bwMode="auto">
          <a:xfrm>
            <a:off x="5638800" y="5943600"/>
            <a:ext cx="1295400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2" name="AutoShape 24"/>
          <p:cNvCxnSpPr>
            <a:cxnSpLocks noChangeShapeType="1"/>
            <a:stCxn id="2056" idx="3"/>
            <a:endCxn id="2061" idx="1"/>
          </p:cNvCxnSpPr>
          <p:nvPr/>
        </p:nvCxnSpPr>
        <p:spPr bwMode="auto">
          <a:xfrm>
            <a:off x="5638800" y="5943600"/>
            <a:ext cx="1295400" cy="533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26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00"/>
    </mc:Choice>
    <mc:Fallback xmlns="">
      <p:transition spd="slow" advTm="3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4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6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8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00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052" grpId="0" autoUpdateAnimBg="0"/>
      <p:bldP spid="2053" grpId="0" autoUpdateAnimBg="0"/>
      <p:bldP spid="2054" grpId="0" autoUpdateAnimBg="0"/>
      <p:bldP spid="2055" grpId="0" autoUpdateAnimBg="0"/>
      <p:bldP spid="2056" grpId="0" autoUpdateAnimBg="0"/>
      <p:bldP spid="2057" grpId="0" autoUpdateAnimBg="0"/>
      <p:bldP spid="2058" grpId="0" autoUpdateAnimBg="0"/>
      <p:bldP spid="2059" grpId="0" autoUpdateAnimBg="0"/>
      <p:bldP spid="2060" grpId="0" autoUpdateAnimBg="0"/>
      <p:bldP spid="206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40544" y="116632"/>
            <a:ext cx="8062912" cy="6408712"/>
          </a:xfrm>
        </p:spPr>
        <p:txBody>
          <a:bodyPr/>
          <a:lstStyle/>
          <a:p>
            <a:pPr algn="l"/>
            <a:r>
              <a:rPr lang="es-BO" b="1" dirty="0" smtClean="0">
                <a:solidFill>
                  <a:schemeClr val="bg2"/>
                </a:solidFill>
              </a:rPr>
              <a:t>Precio del propio bien : </a:t>
            </a:r>
            <a:r>
              <a:rPr lang="es-BO" b="1" dirty="0" smtClean="0"/>
              <a:t>se refiere al </a:t>
            </a:r>
          </a:p>
          <a:p>
            <a:pPr algn="l"/>
            <a:r>
              <a:rPr lang="es-BO" b="1" dirty="0" smtClean="0"/>
              <a:t>valor que tienen los productos que </a:t>
            </a:r>
          </a:p>
          <a:p>
            <a:pPr algn="l"/>
            <a:r>
              <a:rPr lang="es-BO" b="1" dirty="0" smtClean="0"/>
              <a:t>se ofrecen al cliente</a:t>
            </a:r>
          </a:p>
          <a:p>
            <a:pPr algn="l"/>
            <a:endParaRPr lang="es-BO" b="1" dirty="0"/>
          </a:p>
          <a:p>
            <a:pPr algn="l"/>
            <a:endParaRPr lang="es-BO" b="1" dirty="0" smtClean="0"/>
          </a:p>
          <a:p>
            <a:pPr algn="l"/>
            <a:r>
              <a:rPr lang="es-BO" b="1" dirty="0" smtClean="0">
                <a:solidFill>
                  <a:schemeClr val="bg1"/>
                </a:solidFill>
              </a:rPr>
              <a:t>Renta de los consumidores:</a:t>
            </a:r>
          </a:p>
          <a:p>
            <a:pPr algn="l"/>
            <a:r>
              <a:rPr lang="es-BO" b="1" dirty="0" smtClean="0"/>
              <a:t>Se refiere a la otra forma de </a:t>
            </a:r>
          </a:p>
          <a:p>
            <a:pPr algn="l"/>
            <a:r>
              <a:rPr lang="es-BO" b="1" dirty="0" smtClean="0"/>
              <a:t>generar demanda </a:t>
            </a:r>
            <a:r>
              <a:rPr lang="es-BO" b="1" dirty="0" err="1" smtClean="0"/>
              <a:t>atraves</a:t>
            </a:r>
            <a:r>
              <a:rPr lang="es-BO" b="1" dirty="0" smtClean="0"/>
              <a:t> de </a:t>
            </a:r>
          </a:p>
          <a:p>
            <a:pPr algn="l"/>
            <a:r>
              <a:rPr lang="es-BO" b="1" dirty="0" smtClean="0"/>
              <a:t>Rentas de inmuebles o </a:t>
            </a:r>
          </a:p>
          <a:p>
            <a:pPr algn="l"/>
            <a:r>
              <a:rPr lang="es-BO" b="1" dirty="0"/>
              <a:t>v</a:t>
            </a:r>
            <a:r>
              <a:rPr lang="es-BO" b="1" dirty="0" smtClean="0"/>
              <a:t>ehículos </a:t>
            </a:r>
          </a:p>
          <a:p>
            <a:pPr algn="l"/>
            <a:endParaRPr lang="es-BO" b="1" dirty="0"/>
          </a:p>
          <a:p>
            <a:pPr algn="l"/>
            <a:endParaRPr lang="es-BO" b="1" dirty="0" smtClean="0"/>
          </a:p>
          <a:p>
            <a:pPr algn="l"/>
            <a:endParaRPr lang="es-BO" b="1" dirty="0"/>
          </a:p>
          <a:p>
            <a:pPr algn="l"/>
            <a:endParaRPr lang="es-BO" b="1" dirty="0" smtClean="0"/>
          </a:p>
          <a:p>
            <a:pPr algn="l"/>
            <a:endParaRPr lang="es-BO" b="1" dirty="0"/>
          </a:p>
          <a:p>
            <a:pPr algn="l"/>
            <a:endParaRPr lang="es-BO" b="1" dirty="0" smtClean="0"/>
          </a:p>
          <a:p>
            <a:pPr algn="l"/>
            <a:endParaRPr lang="es-BO" b="1" dirty="0"/>
          </a:p>
          <a:p>
            <a:pPr algn="l"/>
            <a:endParaRPr lang="es-BO" b="1" dirty="0" smtClean="0"/>
          </a:p>
          <a:p>
            <a:pPr algn="l"/>
            <a:endParaRPr lang="es-ES" b="1" dirty="0"/>
          </a:p>
        </p:txBody>
      </p:sp>
      <p:pic>
        <p:nvPicPr>
          <p:cNvPr id="1026" name="Picture 2" descr="C:\Users\Public\Pictures\mujer-mira-anuncios-de-baratillo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55751"/>
            <a:ext cx="16764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ublic\Pictures\don ramon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2896"/>
            <a:ext cx="3392559" cy="26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6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378496"/>
            <a:ext cx="8229600" cy="4528311"/>
          </a:xfrm>
        </p:spPr>
        <p:txBody>
          <a:bodyPr/>
          <a:lstStyle/>
          <a:p>
            <a:r>
              <a:rPr lang="es-BO" dirty="0" smtClean="0">
                <a:solidFill>
                  <a:schemeClr val="bg1"/>
                </a:solidFill>
              </a:rPr>
              <a:t>Sustitutivos: </a:t>
            </a:r>
            <a:r>
              <a:rPr lang="es-BO" dirty="0" smtClean="0"/>
              <a:t>son los bienes </a:t>
            </a:r>
          </a:p>
          <a:p>
            <a:r>
              <a:rPr lang="es-BO" dirty="0"/>
              <a:t>q</a:t>
            </a:r>
            <a:r>
              <a:rPr lang="es-BO" dirty="0" smtClean="0"/>
              <a:t>ue se pueden sustituir por </a:t>
            </a:r>
          </a:p>
          <a:p>
            <a:r>
              <a:rPr lang="es-BO" dirty="0"/>
              <a:t>o</a:t>
            </a:r>
            <a:r>
              <a:rPr lang="es-BO" dirty="0" smtClean="0"/>
              <a:t>tro similar cuando se sube el </a:t>
            </a:r>
          </a:p>
          <a:p>
            <a:r>
              <a:rPr lang="es-BO" dirty="0"/>
              <a:t>p</a:t>
            </a:r>
            <a:r>
              <a:rPr lang="es-BO" dirty="0" smtClean="0"/>
              <a:t>recio o se acaba el bien </a:t>
            </a:r>
          </a:p>
          <a:p>
            <a:r>
              <a:rPr lang="es-BO" dirty="0" smtClean="0"/>
              <a:t>similar 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BO" dirty="0" smtClean="0">
                <a:solidFill>
                  <a:schemeClr val="bg1"/>
                </a:solidFill>
              </a:rPr>
              <a:t>Complementario: </a:t>
            </a:r>
            <a:r>
              <a:rPr lang="es-BO" dirty="0" smtClean="0"/>
              <a:t>son los bienes </a:t>
            </a:r>
          </a:p>
          <a:p>
            <a:r>
              <a:rPr lang="es-BO" dirty="0" smtClean="0"/>
              <a:t>que no son muy importantes solo complementan el gusto del cliente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Precio de bienes relacionados</a:t>
            </a:r>
            <a:endParaRPr lang="es-ES" dirty="0"/>
          </a:p>
        </p:txBody>
      </p:sp>
      <p:pic>
        <p:nvPicPr>
          <p:cNvPr id="2050" name="Picture 2" descr="C:\Users\Public\Pictures\pollo car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78496"/>
            <a:ext cx="267218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ublic\Pictures\car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0" y="3573016"/>
            <a:ext cx="246985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5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/>
          <a:lstStyle/>
          <a:p>
            <a:r>
              <a:rPr lang="es-BO" dirty="0" smtClean="0">
                <a:solidFill>
                  <a:schemeClr val="bg1"/>
                </a:solidFill>
              </a:rPr>
              <a:t>Gustos y referencias de consumidores:</a:t>
            </a:r>
          </a:p>
          <a:p>
            <a:r>
              <a:rPr lang="es-BO" dirty="0" smtClean="0"/>
              <a:t>Se refiere a las preferencias que tienen los consumidores conforme a los bienes que se ofrecen</a:t>
            </a:r>
            <a:endParaRPr lang="es-ES" dirty="0"/>
          </a:p>
        </p:txBody>
      </p:sp>
      <p:pic>
        <p:nvPicPr>
          <p:cNvPr id="3074" name="Picture 2" descr="C:\Users\Public\Pictures\Kidsme-Veronica-Blum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5645819" cy="346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4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La demanda de un bien y servicio puede ser representada de diferentes formas:</a:t>
            </a:r>
            <a:endParaRPr lang="es-ES" dirty="0" smtClean="0"/>
          </a:p>
          <a:p>
            <a:pPr lvl="0">
              <a:buNone/>
            </a:pPr>
            <a:r>
              <a:rPr lang="es-BO" dirty="0" smtClean="0"/>
              <a:t>a) A través de una ecuación</a:t>
            </a:r>
            <a:endParaRPr lang="es-ES" dirty="0" smtClean="0"/>
          </a:p>
          <a:p>
            <a:pPr>
              <a:buNone/>
            </a:pPr>
            <a:r>
              <a:rPr lang="es-BO" dirty="0" smtClean="0"/>
              <a:t>    </a:t>
            </a:r>
            <a:r>
              <a:rPr lang="es-BO" dirty="0" err="1" smtClean="0">
                <a:solidFill>
                  <a:srgbClr val="FFFF00"/>
                </a:solidFill>
              </a:rPr>
              <a:t>Qdx</a:t>
            </a:r>
            <a:r>
              <a:rPr lang="es-BO" dirty="0" smtClean="0">
                <a:solidFill>
                  <a:srgbClr val="FFFF00"/>
                </a:solidFill>
              </a:rPr>
              <a:t> = 6 – </a:t>
            </a:r>
            <a:r>
              <a:rPr lang="es-BO" dirty="0" err="1" smtClean="0">
                <a:solidFill>
                  <a:srgbClr val="FFFF00"/>
                </a:solidFill>
              </a:rPr>
              <a:t>Px</a:t>
            </a:r>
            <a:endParaRPr lang="es-E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s-ES" dirty="0" smtClean="0"/>
              <a:t>b) A través de una tabla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Representación de la demanda</a:t>
            </a: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143380"/>
            <a:ext cx="29908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312</TotalTime>
  <Words>522</Words>
  <Application>Microsoft Office PowerPoint</Application>
  <PresentationFormat>Presentación en pantalla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Concurrencia</vt:lpstr>
      <vt:lpstr>Estudio y Análisis de la demanda</vt:lpstr>
      <vt:lpstr>Introducción</vt:lpstr>
      <vt:lpstr>Definiciones</vt:lpstr>
      <vt:lpstr>Definiciones</vt:lpstr>
      <vt:lpstr>Presentación de PowerPoint</vt:lpstr>
      <vt:lpstr>Presentación de PowerPoint</vt:lpstr>
      <vt:lpstr>Precio de bienes relacionados</vt:lpstr>
      <vt:lpstr>Presentación de PowerPoint</vt:lpstr>
      <vt:lpstr>Representación de la demanda</vt:lpstr>
      <vt:lpstr>Representación de la demanda</vt:lpstr>
      <vt:lpstr>La ley de la demanda</vt:lpstr>
      <vt:lpstr>Determinacion de la ecuacion de la demanda</vt:lpstr>
      <vt:lpstr>Ejemplos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jhonny</dc:creator>
  <cp:lastModifiedBy>Neyer Canaviri</cp:lastModifiedBy>
  <cp:revision>20</cp:revision>
  <dcterms:created xsi:type="dcterms:W3CDTF">2012-04-03T00:23:01Z</dcterms:created>
  <dcterms:modified xsi:type="dcterms:W3CDTF">2012-04-03T19:54:40Z</dcterms:modified>
</cp:coreProperties>
</file>