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h/5PVab+SVtqo+pRCSIqK0tEx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6D1DD0-FCA6-439B-A088-E29F00311545}">
  <a:tblStyle styleId="{BC6D1DD0-FCA6-439B-A088-E29F00311545}"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b="off" i="off"/>
      <a:tcStyle>
        <a:fill>
          <a:solidFill>
            <a:srgbClr val="CADEEF"/>
          </a:solidFill>
        </a:fill>
      </a:tcStyle>
    </a:band1H>
    <a:band2H>
      <a:tcTxStyle b="off" i="off"/>
    </a:band2H>
    <a:band1V>
      <a:tcTxStyle b="off" i="off"/>
      <a:tcStyle>
        <a:fill>
          <a:solidFill>
            <a:srgbClr val="CADEEF"/>
          </a:solidFill>
        </a:fill>
      </a:tcStyle>
    </a:band1V>
    <a:band2V>
      <a:tcTxStyle b="off" i="off"/>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70b3ba627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370b3ba627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hyperlink" Target="mailto:administratifetpedagogique@creatyz.fr"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4"/>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"Le meilleur moyen de prévoir le futur, c’est de le créer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fr-FR" sz="1000" u="none" cap="none" strike="noStrike">
                <a:solidFill>
                  <a:srgbClr val="3A3A3A"/>
                </a:solidFill>
                <a:latin typeface="Arial"/>
                <a:ea typeface="Arial"/>
                <a:cs typeface="Arial"/>
                <a:sym typeface="Arial"/>
              </a:rPr>
              <a:t>V2.1_MAJ 26 03 24</a:t>
            </a:r>
            <a:endParaRPr b="0" i="0" sz="1000" u="none" cap="none" strike="noStrike">
              <a:solidFill>
                <a:srgbClr val="3A3A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fr-FR" sz="1200" u="sng" cap="none" strike="noStrike">
                <a:solidFill>
                  <a:srgbClr val="F79646"/>
                </a:solidFill>
                <a:latin typeface="Arial"/>
                <a:ea typeface="Arial"/>
                <a:cs typeface="Arial"/>
                <a:sym typeface="Arial"/>
              </a:rPr>
              <a:t>Accessibilité aux personnes handicapées</a:t>
            </a:r>
            <a:r>
              <a:rPr b="0" i="0" lang="fr-FR" sz="1200" u="none" cap="none" strike="noStrike">
                <a:solidFill>
                  <a:srgbClr val="F79646"/>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B0F0"/>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Notre organisme tente de donner à tous les mêmes chances d’accéder ou de maintenir l’emploi.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Nous pouvons adapter certaines de nos modalités de formation, pour cela, nous étudierons ensemble vos besoins.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br>
              <a:rPr b="0" i="0" lang="fr-FR" sz="1200" u="none" cap="none" strike="noStrike">
                <a:solidFill>
                  <a:schemeClr val="dk1"/>
                </a:solidFill>
                <a:latin typeface="Arial"/>
                <a:ea typeface="Arial"/>
                <a:cs typeface="Arial"/>
                <a:sym typeface="Arial"/>
              </a:rPr>
            </a:br>
            <a:r>
              <a:rPr b="0" i="0" lang="fr-FR" sz="1200" u="none" cap="none" strike="noStrike">
                <a:solidFill>
                  <a:srgbClr val="000000"/>
                </a:solidFill>
                <a:latin typeface="Arial"/>
                <a:ea typeface="Arial"/>
                <a:cs typeface="Arial"/>
                <a:sym typeface="Arial"/>
              </a:rPr>
              <a:t>Pour toutes questions, merci de contacter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Mme Christelle FASQUEL : Référente handicap</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fr-FR" sz="1200" u="sng" cap="none" strike="noStrike">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i="0" sz="1200" u="none" cap="none" strike="noStrike">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b="0" i="0" lang="fr-FR" sz="1200" u="none" cap="none" strike="noStrike">
                <a:solidFill>
                  <a:schemeClr val="accent2"/>
                </a:solidFill>
                <a:latin typeface="Arial"/>
                <a:ea typeface="Arial"/>
                <a:cs typeface="Arial"/>
                <a:sym typeface="Arial"/>
              </a:rPr>
              <a:t>01 89 71 28 64</a:t>
            </a:r>
            <a:endParaRPr b="0" i="0" sz="1200" u="none" cap="none" strike="noStrike">
              <a:solidFill>
                <a:schemeClr val="accent2"/>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Tarif</a:t>
            </a:r>
            <a:r>
              <a:rPr b="0" i="0" lang="fr-FR" sz="1400" u="none" cap="none" strike="noStrike">
                <a:solidFill>
                  <a:srgbClr val="F79646"/>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prix du bilan de compétences est de </a:t>
            </a:r>
            <a:r>
              <a:rPr b="1" i="0" lang="fr-FR" sz="1400" u="none" cap="none" strike="noStrike">
                <a:solidFill>
                  <a:srgbClr val="000000"/>
                </a:solidFill>
                <a:latin typeface="Arial"/>
                <a:ea typeface="Arial"/>
                <a:cs typeface="Arial"/>
                <a:sym typeface="Arial"/>
              </a:rPr>
              <a:t>1550€ TTC</a:t>
            </a:r>
            <a:r>
              <a:rPr b="0" i="0" lang="fr-FR" sz="1400" u="none" cap="none" strike="noStrike">
                <a:solidFill>
                  <a:srgbClr val="000000"/>
                </a:solidFill>
                <a:latin typeface="Arial"/>
                <a:ea typeface="Arial"/>
                <a:cs typeface="Arial"/>
                <a:sym typeface="Arial"/>
              </a:rPr>
              <a:t>. </a:t>
            </a:r>
            <a:r>
              <a:rPr b="0" i="0" lang="fr-FR" sz="1400" u="none" cap="none" strike="noStrike">
                <a:solidFill>
                  <a:schemeClr val="dk1"/>
                </a:solidFill>
                <a:latin typeface="Arial"/>
                <a:ea typeface="Arial"/>
                <a:cs typeface="Arial"/>
                <a:sym typeface="Arial"/>
              </a:rPr>
              <a:t>Notre organisme est non assujetti à la TVA.</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Durée</a:t>
            </a:r>
            <a:endParaRPr b="1"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bilan de compétences se réalise sur une période maximum de 2 mois: </a:t>
            </a:r>
            <a:r>
              <a:rPr b="0" i="1" lang="fr-FR" sz="1400" u="none" cap="none" strike="noStrike">
                <a:solidFill>
                  <a:srgbClr val="000000"/>
                </a:solidFill>
                <a:latin typeface="Arial"/>
                <a:ea typeface="Arial"/>
                <a:cs typeface="Arial"/>
                <a:sym typeface="Arial"/>
              </a:rPr>
              <a:t>du </a:t>
            </a:r>
            <a:r>
              <a:rPr b="0" i="1" lang="fr-FR" sz="1400" u="none" cap="none" strike="noStrike">
                <a:solidFill>
                  <a:schemeClr val="dk1"/>
                </a:solidFill>
                <a:latin typeface="Arial"/>
                <a:ea typeface="Arial"/>
                <a:cs typeface="Arial"/>
                <a:sym typeface="Arial"/>
              </a:rPr>
              <a:t>{{start_date}} au {{end_date}}</a:t>
            </a:r>
            <a:r>
              <a:rPr b="0" i="1"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Il se décline sur 6 séances rdv de 1h00 à 2h00</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La durée du bilan de compétences s’entend sur un maximum de 8h.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Déroulement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en Face à Face à distance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Organisation</a:t>
            </a:r>
            <a:endParaRPr b="0"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La totalité du bilan de compétences s’effectue en distanciel.</a:t>
            </a:r>
            <a:r>
              <a:rPr b="0" i="0" lang="fr-FR"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Nombre de bénéficiaire</a:t>
            </a: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1</a:t>
            </a:r>
            <a:r>
              <a:rPr b="0" i="0" lang="fr-F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g370b3ba6273_0_0"/>
          <p:cNvSpPr/>
          <p:nvPr/>
        </p:nvSpPr>
        <p:spPr>
          <a:xfrm>
            <a:off x="0" y="1"/>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g370b3ba6273_0_0"/>
          <p:cNvSpPr/>
          <p:nvPr/>
        </p:nvSpPr>
        <p:spPr>
          <a:xfrm>
            <a:off x="305"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303" name="Google Shape;303;g370b3ba6273_0_0"/>
          <p:cNvSpPr txBox="1"/>
          <p:nvPr>
            <p:ph type="title"/>
          </p:nvPr>
        </p:nvSpPr>
        <p:spPr>
          <a:xfrm>
            <a:off x="582325" y="107350"/>
            <a:ext cx="10867500" cy="648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Votre consultante en bilan de compétences</a:t>
            </a:r>
            <a:endParaRPr/>
          </a:p>
        </p:txBody>
      </p:sp>
      <p:grpSp>
        <p:nvGrpSpPr>
          <p:cNvPr id="304" name="Google Shape;304;g370b3ba6273_0_0"/>
          <p:cNvGrpSpPr/>
          <p:nvPr/>
        </p:nvGrpSpPr>
        <p:grpSpPr>
          <a:xfrm>
            <a:off x="8289940" y="0"/>
            <a:ext cx="3902149" cy="2383001"/>
            <a:chOff x="6867015" y="-1"/>
            <a:chExt cx="5324985" cy="3251912"/>
          </a:xfrm>
        </p:grpSpPr>
        <p:sp>
          <p:nvSpPr>
            <p:cNvPr id="305" name="Google Shape;305;g370b3ba6273_0_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g370b3ba6273_0_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7" name="Google Shape;307;g370b3ba6273_0_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g370b3ba6273_0_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09" name="Google Shape;309;g370b3ba6273_0_0"/>
          <p:cNvGrpSpPr/>
          <p:nvPr/>
        </p:nvGrpSpPr>
        <p:grpSpPr>
          <a:xfrm flipH="1" rot="10800000">
            <a:off x="0" y="4682777"/>
            <a:ext cx="2898807" cy="2175222"/>
            <a:chOff x="-305" y="-1"/>
            <a:chExt cx="3832880" cy="2876136"/>
          </a:xfrm>
        </p:grpSpPr>
        <p:sp>
          <p:nvSpPr>
            <p:cNvPr id="310" name="Google Shape;310;g370b3ba6273_0_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g370b3ba6273_0_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2" name="Google Shape;312;g370b3ba6273_0_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3" name="Google Shape;313;g370b3ba6273_0_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14" name="Google Shape;314;g370b3ba6273_0_0"/>
          <p:cNvSpPr txBox="1"/>
          <p:nvPr/>
        </p:nvSpPr>
        <p:spPr>
          <a:xfrm>
            <a:off x="3103840" y="1619224"/>
            <a:ext cx="1960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fr-FR" sz="2800" u="sng">
                <a:solidFill>
                  <a:srgbClr val="F79646"/>
                </a:solidFill>
              </a:rPr>
              <a:t>Cécile</a:t>
            </a:r>
            <a:r>
              <a:rPr b="1" i="0" lang="fr-FR" sz="2800" u="sng" cap="none" strike="noStrike">
                <a:solidFill>
                  <a:srgbClr val="F79646"/>
                </a:solidFill>
                <a:latin typeface="Arial"/>
                <a:ea typeface="Arial"/>
                <a:cs typeface="Arial"/>
                <a:sym typeface="Arial"/>
              </a:rPr>
              <a:t> </a:t>
            </a:r>
            <a:r>
              <a:rPr b="1" lang="fr-FR" sz="2800" u="sng">
                <a:solidFill>
                  <a:srgbClr val="F79646"/>
                </a:solidFill>
              </a:rPr>
              <a:t>B</a:t>
            </a:r>
            <a:r>
              <a:rPr b="1" i="0" lang="fr-FR" sz="2800" u="sng" cap="none" strike="noStrike">
                <a:solidFill>
                  <a:srgbClr val="F79646"/>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15" name="Google Shape;315;g370b3ba6273_0_0"/>
          <p:cNvSpPr txBox="1"/>
          <p:nvPr/>
        </p:nvSpPr>
        <p:spPr>
          <a:xfrm>
            <a:off x="582316" y="2363409"/>
            <a:ext cx="10711500" cy="4494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500"/>
              <a:buFont typeface="Arial"/>
              <a:buNone/>
            </a:pPr>
            <a:r>
              <a:rPr lang="fr-FR" sz="1500">
                <a:solidFill>
                  <a:schemeClr val="dk1"/>
                </a:solidFill>
              </a:rPr>
              <a:t>Cécile BOISSEROLLE est consultante en bilan de compétences, coach professionnelle certifiée et formatrice indépendante. Spécialisée en orientation professionnelle et en transition de carrière, elle accompagne depuis plusieurs années des publics variés dans leur évolution professionnelle et leur insertion sur le marché du travail.</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SzPts val="1500"/>
              <a:buFont typeface="Arial"/>
              <a:buNone/>
            </a:pPr>
            <a:r>
              <a:rPr lang="fr-FR" sz="1500">
                <a:solidFill>
                  <a:schemeClr val="dk1"/>
                </a:solidFill>
              </a:rPr>
              <a:t>Forte d’une expérience en coaching, en ingénierie pédagogique et en accompagnement individuel ou collectif, Cécile s’est illustrée aussi bien au sein de structures d’insertion que comme consultante indépendante. Elle a notamment mené de nombreux bilans de compétences, animé des ateliers collectifs et accompagné des personnes dans la résolution de freins professionnels et sociaux, tout en maîtrisant les outils digitaux et les exigences Qualiopi.</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SzPts val="1500"/>
              <a:buFont typeface="Arial"/>
              <a:buNone/>
            </a:pPr>
            <a:r>
              <a:rPr lang="fr-FR" sz="1500">
                <a:solidFill>
                  <a:schemeClr val="dk1"/>
                </a:solidFill>
              </a:rPr>
              <a:t>Formée au webmarketing, elle est également en mesure de transmettre les fondamentaux de cette discipline lorsque cela s’avère pertinent dans le cadre de l’accompagnement. Par ailleurs, son parcours artistique dans le théâtre et la direction d’acteurs constitue un véritable atout dans sa pratique : il enrichit ses compétences en communication orale et renforce la qualité de la relation instaurée avec les bénéficiaires.</a:t>
            </a:r>
            <a:endParaRPr>
              <a:solidFill>
                <a:schemeClr val="dk1"/>
              </a:solidFill>
            </a:endParaRPr>
          </a:p>
          <a:p>
            <a:pPr indent="0" lvl="0" marL="0" rtl="0" algn="just">
              <a:spcBef>
                <a:spcPts val="0"/>
              </a:spcBef>
              <a:spcAft>
                <a:spcPts val="0"/>
              </a:spcAft>
              <a:buClr>
                <a:schemeClr val="dk1"/>
              </a:buClr>
              <a:buSzPts val="1500"/>
              <a:buFont typeface="Arial"/>
              <a:buNone/>
            </a:pPr>
            <a:r>
              <a:t/>
            </a:r>
            <a:endParaRPr sz="1500">
              <a:solidFill>
                <a:schemeClr val="dk1"/>
              </a:solidFill>
            </a:endParaRPr>
          </a:p>
          <a:p>
            <a:pPr indent="0" lvl="0" marL="0" rtl="0" algn="just">
              <a:spcBef>
                <a:spcPts val="0"/>
              </a:spcBef>
              <a:spcAft>
                <a:spcPts val="0"/>
              </a:spcAft>
              <a:buClr>
                <a:schemeClr val="dk1"/>
              </a:buClr>
              <a:buFont typeface="Arial"/>
              <a:buNone/>
            </a:pPr>
            <a:r>
              <a:rPr lang="fr-FR" sz="1500">
                <a:solidFill>
                  <a:schemeClr val="dk1"/>
                </a:solidFill>
              </a:rPr>
              <a:t>Reconnue pour sa qualité d’écoute, sa bienveillance et sa capacité à co-construire des plans d’actions personnalisés, Cécile s’attache à instaurer une relation de confiance et à favoriser l’autonomie de chaque bénéficiaire. Ses qualités humaines, sa rigueur et sa réactivité, alliées à son expertise technique, assurent un accompagnement optimal et une réelle dynamique de progression à toutes les personnes qu’elle accompagne.</a:t>
            </a:r>
            <a:endParaRPr>
              <a:solidFill>
                <a:schemeClr val="dk1"/>
              </a:solidFill>
            </a:endParaRPr>
          </a:p>
          <a:p>
            <a:pPr indent="0" lvl="0" marL="0" marR="0" rtl="0" algn="just">
              <a:lnSpc>
                <a:spcPct val="100000"/>
              </a:lnSpc>
              <a:spcBef>
                <a:spcPts val="0"/>
              </a:spcBef>
              <a:spcAft>
                <a:spcPts val="0"/>
              </a:spcAft>
              <a:buClr>
                <a:srgbClr val="000000"/>
              </a:buClr>
              <a:buSzPts val="1600"/>
              <a:buFont typeface="Arial"/>
              <a:buNone/>
            </a:pPr>
            <a:r>
              <a:t/>
            </a:r>
            <a:endParaRPr sz="1600">
              <a:solidFill>
                <a:schemeClr val="dk1"/>
              </a:solidFill>
            </a:endParaRPr>
          </a:p>
        </p:txBody>
      </p:sp>
      <p:pic>
        <p:nvPicPr>
          <p:cNvPr id="316" name="Google Shape;316;g370b3ba6273_0_0"/>
          <p:cNvPicPr preferRelativeResize="0"/>
          <p:nvPr>
            <p:ph idx="1" type="body"/>
          </p:nvPr>
        </p:nvPicPr>
        <p:blipFill rotWithShape="1">
          <a:blip r:embed="rId3">
            <a:alphaModFix/>
          </a:blip>
          <a:srcRect b="0" l="0" r="0" t="0"/>
          <a:stretch/>
        </p:blipFill>
        <p:spPr>
          <a:xfrm>
            <a:off x="5252230" y="883472"/>
            <a:ext cx="1190700" cy="135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b="0" i="0" sz="1400" u="none" cap="none" strike="noStrike">
              <a:solidFill>
                <a:srgbClr val="000000"/>
              </a:solidFill>
              <a:latin typeface="Arial"/>
              <a:ea typeface="Arial"/>
              <a:cs typeface="Arial"/>
              <a:sym typeface="Arial"/>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séances en visio avec votre consultante dédiée</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{BC6D1DD0-FCA6-439B-A088-E29F00311545}</a:tableStyleId>
              </a:tblPr>
              <a:tblGrid>
                <a:gridCol w="2749375"/>
                <a:gridCol w="3824475"/>
                <a:gridCol w="37924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lang="fr-FR" sz="11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(1semaine)</a:t>
                      </a:r>
                      <a:endParaRPr sz="1800" u="none" cap="none" strike="noStrike"/>
                    </a:p>
                  </a:txBody>
                  <a:tcPr marT="45725" marB="45725" marR="91450" marL="91450"/>
                </a:tc>
              </a:tr>
              <a:tr h="432475">
                <a:tc>
                  <a:txBody>
                    <a:bodyPr/>
                    <a:lstStyle/>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fais un 1</a:t>
                      </a:r>
                      <a:r>
                        <a:rPr baseline="30000" lang="fr-FR" sz="1100" u="none" cap="none" strike="noStrike"/>
                        <a:t>er</a:t>
                      </a:r>
                      <a:r>
                        <a:rPr lang="fr-FR" sz="11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pose mes objectifs et mes besoins</a:t>
                      </a:r>
                      <a:endParaRPr sz="1400" u="none" cap="none" strike="noStrike"/>
                    </a:p>
                  </a:txBody>
                  <a:tcPr marT="45725" marB="45725" marR="91450" marL="91450" anchor="ctr"/>
                </a:tc>
                <a:tc>
                  <a:txBody>
                    <a:bodyPr/>
                    <a:lstStyle/>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construis mon projet réaliste, faisable et motivant</a:t>
                      </a:r>
                      <a:endParaRPr sz="1400" u="none" cap="none" strike="noStrike"/>
                    </a:p>
                  </a:txBody>
                  <a:tcPr marT="45725" marB="45725" marR="91450" marL="91450"/>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u="none" cap="none" strike="noStrike"/>
                        <a:t>1h</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4h00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3h00</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