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WM9Wh5MVm42mYEF7dZtB47ftq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61E510D-8955-41DE-A107-8EFE4491F37D}">
  <a:tblStyle styleId="{861E510D-8955-41DE-A107-8EFE4491F37D}"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b="off" i="off"/>
      <a:tcStyle>
        <a:fill>
          <a:solidFill>
            <a:srgbClr val="CADEEF"/>
          </a:solidFill>
        </a:fill>
      </a:tcStyle>
    </a:band1H>
    <a:band2H>
      <a:tcTxStyle b="off" i="off"/>
    </a:band2H>
    <a:band1V>
      <a:tcTxStyle b="off" i="off"/>
      <a:tcStyle>
        <a:fill>
          <a:solidFill>
            <a:srgbClr val="CADEEF"/>
          </a:solidFill>
        </a:fill>
      </a:tcStyle>
    </a:band1V>
    <a:band2V>
      <a:tcTxStyle b="off" i="off"/>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0b37cebb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9" name="Google Shape;299;g370b37cebb9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4"/>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411"/>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411"/>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"Le meilleur moyen de prévoir le futur, c’est de le créer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fr-FR" sz="1000" u="none" cap="none" strike="noStrike">
                <a:solidFill>
                  <a:srgbClr val="3A3A3A"/>
                </a:solidFill>
                <a:latin typeface="Arial"/>
                <a:ea typeface="Arial"/>
                <a:cs typeface="Arial"/>
                <a:sym typeface="Arial"/>
              </a:rPr>
              <a:t>V2.1_MAJ 26 03 24</a:t>
            </a:r>
            <a:endParaRPr b="0" i="0" sz="1000" u="none" cap="none" strike="noStrike">
              <a:solidFill>
                <a:srgbClr val="3A3A3A"/>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200"/>
              <a:buFont typeface="Arial"/>
              <a:buNone/>
            </a:pPr>
            <a:r>
              <a:rPr b="0" i="0" lang="fr-FR" sz="1200" u="sng" cap="none" strike="noStrike">
                <a:solidFill>
                  <a:srgbClr val="F79646"/>
                </a:solidFill>
                <a:latin typeface="Arial"/>
                <a:ea typeface="Arial"/>
                <a:cs typeface="Arial"/>
                <a:sym typeface="Arial"/>
              </a:rPr>
              <a:t>Accessibilité aux personnes handicapées</a:t>
            </a:r>
            <a:r>
              <a:rPr b="0" i="0" lang="fr-FR" sz="1200" u="none" cap="none" strike="noStrike">
                <a:solidFill>
                  <a:srgbClr val="F79646"/>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B0F0"/>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Notre organisme tente de donner à tous les mêmes chances d’accéder ou de maintenir l’emploi.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Nous pouvons adapter certaines de nos modalités de formation, pour cela, nous étudierons ensemble vos besoins.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br>
              <a:rPr b="0" i="0" lang="fr-FR" sz="1200" u="none" cap="none" strike="noStrike">
                <a:solidFill>
                  <a:schemeClr val="dk1"/>
                </a:solidFill>
                <a:latin typeface="Arial"/>
                <a:ea typeface="Arial"/>
                <a:cs typeface="Arial"/>
                <a:sym typeface="Arial"/>
              </a:rPr>
            </a:br>
            <a:r>
              <a:rPr b="0" i="0" lang="fr-FR" sz="1200" u="none" cap="none" strike="noStrike">
                <a:solidFill>
                  <a:srgbClr val="000000"/>
                </a:solidFill>
                <a:latin typeface="Arial"/>
                <a:ea typeface="Arial"/>
                <a:cs typeface="Arial"/>
                <a:sym typeface="Arial"/>
              </a:rPr>
              <a:t>Pour toutes questions, merci de contacter :</a:t>
            </a: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 </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0" i="0" lang="fr-FR" sz="1200" u="none" cap="none" strike="noStrike">
                <a:solidFill>
                  <a:srgbClr val="000000"/>
                </a:solidFill>
                <a:latin typeface="Arial"/>
                <a:ea typeface="Arial"/>
                <a:cs typeface="Arial"/>
                <a:sym typeface="Arial"/>
              </a:rPr>
              <a:t>Mme Christelle FASQUEL : Référente handicap</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200"/>
              <a:buFont typeface="Arial"/>
              <a:buNone/>
            </a:pPr>
            <a:r>
              <a:rPr b="1" i="0" lang="fr-FR" sz="1200" u="sng" cap="none" strike="noStrike">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i="0" sz="1200" u="none" cap="none" strike="noStrike">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b="0" i="0" lang="fr-FR" sz="1200" u="none" cap="none" strike="noStrike">
                <a:solidFill>
                  <a:schemeClr val="accent2"/>
                </a:solidFill>
                <a:latin typeface="Arial"/>
                <a:ea typeface="Arial"/>
                <a:cs typeface="Arial"/>
                <a:sym typeface="Arial"/>
              </a:rPr>
              <a:t>01 89 71 28 64</a:t>
            </a:r>
            <a:endParaRPr b="0" i="0" sz="1200" u="none" cap="none" strike="noStrike">
              <a:solidFill>
                <a:schemeClr val="accent2"/>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Tarif</a:t>
            </a:r>
            <a:r>
              <a:rPr b="0" i="0" lang="fr-FR" sz="1400" u="none" cap="none" strike="noStrike">
                <a:solidFill>
                  <a:srgbClr val="F79646"/>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prix du bilan de compétences est de </a:t>
            </a:r>
            <a:r>
              <a:rPr b="1" i="0" lang="fr-FR" sz="1400" u="none" cap="none" strike="noStrike">
                <a:solidFill>
                  <a:srgbClr val="000000"/>
                </a:solidFill>
                <a:latin typeface="Arial"/>
                <a:ea typeface="Arial"/>
                <a:cs typeface="Arial"/>
                <a:sym typeface="Arial"/>
              </a:rPr>
              <a:t>1000€ TTC</a:t>
            </a:r>
            <a:r>
              <a:rPr b="0" i="0" lang="fr-FR" sz="1400" u="none" cap="none" strike="noStrike">
                <a:solidFill>
                  <a:srgbClr val="000000"/>
                </a:solidFill>
                <a:latin typeface="Arial"/>
                <a:ea typeface="Arial"/>
                <a:cs typeface="Arial"/>
                <a:sym typeface="Arial"/>
              </a:rPr>
              <a:t>. </a:t>
            </a:r>
            <a:r>
              <a:rPr b="0" i="0" lang="fr-FR" sz="1400" u="none" cap="none" strike="noStrike">
                <a:solidFill>
                  <a:schemeClr val="dk1"/>
                </a:solidFill>
                <a:latin typeface="Arial"/>
                <a:ea typeface="Arial"/>
                <a:cs typeface="Arial"/>
                <a:sym typeface="Arial"/>
              </a:rPr>
              <a:t>Notre organisme est non assujetti à la TVA.</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1"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Durée</a:t>
            </a:r>
            <a:endParaRPr b="1"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Le bilan de compétences se réalise sur une période maximum de 2 mois: du </a:t>
            </a:r>
            <a:r>
              <a:rPr b="0" i="1" lang="fr-FR" sz="1400" u="none" cap="none" strike="noStrike">
                <a:solidFill>
                  <a:schemeClr val="dk1"/>
                </a:solidFill>
                <a:latin typeface="Arial"/>
                <a:ea typeface="Arial"/>
                <a:cs typeface="Arial"/>
                <a:sym typeface="Arial"/>
              </a:rPr>
              <a:t>{{start_date}} au {{end_date}}</a:t>
            </a:r>
            <a:r>
              <a:rPr b="0" i="1" lang="fr-FR" sz="1400" u="none" cap="none" strike="noStrike">
                <a:solidFill>
                  <a:srgbClr val="000000"/>
                </a:solidFill>
                <a:highlight>
                  <a:srgbClr val="FFFF00"/>
                </a:highlight>
                <a:latin typeface="Arial"/>
                <a:ea typeface="Arial"/>
                <a:cs typeface="Arial"/>
                <a:sym typeface="Arial"/>
              </a:rPr>
              <a:t> </a:t>
            </a:r>
            <a:endParaRPr b="0" i="0" sz="1400" u="none" cap="none" strike="noStrike">
              <a:solidFill>
                <a:srgbClr val="000000"/>
              </a:solidFill>
              <a:highlight>
                <a:srgbClr val="FFFF00"/>
              </a:highlight>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Il se décline sur 5 séances rdv de 1h00 à 2h00</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La durée du bilan de compétences s’entend sur un maximum de 7h. </a:t>
            </a:r>
            <a:endParaRPr b="0" i="0" sz="14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Déroulement</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chemeClr val="dk1"/>
                </a:solidFill>
                <a:latin typeface="Arial"/>
                <a:ea typeface="Arial"/>
                <a:cs typeface="Arial"/>
                <a:sym typeface="Arial"/>
              </a:rPr>
              <a:t>en Face à Face à distance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Organisation</a:t>
            </a:r>
            <a:endParaRPr b="0" i="0" sz="1400" u="sng"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La totalité du bilan de compétences s’effectue en distanciel.</a:t>
            </a:r>
            <a:r>
              <a:rPr b="0" i="0" lang="fr-FR" sz="14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900"/>
              <a:buFont typeface="Arial"/>
              <a:buNone/>
            </a:pPr>
            <a:r>
              <a:t/>
            </a:r>
            <a:endParaRPr b="0" i="0" sz="9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sng" cap="none" strike="noStrike">
                <a:solidFill>
                  <a:srgbClr val="F79646"/>
                </a:solidFill>
                <a:latin typeface="Arial"/>
                <a:ea typeface="Arial"/>
                <a:cs typeface="Arial"/>
                <a:sym typeface="Arial"/>
              </a:rPr>
              <a:t>Nombre de bénéficiaire</a:t>
            </a:r>
            <a:r>
              <a:rPr b="0" i="0" lang="fr-FR"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1</a:t>
            </a:r>
            <a:r>
              <a:rPr b="0" i="0" lang="fr-FR"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g370b37cebb9_0_0"/>
          <p:cNvSpPr/>
          <p:nvPr/>
        </p:nvSpPr>
        <p:spPr>
          <a:xfrm>
            <a:off x="0" y="1"/>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2" name="Google Shape;302;g370b37cebb9_0_0"/>
          <p:cNvSpPr/>
          <p:nvPr/>
        </p:nvSpPr>
        <p:spPr>
          <a:xfrm>
            <a:off x="305" y="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303" name="Google Shape;303;g370b37cebb9_0_0"/>
          <p:cNvSpPr txBox="1"/>
          <p:nvPr>
            <p:ph type="title"/>
          </p:nvPr>
        </p:nvSpPr>
        <p:spPr>
          <a:xfrm>
            <a:off x="582325" y="107347"/>
            <a:ext cx="10867500" cy="6498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Votre consultante en bilan de compétences</a:t>
            </a:r>
            <a:endParaRPr/>
          </a:p>
        </p:txBody>
      </p:sp>
      <p:grpSp>
        <p:nvGrpSpPr>
          <p:cNvPr id="304" name="Google Shape;304;g370b37cebb9_0_0"/>
          <p:cNvGrpSpPr/>
          <p:nvPr/>
        </p:nvGrpSpPr>
        <p:grpSpPr>
          <a:xfrm>
            <a:off x="8289940" y="0"/>
            <a:ext cx="3902149" cy="2383001"/>
            <a:chOff x="6867015" y="-1"/>
            <a:chExt cx="5324985" cy="3251912"/>
          </a:xfrm>
        </p:grpSpPr>
        <p:sp>
          <p:nvSpPr>
            <p:cNvPr id="305" name="Google Shape;305;g370b37cebb9_0_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6" name="Google Shape;306;g370b37cebb9_0_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7" name="Google Shape;307;g370b37cebb9_0_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08" name="Google Shape;308;g370b37cebb9_0_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309" name="Google Shape;309;g370b37cebb9_0_0"/>
          <p:cNvGrpSpPr/>
          <p:nvPr/>
        </p:nvGrpSpPr>
        <p:grpSpPr>
          <a:xfrm flipH="1" rot="10800000">
            <a:off x="0" y="4682777"/>
            <a:ext cx="2898807" cy="2175222"/>
            <a:chOff x="-305" y="-1"/>
            <a:chExt cx="3832880" cy="2876136"/>
          </a:xfrm>
        </p:grpSpPr>
        <p:sp>
          <p:nvSpPr>
            <p:cNvPr id="310" name="Google Shape;310;g370b37cebb9_0_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1" name="Google Shape;311;g370b37cebb9_0_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2" name="Google Shape;312;g370b37cebb9_0_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313" name="Google Shape;313;g370b37cebb9_0_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143"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314" name="Google Shape;314;g370b37cebb9_0_0"/>
          <p:cNvSpPr txBox="1"/>
          <p:nvPr/>
        </p:nvSpPr>
        <p:spPr>
          <a:xfrm>
            <a:off x="3679840" y="1428699"/>
            <a:ext cx="1960200" cy="95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lang="fr-FR" sz="2800" u="sng">
                <a:solidFill>
                  <a:srgbClr val="F79646"/>
                </a:solidFill>
              </a:rPr>
              <a:t>Clémence R</a:t>
            </a:r>
            <a:endParaRPr b="0" i="0" sz="1400" u="none" cap="none" strike="noStrike">
              <a:solidFill>
                <a:srgbClr val="000000"/>
              </a:solidFill>
              <a:latin typeface="Arial"/>
              <a:ea typeface="Arial"/>
              <a:cs typeface="Arial"/>
              <a:sym typeface="Arial"/>
            </a:endParaRPr>
          </a:p>
        </p:txBody>
      </p:sp>
      <p:sp>
        <p:nvSpPr>
          <p:cNvPr id="315" name="Google Shape;315;g370b37cebb9_0_0"/>
          <p:cNvSpPr txBox="1"/>
          <p:nvPr/>
        </p:nvSpPr>
        <p:spPr>
          <a:xfrm>
            <a:off x="582316" y="3054609"/>
            <a:ext cx="10711500" cy="3324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SzPts val="1400"/>
              <a:buFont typeface="Arial"/>
              <a:buNone/>
            </a:pPr>
            <a:r>
              <a:rPr lang="fr-FR">
                <a:solidFill>
                  <a:schemeClr val="dk1"/>
                </a:solidFil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SzPts val="1400"/>
              <a:buFont typeface="Arial"/>
              <a:buNone/>
            </a:pPr>
            <a:r>
              <a:rPr lang="fr-FR">
                <a:solidFill>
                  <a:schemeClr val="dk1"/>
                </a:solidFil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solidFill>
                <a:schemeClr val="dk1"/>
              </a:solidFill>
            </a:endParaRPr>
          </a:p>
          <a:p>
            <a:pPr indent="0" lvl="0" marL="0" rtl="0" algn="just">
              <a:spcBef>
                <a:spcPts val="0"/>
              </a:spcBef>
              <a:spcAft>
                <a:spcPts val="0"/>
              </a:spcAft>
              <a:buClr>
                <a:schemeClr val="dk1"/>
              </a:buClr>
              <a:buSzPts val="1400"/>
              <a:buFont typeface="Arial"/>
              <a:buNone/>
            </a:pPr>
            <a:r>
              <a:t/>
            </a:r>
            <a:endParaRPr>
              <a:solidFill>
                <a:schemeClr val="dk1"/>
              </a:solidFill>
            </a:endParaRPr>
          </a:p>
          <a:p>
            <a:pPr indent="0" lvl="0" marL="0" rtl="0" algn="just">
              <a:spcBef>
                <a:spcPts val="0"/>
              </a:spcBef>
              <a:spcAft>
                <a:spcPts val="0"/>
              </a:spcAft>
              <a:buClr>
                <a:schemeClr val="dk1"/>
              </a:buClr>
              <a:buFont typeface="Arial"/>
              <a:buNone/>
            </a:pPr>
            <a:r>
              <a:rPr lang="fr-FR">
                <a:solidFill>
                  <a:schemeClr val="dk1"/>
                </a:solidFill>
              </a:rPr>
              <a:t>Ses qualités humaines, sa bienveillance et son sens de l’engagement assurent un accompagnement de qualité, orienté vers la réussite et l’épanouissement de chaque bénéficiaire.</a:t>
            </a:r>
            <a:endParaRPr sz="1600">
              <a:solidFill>
                <a:schemeClr val="dk1"/>
              </a:solidFill>
            </a:endParaRPr>
          </a:p>
        </p:txBody>
      </p:sp>
      <p:pic>
        <p:nvPicPr>
          <p:cNvPr id="316" name="Google Shape;316;g370b37cebb9_0_0"/>
          <p:cNvPicPr preferRelativeResize="0"/>
          <p:nvPr>
            <p:ph idx="1" type="body"/>
          </p:nvPr>
        </p:nvPicPr>
        <p:blipFill rotWithShape="1">
          <a:blip r:embed="rId3">
            <a:alphaModFix/>
          </a:blip>
          <a:srcRect b="0" l="0" r="0" t="0"/>
          <a:stretch/>
        </p:blipFill>
        <p:spPr>
          <a:xfrm>
            <a:off x="6176005" y="1152834"/>
            <a:ext cx="1190700" cy="1352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200"/>
              <a:buFont typeface="Arial"/>
              <a:buNone/>
            </a:pPr>
            <a:r>
              <a:rPr b="0" i="0" lang="fr-FR" sz="1200" u="none" cap="none" strike="noStrike">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b="0" i="0" sz="1400" u="none" cap="none" strike="noStrike">
              <a:solidFill>
                <a:srgbClr val="000000"/>
              </a:solidFill>
              <a:latin typeface="Arial"/>
              <a:ea typeface="Arial"/>
              <a:cs typeface="Arial"/>
              <a:sym typeface="Arial"/>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séances en visio avec votre consultante dédiée</a:t>
            </a:r>
            <a:endParaRPr b="0" i="0" sz="1400" u="none" cap="none" strike="noStrike">
              <a:solidFill>
                <a:srgbClr val="000000"/>
              </a:solidFill>
              <a:latin typeface="Arial"/>
              <a:ea typeface="Arial"/>
              <a:cs typeface="Arial"/>
              <a:sym typeface="Arial"/>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{861E510D-8955-41DE-A107-8EFE4491F37D}</a:tableStyleId>
              </a:tblPr>
              <a:tblGrid>
                <a:gridCol w="2749375"/>
                <a:gridCol w="3824475"/>
                <a:gridCol w="379247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lang="fr-FR" sz="11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 semaine)</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 </a:t>
                      </a:r>
                      <a:endParaRPr sz="1400" u="none" cap="none" strike="noStrike"/>
                    </a:p>
                    <a:p>
                      <a:pPr indent="0" lvl="0" marL="0" marR="0" rtl="0" algn="l">
                        <a:lnSpc>
                          <a:spcPct val="100000"/>
                        </a:lnSpc>
                        <a:spcBef>
                          <a:spcPts val="0"/>
                        </a:spcBef>
                        <a:spcAft>
                          <a:spcPts val="0"/>
                        </a:spcAft>
                        <a:buClr>
                          <a:srgbClr val="000000"/>
                        </a:buClr>
                        <a:buSzPts val="1200"/>
                        <a:buFont typeface="Arial"/>
                        <a:buNone/>
                      </a:pPr>
                      <a:r>
                        <a:rPr lang="fr-FR" sz="1200" u="none" cap="none" strike="noStrike"/>
                        <a:t>(1semaine)</a:t>
                      </a:r>
                      <a:endParaRPr sz="1800" u="none" cap="none" strike="noStrike"/>
                    </a:p>
                  </a:txBody>
                  <a:tcPr marT="45725" marB="45725" marR="91450" marL="91450"/>
                </a:tc>
              </a:tr>
              <a:tr h="432475">
                <a:tc>
                  <a:txBody>
                    <a:bodyPr/>
                    <a:lstStyle/>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fais un 1</a:t>
                      </a:r>
                      <a:r>
                        <a:rPr baseline="30000" lang="fr-FR" sz="1100" u="none" cap="none" strike="noStrike"/>
                        <a:t>er</a:t>
                      </a:r>
                      <a:r>
                        <a:rPr lang="fr-FR" sz="11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100"/>
                        <a:buFont typeface="Arial"/>
                        <a:buChar char="-"/>
                      </a:pPr>
                      <a:r>
                        <a:rPr lang="fr-FR" sz="1100" u="none" cap="none" strike="noStrike"/>
                        <a:t>Je pose mes objectifs et mes besoins</a:t>
                      </a:r>
                      <a:endParaRPr sz="1400" u="none" cap="none" strike="noStrike"/>
                    </a:p>
                  </a:txBody>
                  <a:tcPr marT="45725" marB="45725" marR="91450" marL="91450" anchor="ctr"/>
                </a:tc>
                <a:tc>
                  <a:txBody>
                    <a:bodyPr/>
                    <a:lstStyle/>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100"/>
                        <a:buFont typeface="Arial"/>
                        <a:buChar char="-"/>
                      </a:pPr>
                      <a:r>
                        <a:rPr lang="fr-FR" sz="1100" u="none" cap="none" strike="noStrike">
                          <a:solidFill>
                            <a:schemeClr val="dk1"/>
                          </a:solidFill>
                          <a:latin typeface="Arial"/>
                          <a:ea typeface="Arial"/>
                          <a:cs typeface="Arial"/>
                          <a:sym typeface="Arial"/>
                        </a:rPr>
                        <a:t>Je construis mon projet réaliste, faisable et motivant</a:t>
                      </a:r>
                      <a:endParaRPr sz="1400" u="none" cap="none" strike="noStrike"/>
                    </a:p>
                  </a:txBody>
                  <a:tcPr marT="45725" marB="45725" marR="91450" marL="91450"/>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u="none" cap="none" strike="noStrike"/>
                        <a:t>1h</a:t>
                      </a:r>
                      <a:endParaRPr sz="1400" u="none" cap="none" strike="noStrike"/>
                    </a:p>
                  </a:txBody>
                  <a:tcPr marT="45725" marB="45725" marR="91450" marL="91450" anchor="ctr"/>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4h00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fr-FR" sz="1200" u="none" cap="none" strike="noStrike"/>
                        <a:t>2h00</a:t>
                      </a:r>
                      <a:endParaRPr sz="1400" u="none" cap="none" strike="noStrike"/>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411"/>
                  </a:srgbClr>
                </a:gs>
                <a:gs pos="2000">
                  <a:srgbClr val="FFFFFF">
                    <a:alpha val="9411"/>
                  </a:srgbClr>
                </a:gs>
                <a:gs pos="16000">
                  <a:srgbClr val="4EA72E">
                    <a:alpha val="9411"/>
                  </a:srgbClr>
                </a:gs>
                <a:gs pos="85000">
                  <a:srgbClr val="156082">
                    <a:alpha val="9411"/>
                  </a:srgbClr>
                </a:gs>
                <a:gs pos="100000">
                  <a:srgbClr val="FFFFFF">
                    <a:alpha val="9411"/>
                  </a:srgbClr>
                </a:gs>
              </a:gsLst>
              <a:lin ang="120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