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XTTJUdmTxX/4efVcA51//uYJI7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775108D-AE27-41A7-BEB9-5A1730D0233A}">
  <a:tblStyle styleId="{5775108D-AE27-41A7-BEB9-5A1730D0233A}"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EFF7"/>
          </a:solidFill>
        </a:fill>
      </a:tcStyle>
    </a:wholeTbl>
    <a:band1H>
      <a:tcTxStyle/>
      <a:tcStyle>
        <a:fill>
          <a:solidFill>
            <a:srgbClr val="CADEEF"/>
          </a:solidFill>
        </a:fill>
      </a:tcStyle>
    </a:band1H>
    <a:band2H>
      <a:tcTxStyle/>
    </a:band2H>
    <a:band1V>
      <a:tcTxStyle/>
      <a:tcStyle>
        <a:fill>
          <a:solidFill>
            <a:srgbClr val="CADEEF"/>
          </a:solidFill>
        </a:fill>
      </a:tcStyle>
    </a:band1V>
    <a:band2V>
      <a:tcTxStyle/>
    </a:band2V>
    <a:lastCol>
      <a:tcTxStyle b="on" i="off">
        <a:font>
          <a:latin typeface="Aptos"/>
          <a:ea typeface="Aptos"/>
          <a:cs typeface="Aptos"/>
        </a:font>
        <a:schemeClr val="lt1"/>
      </a:tcTxStyle>
      <a:tcStyle>
        <a:fill>
          <a:solidFill>
            <a:schemeClr val="accent4"/>
          </a:solidFill>
        </a:fill>
      </a:tcStyle>
    </a:lastCol>
    <a:firstCol>
      <a:tcTxStyle b="on" i="off">
        <a:font>
          <a:latin typeface="Aptos"/>
          <a:ea typeface="Aptos"/>
          <a:cs typeface="Aptos"/>
        </a:font>
        <a:schemeClr val="lt1"/>
      </a:tcTxStyle>
      <a:tcStyle>
        <a:fill>
          <a:solidFill>
            <a:schemeClr val="accent4"/>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4"/>
          </a:solidFill>
        </a:fill>
      </a:tcStyle>
    </a:lastRow>
    <a:seCell>
      <a:tcTxStyle/>
    </a:seCell>
    <a:swCell>
      <a:tcTxStyle/>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1" name="Shape 11"/>
        <p:cNvGrpSpPr/>
        <p:nvPr/>
      </p:nvGrpSpPr>
      <p:grpSpPr>
        <a:xfrm>
          <a:off x="0" y="0"/>
          <a:ext cx="0" cy="0"/>
          <a:chOff x="0" y="0"/>
          <a:chExt cx="0" cy="0"/>
        </a:xfrm>
      </p:grpSpPr>
      <p:sp>
        <p:nvSpPr>
          <p:cNvPr id="12" name="Google Shape;12;p1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7" name="Shape 17"/>
        <p:cNvGrpSpPr/>
        <p:nvPr/>
      </p:nvGrpSpPr>
      <p:grpSpPr>
        <a:xfrm>
          <a:off x="0" y="0"/>
          <a:ext cx="0" cy="0"/>
          <a:chOff x="0" y="0"/>
          <a:chExt cx="0" cy="0"/>
        </a:xfrm>
      </p:grpSpPr>
      <p:sp>
        <p:nvSpPr>
          <p:cNvPr id="18" name="Google Shape;18;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mailto:bilandecompetences@creatyz.f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hyperlink" Target="mailto:administratifetpedagogique@creatyz.fr" TargetMode="External"/><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pic>
        <p:nvPicPr>
          <p:cNvPr id="85" name="Google Shape;85;p1"/>
          <p:cNvPicPr preferRelativeResize="0"/>
          <p:nvPr/>
        </p:nvPicPr>
        <p:blipFill rotWithShape="1">
          <a:blip r:embed="rId3">
            <a:alphaModFix/>
          </a:blip>
          <a:srcRect b="7853" l="0" r="-1" t="7855"/>
          <a:stretch/>
        </p:blipFill>
        <p:spPr>
          <a:xfrm>
            <a:off x="1524" y="10"/>
            <a:ext cx="12188952" cy="6857990"/>
          </a:xfrm>
          <a:prstGeom prst="rect">
            <a:avLst/>
          </a:prstGeom>
          <a:noFill/>
          <a:ln>
            <a:noFill/>
          </a:ln>
        </p:spPr>
      </p:pic>
      <p:sp>
        <p:nvSpPr>
          <p:cNvPr id="86" name="Google Shape;86;p1"/>
          <p:cNvSpPr/>
          <p:nvPr/>
        </p:nvSpPr>
        <p:spPr>
          <a:xfrm flipH="1">
            <a:off x="967853" y="0"/>
            <a:ext cx="10256294" cy="6858000"/>
          </a:xfrm>
          <a:custGeom>
            <a:rect b="b" l="l" r="r" t="t"/>
            <a:pathLst>
              <a:path extrusionOk="0" h="6858000" w="9841377">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4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7" name="Google Shape;87;p1"/>
          <p:cNvSpPr/>
          <p:nvPr/>
        </p:nvSpPr>
        <p:spPr>
          <a:xfrm flipH="1">
            <a:off x="1108571" y="0"/>
            <a:ext cx="9958950" cy="6858000"/>
          </a:xfrm>
          <a:custGeom>
            <a:rect b="b" l="l" r="r" t="t"/>
            <a:pathLst>
              <a:path extrusionOk="0" h="6858000" w="9174595">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lt1">
              <a:alpha val="6980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88" name="Google Shape;88;p1"/>
          <p:cNvSpPr/>
          <p:nvPr/>
        </p:nvSpPr>
        <p:spPr>
          <a:xfrm flipH="1">
            <a:off x="708673"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89" name="Google Shape;89;p1"/>
          <p:cNvSpPr/>
          <p:nvPr/>
        </p:nvSpPr>
        <p:spPr>
          <a:xfrm>
            <a:off x="8975235" y="-35602"/>
            <a:ext cx="2486322" cy="6858000"/>
          </a:xfrm>
          <a:custGeom>
            <a:rect b="b" l="l" r="r" t="t"/>
            <a:pathLst>
              <a:path extrusionOk="0" h="6858000" w="2521425">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69803"/>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Meiryo"/>
              <a:ea typeface="Meiryo"/>
              <a:cs typeface="Meiryo"/>
              <a:sym typeface="Meiryo"/>
            </a:endParaRPr>
          </a:p>
        </p:txBody>
      </p:sp>
      <p:sp>
        <p:nvSpPr>
          <p:cNvPr id="90" name="Google Shape;90;p1"/>
          <p:cNvSpPr txBox="1"/>
          <p:nvPr>
            <p:ph type="ctrTitle"/>
          </p:nvPr>
        </p:nvSpPr>
        <p:spPr>
          <a:xfrm>
            <a:off x="2190750" y="2093642"/>
            <a:ext cx="7810500" cy="1100334"/>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fr-FR"/>
              <a:t>Bilan de compétences </a:t>
            </a:r>
            <a:endParaRPr/>
          </a:p>
        </p:txBody>
      </p:sp>
      <p:sp>
        <p:nvSpPr>
          <p:cNvPr id="91" name="Google Shape;91;p1"/>
          <p:cNvSpPr txBox="1"/>
          <p:nvPr>
            <p:ph idx="1" type="subTitle"/>
          </p:nvPr>
        </p:nvSpPr>
        <p:spPr>
          <a:xfrm>
            <a:off x="2608490" y="3193977"/>
            <a:ext cx="6953250" cy="235024"/>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1100"/>
              <a:buNone/>
            </a:pPr>
            <a:r>
              <a:rPr lang="fr-FR" sz="1100"/>
              <a:t>Par CREATYZ</a:t>
            </a:r>
            <a:endParaRPr/>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a:p>
            <a:pPr indent="0" lvl="0" marL="0" rtl="0" algn="ctr">
              <a:lnSpc>
                <a:spcPct val="90000"/>
              </a:lnSpc>
              <a:spcBef>
                <a:spcPts val="1000"/>
              </a:spcBef>
              <a:spcAft>
                <a:spcPts val="0"/>
              </a:spcAft>
              <a:buClr>
                <a:schemeClr val="dk1"/>
              </a:buClr>
              <a:buSzPts val="1100"/>
              <a:buNone/>
            </a:pPr>
            <a:r>
              <a:t/>
            </a:r>
            <a:endParaRPr sz="1100"/>
          </a:p>
        </p:txBody>
      </p:sp>
      <p:sp>
        <p:nvSpPr>
          <p:cNvPr id="92" name="Google Shape;92;p1"/>
          <p:cNvSpPr txBox="1"/>
          <p:nvPr/>
        </p:nvSpPr>
        <p:spPr>
          <a:xfrm>
            <a:off x="3201518" y="4567509"/>
            <a:ext cx="5703358" cy="883383"/>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"Le meilleur moyen de prévoir le futur, c’est de le créer ." </a:t>
            </a:r>
            <a:endParaRPr/>
          </a:p>
          <a:p>
            <a:pPr indent="0" lvl="0" marL="0" marR="0" rtl="0" algn="l">
              <a:lnSpc>
                <a:spcPct val="150000"/>
              </a:lnSpc>
              <a:spcBef>
                <a:spcPts val="0"/>
              </a:spcBef>
              <a:spcAft>
                <a:spcPts val="0"/>
              </a:spcAft>
              <a:buNone/>
            </a:pPr>
            <a:r>
              <a:rPr b="0" i="0" lang="fr-FR" sz="1800" u="none" cap="none" strike="noStrike">
                <a:solidFill>
                  <a:schemeClr val="dk1"/>
                </a:solidFill>
                <a:latin typeface="Arial"/>
                <a:ea typeface="Arial"/>
                <a:cs typeface="Arial"/>
                <a:sym typeface="Arial"/>
              </a:rPr>
              <a:t>		                      	       - Peter Drucker</a:t>
            </a:r>
            <a:endParaRPr b="0" i="0" sz="1800" u="none" cap="none" strike="noStrike">
              <a:solidFill>
                <a:schemeClr val="dk1"/>
              </a:solidFill>
              <a:latin typeface="Arial"/>
              <a:ea typeface="Arial"/>
              <a:cs typeface="Arial"/>
              <a:sym typeface="Arial"/>
            </a:endParaRPr>
          </a:p>
        </p:txBody>
      </p:sp>
      <p:sp>
        <p:nvSpPr>
          <p:cNvPr id="93" name="Google Shape;93;p1"/>
          <p:cNvSpPr txBox="1"/>
          <p:nvPr/>
        </p:nvSpPr>
        <p:spPr>
          <a:xfrm>
            <a:off x="10853948" y="6493492"/>
            <a:ext cx="1258757"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000" u="none" cap="none" strike="noStrike">
                <a:solidFill>
                  <a:srgbClr val="3A3A3A"/>
                </a:solidFill>
                <a:latin typeface="Arial"/>
                <a:ea typeface="Arial"/>
                <a:cs typeface="Arial"/>
                <a:sym typeface="Arial"/>
              </a:rPr>
              <a:t>V2.1_MAJ 26 03 24</a:t>
            </a:r>
            <a:endParaRPr b="0" i="0" sz="1000" u="none" strike="noStrike">
              <a:solidFill>
                <a:srgbClr val="3A3A3A"/>
              </a:solidFill>
              <a:latin typeface="Arial"/>
              <a:ea typeface="Arial"/>
              <a:cs typeface="Arial"/>
              <a:sym typeface="Arial"/>
            </a:endParaRPr>
          </a:p>
          <a:p>
            <a:pPr indent="0" lvl="0" marL="0" marR="0" rtl="0" algn="l">
              <a:spcBef>
                <a:spcPts val="0"/>
              </a:spcBef>
              <a:spcAft>
                <a:spcPts val="0"/>
              </a:spcAft>
              <a:buNone/>
            </a:pPr>
            <a:r>
              <a:t/>
            </a:r>
            <a:endParaRPr sz="1000">
              <a:solidFill>
                <a:srgbClr val="3A3A3A"/>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5" name="Shape 245"/>
        <p:cNvGrpSpPr/>
        <p:nvPr/>
      </p:nvGrpSpPr>
      <p:grpSpPr>
        <a:xfrm>
          <a:off x="0" y="0"/>
          <a:ext cx="0" cy="0"/>
          <a:chOff x="0" y="0"/>
          <a:chExt cx="0" cy="0"/>
        </a:xfrm>
      </p:grpSpPr>
      <p:sp>
        <p:nvSpPr>
          <p:cNvPr id="246" name="Google Shape;246;p10"/>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47" name="Google Shape;247;p10"/>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48" name="Google Shape;248;p10"/>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Modalités d’évaluation des acquis mis en œuvre </a:t>
            </a:r>
            <a:endParaRPr/>
          </a:p>
        </p:txBody>
      </p:sp>
      <p:grpSp>
        <p:nvGrpSpPr>
          <p:cNvPr id="249" name="Google Shape;249;p10"/>
          <p:cNvGrpSpPr/>
          <p:nvPr/>
        </p:nvGrpSpPr>
        <p:grpSpPr>
          <a:xfrm>
            <a:off x="8289890" y="0"/>
            <a:ext cx="3902110" cy="2382977"/>
            <a:chOff x="6867015" y="-1"/>
            <a:chExt cx="5324985" cy="3251912"/>
          </a:xfrm>
        </p:grpSpPr>
        <p:sp>
          <p:nvSpPr>
            <p:cNvPr id="250" name="Google Shape;250;p10"/>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1" name="Google Shape;251;p10"/>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2" name="Google Shape;252;p10"/>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3" name="Google Shape;253;p10"/>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54" name="Google Shape;254;p10"/>
          <p:cNvSpPr txBox="1"/>
          <p:nvPr>
            <p:ph idx="1" type="body"/>
          </p:nvPr>
        </p:nvSpPr>
        <p:spPr>
          <a:xfrm>
            <a:off x="582316" y="2002744"/>
            <a:ext cx="10972800" cy="4575326"/>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a:t>
            </a:r>
            <a:r>
              <a:rPr b="1" lang="fr-FR" sz="1800">
                <a:solidFill>
                  <a:srgbClr val="000000"/>
                </a:solidFill>
                <a:latin typeface="Arial"/>
                <a:ea typeface="Arial"/>
                <a:cs typeface="Arial"/>
                <a:sym typeface="Arial"/>
              </a:rPr>
              <a:t>une synthèse du bilan de compétences </a:t>
            </a:r>
            <a:r>
              <a:rPr lang="fr-FR" sz="1800">
                <a:solidFill>
                  <a:srgbClr val="000000"/>
                </a:solidFill>
                <a:latin typeface="Arial"/>
                <a:ea typeface="Arial"/>
                <a:cs typeface="Arial"/>
                <a:sym typeface="Arial"/>
              </a:rPr>
              <a:t>est remise au bénéficiaire.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Au cours du bilan de compétences, le  bénéficiaire remplit </a:t>
            </a:r>
            <a:r>
              <a:rPr b="1" lang="fr-FR" sz="1800">
                <a:solidFill>
                  <a:srgbClr val="000000"/>
                </a:solidFill>
                <a:latin typeface="Arial"/>
                <a:ea typeface="Arial"/>
                <a:cs typeface="Arial"/>
                <a:sym typeface="Arial"/>
              </a:rPr>
              <a:t>une feuille d’émargement </a:t>
            </a:r>
            <a:r>
              <a:rPr lang="fr-FR" sz="1800">
                <a:solidFill>
                  <a:srgbClr val="000000"/>
                </a:solidFill>
                <a:latin typeface="Arial"/>
                <a:ea typeface="Arial"/>
                <a:cs typeface="Arial"/>
                <a:sym typeface="Arial"/>
              </a:rPr>
              <a:t>à partir de laquelle est ensuite établie une attestation de présence. </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À l’issue du bilan de compétences, le bénéficiaire remplit </a:t>
            </a:r>
            <a:r>
              <a:rPr b="1" lang="fr-FR" sz="1800">
                <a:solidFill>
                  <a:srgbClr val="000000"/>
                </a:solidFill>
                <a:latin typeface="Arial"/>
                <a:ea typeface="Arial"/>
                <a:cs typeface="Arial"/>
                <a:sym typeface="Arial"/>
              </a:rPr>
              <a:t>un questionnaire de  satisfaction </a:t>
            </a:r>
            <a:r>
              <a:rPr lang="fr-FR" sz="1800">
                <a:solidFill>
                  <a:srgbClr val="000000"/>
                </a:solidFill>
                <a:latin typeface="Arial"/>
                <a:ea typeface="Arial"/>
                <a:cs typeface="Arial"/>
                <a:sym typeface="Arial"/>
              </a:rPr>
              <a:t>lui permettant d’évaluer les apports de la formation ainsi que son ressenti sur l’accueil, le consultant, les moyens mis à disposition et l’accompagnement dans son ensemble.</a:t>
            </a:r>
            <a:endParaRPr sz="1800">
              <a:latin typeface="Arial"/>
              <a:ea typeface="Arial"/>
              <a:cs typeface="Arial"/>
              <a:sym typeface="Arial"/>
            </a:endParaRPr>
          </a:p>
          <a:p>
            <a:pPr indent="0" lvl="0" marL="0" rtl="0" algn="just">
              <a:lnSpc>
                <a:spcPct val="115000"/>
              </a:lnSpc>
              <a:spcBef>
                <a:spcPts val="1000"/>
              </a:spcBef>
              <a:spcAft>
                <a:spcPts val="0"/>
              </a:spcAft>
              <a:buClr>
                <a:srgbClr val="000000"/>
              </a:buClr>
              <a:buSzPts val="1800"/>
              <a:buNone/>
            </a:pPr>
            <a:r>
              <a:rPr lang="fr-FR" sz="1800">
                <a:solidFill>
                  <a:srgbClr val="000000"/>
                </a:solidFill>
                <a:latin typeface="Arial"/>
                <a:ea typeface="Arial"/>
                <a:cs typeface="Arial"/>
                <a:sym typeface="Arial"/>
              </a:rPr>
              <a:t>Six mois après la remise de la synthèse, le consultant reprend contact avec le bénéficiaire pour faire </a:t>
            </a:r>
            <a:r>
              <a:rPr b="1" lang="fr-FR" sz="1800">
                <a:solidFill>
                  <a:srgbClr val="000000"/>
                </a:solidFill>
                <a:latin typeface="Arial"/>
                <a:ea typeface="Arial"/>
                <a:cs typeface="Arial"/>
                <a:sym typeface="Arial"/>
              </a:rPr>
              <a:t>un point sur son projet</a:t>
            </a:r>
            <a:r>
              <a:rPr lang="fr-FR" sz="1800">
                <a:solidFill>
                  <a:srgbClr val="000000"/>
                </a:solidFill>
                <a:latin typeface="Arial"/>
                <a:ea typeface="Arial"/>
                <a:cs typeface="Arial"/>
                <a:sym typeface="Arial"/>
              </a:rPr>
              <a:t>, ses freins et ses réussites au cours d’un entretien téléphonique ou d’une visioconférence. Il recevra également </a:t>
            </a:r>
            <a:r>
              <a:rPr b="1" lang="fr-FR" sz="1800">
                <a:solidFill>
                  <a:srgbClr val="000000"/>
                </a:solidFill>
                <a:latin typeface="Arial"/>
                <a:ea typeface="Arial"/>
                <a:cs typeface="Arial"/>
                <a:sym typeface="Arial"/>
              </a:rPr>
              <a:t>un second questionnaire de satisfaction </a:t>
            </a:r>
            <a:r>
              <a:rPr lang="fr-FR" sz="1800">
                <a:solidFill>
                  <a:srgbClr val="000000"/>
                </a:solidFill>
                <a:latin typeface="Arial"/>
                <a:ea typeface="Arial"/>
                <a:cs typeface="Arial"/>
                <a:sym typeface="Arial"/>
              </a:rPr>
              <a:t>à compléter sur sa satisfaction globale de l’accompagnement mais également sur l’état d’avancement de son projet. </a:t>
            </a:r>
            <a:endParaRPr sz="1800">
              <a:latin typeface="Arial"/>
              <a:ea typeface="Arial"/>
              <a:cs typeface="Arial"/>
              <a:sym typeface="Arial"/>
            </a:endParaRPr>
          </a:p>
        </p:txBody>
      </p:sp>
      <p:grpSp>
        <p:nvGrpSpPr>
          <p:cNvPr id="255" name="Google Shape;255;p10"/>
          <p:cNvGrpSpPr/>
          <p:nvPr/>
        </p:nvGrpSpPr>
        <p:grpSpPr>
          <a:xfrm flipH="1" rot="10800000">
            <a:off x="0" y="4682671"/>
            <a:ext cx="2898948" cy="2175328"/>
            <a:chOff x="-305" y="-1"/>
            <a:chExt cx="3832880" cy="2876136"/>
          </a:xfrm>
        </p:grpSpPr>
        <p:sp>
          <p:nvSpPr>
            <p:cNvPr id="256" name="Google Shape;256;p10"/>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0"/>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0"/>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9" name="Google Shape;259;p10"/>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3" name="Shape 263"/>
        <p:cNvGrpSpPr/>
        <p:nvPr/>
      </p:nvGrpSpPr>
      <p:grpSpPr>
        <a:xfrm>
          <a:off x="0" y="0"/>
          <a:ext cx="0" cy="0"/>
          <a:chOff x="0" y="0"/>
          <a:chExt cx="0" cy="0"/>
        </a:xfrm>
      </p:grpSpPr>
      <p:sp>
        <p:nvSpPr>
          <p:cNvPr id="264" name="Google Shape;264;p11"/>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5" name="Google Shape;265;p11"/>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66" name="Google Shape;266;p11"/>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Modalités, délais d’accès et amplitude</a:t>
            </a:r>
            <a:endParaRPr/>
          </a:p>
        </p:txBody>
      </p:sp>
      <p:grpSp>
        <p:nvGrpSpPr>
          <p:cNvPr id="267" name="Google Shape;267;p11"/>
          <p:cNvGrpSpPr/>
          <p:nvPr/>
        </p:nvGrpSpPr>
        <p:grpSpPr>
          <a:xfrm>
            <a:off x="8289890" y="0"/>
            <a:ext cx="3902110" cy="2382977"/>
            <a:chOff x="6867015" y="-1"/>
            <a:chExt cx="5324985" cy="3251912"/>
          </a:xfrm>
        </p:grpSpPr>
        <p:sp>
          <p:nvSpPr>
            <p:cNvPr id="268" name="Google Shape;268;p11"/>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9" name="Google Shape;269;p11"/>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1"/>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1" name="Google Shape;271;p11"/>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2" name="Google Shape;272;p11"/>
          <p:cNvSpPr txBox="1"/>
          <p:nvPr>
            <p:ph idx="1" type="body"/>
          </p:nvPr>
        </p:nvSpPr>
        <p:spPr>
          <a:xfrm>
            <a:off x="582316" y="2002744"/>
            <a:ext cx="10972800" cy="1805931"/>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MODALITÉS </a:t>
            </a:r>
            <a:r>
              <a:rPr b="0" i="0" lang="fr-FR" sz="12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00" lvl="0" marL="228600" rtl="0" algn="just">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DÉLAI </a:t>
            </a:r>
            <a:r>
              <a:rPr b="0" i="0" lang="fr-FR" sz="12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jours ouvrés. La consultante et le bénéficiaire définissent conjointement le planning du bilan de compétences. </a:t>
            </a:r>
            <a:endParaRPr/>
          </a:p>
          <a:p>
            <a:pPr indent="-228600" lvl="0" marL="228600" rtl="0" algn="l">
              <a:lnSpc>
                <a:spcPct val="150000"/>
              </a:lnSpc>
              <a:spcBef>
                <a:spcPts val="1000"/>
              </a:spcBef>
              <a:spcAft>
                <a:spcPts val="0"/>
              </a:spcAft>
              <a:buClr>
                <a:srgbClr val="0D0D0D"/>
              </a:buClr>
              <a:buSzPts val="1200"/>
              <a:buChar char="•"/>
            </a:pPr>
            <a:r>
              <a:rPr b="0" i="0" lang="fr-FR" sz="1200">
                <a:solidFill>
                  <a:srgbClr val="0D0D0D"/>
                </a:solidFill>
                <a:latin typeface="Arial"/>
                <a:ea typeface="Arial"/>
                <a:cs typeface="Arial"/>
                <a:sym typeface="Arial"/>
              </a:rPr>
              <a:t>📆</a:t>
            </a:r>
            <a:r>
              <a:rPr b="1" i="0" lang="fr-FR" sz="1200">
                <a:solidFill>
                  <a:srgbClr val="0D0D0D"/>
                </a:solidFill>
                <a:latin typeface="Arial"/>
                <a:ea typeface="Arial"/>
                <a:cs typeface="Arial"/>
                <a:sym typeface="Arial"/>
              </a:rPr>
              <a:t> </a:t>
            </a:r>
            <a:r>
              <a:rPr b="1" i="0" lang="fr-FR" sz="1200" u="none" strike="noStrike">
                <a:solidFill>
                  <a:srgbClr val="000000"/>
                </a:solidFill>
                <a:latin typeface="Arial"/>
                <a:ea typeface="Arial"/>
                <a:cs typeface="Arial"/>
                <a:sym typeface="Arial"/>
              </a:rPr>
              <a:t>AMPLITUDE </a:t>
            </a:r>
            <a:r>
              <a:rPr b="0" i="0" lang="fr-FR" sz="12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sz="1100">
              <a:latin typeface="Arial"/>
              <a:ea typeface="Arial"/>
              <a:cs typeface="Arial"/>
              <a:sym typeface="Arial"/>
            </a:endParaRPr>
          </a:p>
        </p:txBody>
      </p:sp>
      <p:grpSp>
        <p:nvGrpSpPr>
          <p:cNvPr id="273" name="Google Shape;273;p11"/>
          <p:cNvGrpSpPr/>
          <p:nvPr/>
        </p:nvGrpSpPr>
        <p:grpSpPr>
          <a:xfrm flipH="1" rot="10800000">
            <a:off x="0" y="4682671"/>
            <a:ext cx="2898948" cy="2175328"/>
            <a:chOff x="-305" y="-1"/>
            <a:chExt cx="3832880" cy="2876136"/>
          </a:xfrm>
        </p:grpSpPr>
        <p:sp>
          <p:nvSpPr>
            <p:cNvPr id="274" name="Google Shape;274;p11"/>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5" name="Google Shape;275;p11"/>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6" name="Google Shape;276;p11"/>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7" name="Google Shape;277;p11"/>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78" name="Google Shape;278;p11"/>
          <p:cNvSpPr txBox="1"/>
          <p:nvPr/>
        </p:nvSpPr>
        <p:spPr>
          <a:xfrm>
            <a:off x="578820" y="3960093"/>
            <a:ext cx="10839499" cy="286232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200" u="sng">
                <a:solidFill>
                  <a:srgbClr val="F79646"/>
                </a:solidFill>
                <a:latin typeface="Arial"/>
                <a:ea typeface="Arial"/>
                <a:cs typeface="Arial"/>
                <a:sym typeface="Arial"/>
              </a:rPr>
              <a:t>Accessibilité aux personnes handicapées</a:t>
            </a:r>
            <a:r>
              <a:rPr lang="fr-FR" sz="1200">
                <a:solidFill>
                  <a:srgbClr val="F79646"/>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B0F0"/>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Notre organisme tente de donner à tous les mêmes chances d’accéder ou de maintenir l’emploi.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rgbClr val="000000"/>
                </a:solidFill>
                <a:latin typeface="Arial"/>
                <a:ea typeface="Arial"/>
                <a:cs typeface="Arial"/>
                <a:sym typeface="Arial"/>
              </a:rPr>
              <a:t>Nous pouvons adapter certaines de nos modalités de formation, pour cela, nous étudierons ensemble vos besoins.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 </a:t>
            </a:r>
            <a:br>
              <a:rPr lang="fr-FR" sz="1200">
                <a:solidFill>
                  <a:schemeClr val="dk1"/>
                </a:solidFill>
                <a:latin typeface="Arial"/>
                <a:ea typeface="Arial"/>
                <a:cs typeface="Arial"/>
                <a:sym typeface="Arial"/>
              </a:rPr>
            </a:br>
            <a:r>
              <a:rPr lang="fr-FR" sz="1200">
                <a:solidFill>
                  <a:srgbClr val="000000"/>
                </a:solidFill>
                <a:latin typeface="Arial"/>
                <a:ea typeface="Arial"/>
                <a:cs typeface="Arial"/>
                <a:sym typeface="Arial"/>
              </a:rPr>
              <a:t>Pour toutes questions, merci de contacter :</a:t>
            </a: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fr-FR"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lang="fr-FR" sz="1200">
                <a:solidFill>
                  <a:srgbClr val="000000"/>
                </a:solidFill>
                <a:latin typeface="Arial"/>
                <a:ea typeface="Arial"/>
                <a:cs typeface="Arial"/>
                <a:sym typeface="Arial"/>
              </a:rPr>
              <a:t>Mme Christelle FASQUEL : Référente handicap</a:t>
            </a:r>
            <a:endParaRPr sz="1200">
              <a:solidFill>
                <a:schemeClr val="dk1"/>
              </a:solidFill>
              <a:latin typeface="Arial"/>
              <a:ea typeface="Arial"/>
              <a:cs typeface="Arial"/>
              <a:sym typeface="Arial"/>
            </a:endParaRPr>
          </a:p>
          <a:p>
            <a:pPr indent="0" lvl="0" marL="0" marR="0" rtl="0" algn="ctr">
              <a:spcBef>
                <a:spcPts val="0"/>
              </a:spcBef>
              <a:spcAft>
                <a:spcPts val="0"/>
              </a:spcAft>
              <a:buNone/>
            </a:pPr>
            <a:r>
              <a:rPr b="1" lang="fr-FR" sz="1200" u="sng">
                <a:solidFill>
                  <a:schemeClr val="dk2"/>
                </a:solidFill>
                <a:latin typeface="Arial"/>
                <a:ea typeface="Arial"/>
                <a:cs typeface="Arial"/>
                <a:sym typeface="Arial"/>
                <a:hlinkClick r:id="rId3">
                  <a:extLst>
                    <a:ext uri="{A12FA001-AC4F-418D-AE19-62706E023703}">
                      <ahyp:hlinkClr val="tx"/>
                    </a:ext>
                  </a:extLst>
                </a:hlinkClick>
              </a:rPr>
              <a:t>administratifetpedagogique@creatyz.fr</a:t>
            </a:r>
            <a:endParaRPr b="1" sz="1200">
              <a:solidFill>
                <a:schemeClr val="dk2"/>
              </a:solidFill>
              <a:latin typeface="Arial"/>
              <a:ea typeface="Arial"/>
              <a:cs typeface="Arial"/>
              <a:sym typeface="Arial"/>
            </a:endParaRPr>
          </a:p>
          <a:p>
            <a:pPr indent="0" lvl="0" marL="0" marR="0" rtl="0" algn="ctr">
              <a:lnSpc>
                <a:spcPct val="110000"/>
              </a:lnSpc>
              <a:spcBef>
                <a:spcPts val="0"/>
              </a:spcBef>
              <a:spcAft>
                <a:spcPts val="0"/>
              </a:spcAft>
              <a:buClr>
                <a:schemeClr val="accent2"/>
              </a:buClr>
              <a:buSzPts val="1200"/>
              <a:buFont typeface="Arial"/>
              <a:buNone/>
            </a:pPr>
            <a:r>
              <a:rPr lang="fr-FR" sz="1200">
                <a:solidFill>
                  <a:schemeClr val="accent2"/>
                </a:solidFill>
                <a:latin typeface="Arial"/>
                <a:ea typeface="Arial"/>
                <a:cs typeface="Arial"/>
                <a:sym typeface="Arial"/>
              </a:rPr>
              <a:t>01 89 71 28 64</a:t>
            </a:r>
            <a:endParaRPr sz="1200">
              <a:solidFill>
                <a:schemeClr val="accent2"/>
              </a:solidFill>
              <a:latin typeface="Arial"/>
              <a:ea typeface="Arial"/>
              <a:cs typeface="Arial"/>
              <a:sym typeface="Arial"/>
            </a:endParaRPr>
          </a:p>
          <a:p>
            <a:pPr indent="0" lvl="0" marL="0" marR="0" rtl="0" algn="just">
              <a:spcBef>
                <a:spcPts val="0"/>
              </a:spcBef>
              <a:spcAft>
                <a:spcPts val="0"/>
              </a:spcAft>
              <a:buNone/>
            </a:pPr>
            <a:r>
              <a:t/>
            </a:r>
            <a:endParaRPr sz="1200">
              <a:solidFill>
                <a:srgbClr val="000000"/>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2" name="Shape 282"/>
        <p:cNvGrpSpPr/>
        <p:nvPr/>
      </p:nvGrpSpPr>
      <p:grpSpPr>
        <a:xfrm>
          <a:off x="0" y="0"/>
          <a:ext cx="0" cy="0"/>
          <a:chOff x="0" y="0"/>
          <a:chExt cx="0" cy="0"/>
        </a:xfrm>
      </p:grpSpPr>
      <p:sp>
        <p:nvSpPr>
          <p:cNvPr id="283" name="Google Shape;283;p1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4" name="Google Shape;284;p1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85" name="Google Shape;285;p12"/>
          <p:cNvSpPr txBox="1"/>
          <p:nvPr>
            <p:ph type="title"/>
          </p:nvPr>
        </p:nvSpPr>
        <p:spPr>
          <a:xfrm>
            <a:off x="501705" y="397161"/>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Tarif et organisation du bilan de compétences</a:t>
            </a:r>
            <a:endParaRPr/>
          </a:p>
        </p:txBody>
      </p:sp>
      <p:grpSp>
        <p:nvGrpSpPr>
          <p:cNvPr id="286" name="Google Shape;286;p12"/>
          <p:cNvGrpSpPr/>
          <p:nvPr/>
        </p:nvGrpSpPr>
        <p:grpSpPr>
          <a:xfrm>
            <a:off x="8289890" y="0"/>
            <a:ext cx="3902110" cy="2382977"/>
            <a:chOff x="6867015" y="-1"/>
            <a:chExt cx="5324985" cy="3251912"/>
          </a:xfrm>
        </p:grpSpPr>
        <p:sp>
          <p:nvSpPr>
            <p:cNvPr id="287" name="Google Shape;287;p1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9" name="Google Shape;289;p1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91" name="Google Shape;291;p12"/>
          <p:cNvGrpSpPr/>
          <p:nvPr/>
        </p:nvGrpSpPr>
        <p:grpSpPr>
          <a:xfrm flipH="1" rot="10800000">
            <a:off x="0" y="4682671"/>
            <a:ext cx="2898948" cy="2175328"/>
            <a:chOff x="-305" y="-1"/>
            <a:chExt cx="3832880" cy="2876136"/>
          </a:xfrm>
        </p:grpSpPr>
        <p:sp>
          <p:nvSpPr>
            <p:cNvPr id="292" name="Google Shape;292;p1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3" name="Google Shape;293;p1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4" name="Google Shape;294;p1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5" name="Google Shape;295;p1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96" name="Google Shape;296;p12"/>
          <p:cNvSpPr txBox="1"/>
          <p:nvPr/>
        </p:nvSpPr>
        <p:spPr>
          <a:xfrm>
            <a:off x="501705" y="1959186"/>
            <a:ext cx="11267700" cy="350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fr-FR" sz="1400" u="sng">
                <a:solidFill>
                  <a:srgbClr val="F79646"/>
                </a:solidFill>
                <a:latin typeface="Arial"/>
                <a:ea typeface="Arial"/>
                <a:cs typeface="Arial"/>
                <a:sym typeface="Arial"/>
              </a:rPr>
              <a:t>Tarif</a:t>
            </a:r>
            <a:r>
              <a:rPr lang="fr-FR" sz="1400">
                <a:solidFill>
                  <a:srgbClr val="F79646"/>
                </a:solidFill>
                <a:latin typeface="Arial"/>
                <a:ea typeface="Arial"/>
                <a:cs typeface="Arial"/>
                <a:sym typeface="Arial"/>
              </a:rPr>
              <a:t> </a:t>
            </a:r>
            <a:endParaRPr sz="1400">
              <a:solidFill>
                <a:schemeClr val="dk1"/>
              </a:solidFill>
              <a:latin typeface="Arial"/>
              <a:ea typeface="Arial"/>
              <a:cs typeface="Arial"/>
              <a:sym typeface="Arial"/>
            </a:endParaRPr>
          </a:p>
          <a:p>
            <a:pPr indent="0" lvl="0" marL="0" marR="0" rtl="0" algn="l">
              <a:spcBef>
                <a:spcPts val="0"/>
              </a:spcBef>
              <a:spcAft>
                <a:spcPts val="0"/>
              </a:spcAft>
              <a:buNone/>
            </a:pPr>
            <a:r>
              <a:rPr lang="fr-FR" sz="1400">
                <a:solidFill>
                  <a:srgbClr val="000000"/>
                </a:solidFill>
                <a:latin typeface="Arial"/>
                <a:ea typeface="Arial"/>
                <a:cs typeface="Arial"/>
                <a:sym typeface="Arial"/>
              </a:rPr>
              <a:t>Le prix du bilan de compétences est de</a:t>
            </a:r>
            <a:r>
              <a:rPr lang="fr-FR"/>
              <a:t> </a:t>
            </a:r>
            <a:r>
              <a:rPr b="1" lang="fr-FR" sz="1400">
                <a:solidFill>
                  <a:srgbClr val="000000"/>
                </a:solidFill>
                <a:latin typeface="Arial"/>
                <a:ea typeface="Arial"/>
                <a:cs typeface="Arial"/>
                <a:sym typeface="Arial"/>
              </a:rPr>
              <a:t>3400€</a:t>
            </a:r>
            <a:r>
              <a:rPr b="1" lang="fr-FR" sz="1400">
                <a:solidFill>
                  <a:srgbClr val="000000"/>
                </a:solidFill>
                <a:latin typeface="Arial"/>
                <a:ea typeface="Arial"/>
                <a:cs typeface="Arial"/>
                <a:sym typeface="Arial"/>
              </a:rPr>
              <a:t> TTC</a:t>
            </a:r>
            <a:r>
              <a:rPr lang="fr-FR" sz="1400">
                <a:solidFill>
                  <a:srgbClr val="000000"/>
                </a:solidFill>
                <a:latin typeface="Arial"/>
                <a:ea typeface="Arial"/>
                <a:cs typeface="Arial"/>
                <a:sym typeface="Arial"/>
              </a:rPr>
              <a:t>. </a:t>
            </a:r>
            <a:r>
              <a:rPr lang="fr-FR" sz="1400">
                <a:solidFill>
                  <a:schemeClr val="dk1"/>
                </a:solidFill>
                <a:latin typeface="Arial"/>
                <a:ea typeface="Arial"/>
                <a:cs typeface="Arial"/>
                <a:sym typeface="Arial"/>
              </a:rPr>
              <a:t>Notre organisme est non assujetti à la TVA.</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b="1"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Durée</a:t>
            </a:r>
            <a:endParaRPr b="1"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Le bilan de compétences se réalise sur une période maximum de 2 mois: </a:t>
            </a:r>
            <a:r>
              <a:rPr i="1" lang="fr-FR" sz="1400">
                <a:solidFill>
                  <a:srgbClr val="000000"/>
                </a:solidFill>
                <a:latin typeface="Arial"/>
                <a:ea typeface="Arial"/>
                <a:cs typeface="Arial"/>
                <a:sym typeface="Arial"/>
              </a:rPr>
              <a:t>du </a:t>
            </a:r>
            <a:r>
              <a:rPr i="1" lang="fr-FR"/>
              <a:t>{{start_date}}</a:t>
            </a:r>
            <a:r>
              <a:rPr i="1" lang="fr-FR" sz="1400">
                <a:solidFill>
                  <a:srgbClr val="000000"/>
                </a:solidFill>
                <a:latin typeface="Arial"/>
                <a:ea typeface="Arial"/>
                <a:cs typeface="Arial"/>
                <a:sym typeface="Arial"/>
              </a:rPr>
              <a:t> au </a:t>
            </a:r>
            <a:r>
              <a:rPr i="1" lang="fr-FR"/>
              <a:t>{{end_date}}</a:t>
            </a:r>
            <a:r>
              <a:rPr i="1"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t/>
            </a:r>
            <a:endParaRPr sz="9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Il se décline sur 8 séances rdv de 1h00 à 2h00</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La durée du bilan de compétences s’entend sur un maximum de 13h. </a:t>
            </a:r>
            <a:endParaRPr sz="1400">
              <a:solidFill>
                <a:schemeClr val="dk1"/>
              </a:solidFill>
              <a:latin typeface="Arial"/>
              <a:ea typeface="Arial"/>
              <a:cs typeface="Arial"/>
              <a:sym typeface="Arial"/>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Déroulement</a:t>
            </a:r>
            <a:endParaRPr/>
          </a:p>
          <a:p>
            <a:pPr indent="0" lvl="0" marL="0" marR="0" rtl="0" algn="just">
              <a:spcBef>
                <a:spcPts val="0"/>
              </a:spcBef>
              <a:spcAft>
                <a:spcPts val="0"/>
              </a:spcAft>
              <a:buNone/>
            </a:pPr>
            <a:r>
              <a:rPr lang="fr-FR" sz="1400">
                <a:solidFill>
                  <a:schemeClr val="dk1"/>
                </a:solidFill>
                <a:latin typeface="Arial"/>
                <a:ea typeface="Arial"/>
                <a:cs typeface="Arial"/>
                <a:sym typeface="Arial"/>
              </a:rPr>
              <a:t>en Face à Face à distance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Organisation</a:t>
            </a:r>
            <a:endParaRPr sz="1400" u="sng">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La totalité du bilan de compétences s’effectue en distanciel.</a:t>
            </a:r>
            <a:r>
              <a:rPr lang="fr-FR" sz="1400">
                <a:solidFill>
                  <a:schemeClr val="dk1"/>
                </a:solidFill>
                <a:latin typeface="Arial"/>
                <a:ea typeface="Arial"/>
                <a:cs typeface="Arial"/>
                <a:sym typeface="Arial"/>
              </a:rPr>
              <a:t> </a:t>
            </a:r>
            <a:endParaRPr/>
          </a:p>
          <a:p>
            <a:pPr indent="0" lvl="0" marL="0" marR="0" rtl="0" algn="just">
              <a:spcBef>
                <a:spcPts val="0"/>
              </a:spcBef>
              <a:spcAft>
                <a:spcPts val="0"/>
              </a:spcAft>
              <a:buNone/>
            </a:pPr>
            <a:r>
              <a:t/>
            </a:r>
            <a:endParaRPr sz="900">
              <a:solidFill>
                <a:schemeClr val="dk1"/>
              </a:solidFill>
              <a:latin typeface="Arial"/>
              <a:ea typeface="Arial"/>
              <a:cs typeface="Arial"/>
              <a:sym typeface="Arial"/>
            </a:endParaRPr>
          </a:p>
          <a:p>
            <a:pPr indent="0" lvl="0" marL="0" marR="0" rtl="0" algn="just">
              <a:spcBef>
                <a:spcPts val="0"/>
              </a:spcBef>
              <a:spcAft>
                <a:spcPts val="0"/>
              </a:spcAft>
              <a:buNone/>
            </a:pPr>
            <a:r>
              <a:rPr lang="fr-FR" sz="1400" u="sng">
                <a:solidFill>
                  <a:srgbClr val="F79646"/>
                </a:solidFill>
                <a:latin typeface="Arial"/>
                <a:ea typeface="Arial"/>
                <a:cs typeface="Arial"/>
                <a:sym typeface="Arial"/>
              </a:rPr>
              <a:t>Nombre de bénéficiaire</a:t>
            </a:r>
            <a:r>
              <a:rPr lang="fr-FR" sz="1400">
                <a:solidFill>
                  <a:srgbClr val="000000"/>
                </a:solidFill>
                <a:latin typeface="Arial"/>
                <a:ea typeface="Arial"/>
                <a:cs typeface="Arial"/>
                <a:sym typeface="Arial"/>
              </a:rPr>
              <a:t> </a:t>
            </a:r>
            <a:endParaRPr sz="1400">
              <a:solidFill>
                <a:srgbClr val="000000"/>
              </a:solidFill>
              <a:latin typeface="Arial"/>
              <a:ea typeface="Arial"/>
              <a:cs typeface="Arial"/>
              <a:sym typeface="Arial"/>
            </a:endParaRPr>
          </a:p>
          <a:p>
            <a:pPr indent="0" lvl="0" marL="0" marR="0" rtl="0" algn="just">
              <a:spcBef>
                <a:spcPts val="0"/>
              </a:spcBef>
              <a:spcAft>
                <a:spcPts val="0"/>
              </a:spcAft>
              <a:buNone/>
            </a:pPr>
            <a:r>
              <a:rPr lang="fr-FR" sz="1400">
                <a:solidFill>
                  <a:srgbClr val="000000"/>
                </a:solidFill>
                <a:latin typeface="Arial"/>
                <a:ea typeface="Arial"/>
                <a:cs typeface="Arial"/>
                <a:sym typeface="Arial"/>
              </a:rPr>
              <a:t>1</a:t>
            </a:r>
            <a:r>
              <a:rPr lang="fr-FR" sz="1400">
                <a:solidFill>
                  <a:schemeClr val="dk1"/>
                </a:solidFill>
                <a:latin typeface="Arial"/>
                <a:ea typeface="Arial"/>
                <a:cs typeface="Arial"/>
                <a:sym typeface="Arial"/>
              </a:rPr>
              <a:t> </a:t>
            </a:r>
            <a:endParaRPr sz="1400">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0" name="Shape 300"/>
        <p:cNvGrpSpPr/>
        <p:nvPr/>
      </p:nvGrpSpPr>
      <p:grpSpPr>
        <a:xfrm>
          <a:off x="0" y="0"/>
          <a:ext cx="0" cy="0"/>
          <a:chOff x="0" y="0"/>
          <a:chExt cx="0" cy="0"/>
        </a:xfrm>
      </p:grpSpPr>
      <p:sp>
        <p:nvSpPr>
          <p:cNvPr id="301" name="Google Shape;301;p1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2" name="Google Shape;302;p1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303" name="Google Shape;303;p13"/>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Votre consultante en bilan de compétences</a:t>
            </a:r>
            <a:endParaRPr/>
          </a:p>
        </p:txBody>
      </p:sp>
      <p:grpSp>
        <p:nvGrpSpPr>
          <p:cNvPr id="304" name="Google Shape;304;p13"/>
          <p:cNvGrpSpPr/>
          <p:nvPr/>
        </p:nvGrpSpPr>
        <p:grpSpPr>
          <a:xfrm>
            <a:off x="8289890" y="0"/>
            <a:ext cx="3902110" cy="2382977"/>
            <a:chOff x="6867015" y="-1"/>
            <a:chExt cx="5324985" cy="3251912"/>
          </a:xfrm>
        </p:grpSpPr>
        <p:sp>
          <p:nvSpPr>
            <p:cNvPr id="305" name="Google Shape;305;p1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6" name="Google Shape;306;p1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7" name="Google Shape;307;p1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8" name="Google Shape;308;p1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09" name="Google Shape;309;p13"/>
          <p:cNvGrpSpPr/>
          <p:nvPr/>
        </p:nvGrpSpPr>
        <p:grpSpPr>
          <a:xfrm flipH="1" rot="10800000">
            <a:off x="0" y="4682671"/>
            <a:ext cx="2898948" cy="2175328"/>
            <a:chOff x="-305" y="-1"/>
            <a:chExt cx="3832880" cy="2876136"/>
          </a:xfrm>
        </p:grpSpPr>
        <p:sp>
          <p:nvSpPr>
            <p:cNvPr id="310" name="Google Shape;310;p1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1" name="Google Shape;311;p1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1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314" name="Google Shape;314;p13"/>
          <p:cNvSpPr txBox="1"/>
          <p:nvPr/>
        </p:nvSpPr>
        <p:spPr>
          <a:xfrm>
            <a:off x="3712465" y="1901799"/>
            <a:ext cx="1960334"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2800" u="sng">
                <a:solidFill>
                  <a:srgbClr val="F79646"/>
                </a:solidFill>
                <a:latin typeface="Arial"/>
                <a:ea typeface="Arial"/>
                <a:cs typeface="Arial"/>
                <a:sym typeface="Arial"/>
              </a:rPr>
              <a:t>Aurélie V.B</a:t>
            </a:r>
            <a:endParaRPr/>
          </a:p>
        </p:txBody>
      </p:sp>
      <p:pic>
        <p:nvPicPr>
          <p:cNvPr id="315" name="Google Shape;315;p13"/>
          <p:cNvPicPr preferRelativeResize="0"/>
          <p:nvPr/>
        </p:nvPicPr>
        <p:blipFill rotWithShape="1">
          <a:blip r:embed="rId3">
            <a:alphaModFix/>
          </a:blip>
          <a:srcRect b="0" l="0" r="0" t="0"/>
          <a:stretch/>
        </p:blipFill>
        <p:spPr>
          <a:xfrm>
            <a:off x="5688770" y="1261843"/>
            <a:ext cx="1519187" cy="1725797"/>
          </a:xfrm>
          <a:prstGeom prst="rect">
            <a:avLst/>
          </a:prstGeom>
          <a:noFill/>
          <a:ln>
            <a:noFill/>
          </a:ln>
        </p:spPr>
      </p:pic>
      <p:sp>
        <p:nvSpPr>
          <p:cNvPr id="316" name="Google Shape;316;p13"/>
          <p:cNvSpPr txBox="1"/>
          <p:nvPr/>
        </p:nvSpPr>
        <p:spPr>
          <a:xfrm>
            <a:off x="582316" y="3054609"/>
            <a:ext cx="10711543" cy="3785652"/>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fr-FR" sz="1600">
                <a:solidFill>
                  <a:schemeClr val="dk1"/>
                </a:solidFill>
                <a:latin typeface="Arial"/>
                <a:ea typeface="Arial"/>
                <a:cs typeface="Arial"/>
                <a:sym typeface="Aria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p>
          <a:p>
            <a:pPr indent="0" lvl="0" marL="0" marR="0" rtl="0" algn="just">
              <a:spcBef>
                <a:spcPts val="0"/>
              </a:spcBef>
              <a:spcAft>
                <a:spcPts val="0"/>
              </a:spcAft>
              <a:buNone/>
            </a:pPr>
            <a:r>
              <a:t/>
            </a:r>
            <a:endParaRPr sz="1600">
              <a:solidFill>
                <a:schemeClr val="dk1"/>
              </a:solidFill>
              <a:latin typeface="Arial"/>
              <a:ea typeface="Arial"/>
              <a:cs typeface="Arial"/>
              <a:sym typeface="Arial"/>
            </a:endParaRPr>
          </a:p>
          <a:p>
            <a:pPr indent="0" lvl="0" marL="0" marR="0" rtl="0" algn="just">
              <a:spcBef>
                <a:spcPts val="0"/>
              </a:spcBef>
              <a:spcAft>
                <a:spcPts val="0"/>
              </a:spcAft>
              <a:buNone/>
            </a:pPr>
            <a:r>
              <a:rPr lang="fr-FR" sz="1600">
                <a:solidFill>
                  <a:schemeClr val="dk1"/>
                </a:solidFill>
                <a:latin typeface="Arial"/>
                <a:ea typeface="Arial"/>
                <a:cs typeface="Arial"/>
                <a:sym typeface="Aria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00" name="Google Shape;100;p2"/>
          <p:cNvSpPr txBox="1"/>
          <p:nvPr>
            <p:ph type="title"/>
          </p:nvPr>
        </p:nvSpPr>
        <p:spPr>
          <a:xfrm>
            <a:off x="1179073" y="509403"/>
            <a:ext cx="9833548" cy="86477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SOMMAIRE</a:t>
            </a:r>
            <a:endParaRPr/>
          </a:p>
        </p:txBody>
      </p:sp>
      <p:grpSp>
        <p:nvGrpSpPr>
          <p:cNvPr id="101" name="Google Shape;101;p2"/>
          <p:cNvGrpSpPr/>
          <p:nvPr/>
        </p:nvGrpSpPr>
        <p:grpSpPr>
          <a:xfrm>
            <a:off x="8289890" y="0"/>
            <a:ext cx="3902110" cy="2382977"/>
            <a:chOff x="6867015" y="-1"/>
            <a:chExt cx="5324985" cy="3251912"/>
          </a:xfrm>
        </p:grpSpPr>
        <p:sp>
          <p:nvSpPr>
            <p:cNvPr id="102" name="Google Shape;102;p2"/>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2"/>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4" name="Google Shape;104;p2"/>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2"/>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06" name="Google Shape;106;p2"/>
          <p:cNvSpPr txBox="1"/>
          <p:nvPr>
            <p:ph idx="1" type="body"/>
          </p:nvPr>
        </p:nvSpPr>
        <p:spPr>
          <a:xfrm>
            <a:off x="1179073" y="1753943"/>
            <a:ext cx="9833548" cy="4082314"/>
          </a:xfrm>
          <a:prstGeom prst="rect">
            <a:avLst/>
          </a:prstGeom>
          <a:noFill/>
          <a:ln>
            <a:noFill/>
          </a:ln>
        </p:spPr>
        <p:txBody>
          <a:bodyPr anchorCtr="0" anchor="t" bIns="45700" lIns="91425" spcFirstLastPara="1" rIns="91425" wrap="square" tIns="45700">
            <a:normAutofit/>
          </a:bodyPr>
          <a:lstStyle/>
          <a:p>
            <a:pPr indent="-285750" lvl="0" marL="285750" rtl="0" algn="l">
              <a:lnSpc>
                <a:spcPct val="90000"/>
              </a:lnSpc>
              <a:spcBef>
                <a:spcPts val="0"/>
              </a:spcBef>
              <a:spcAft>
                <a:spcPts val="0"/>
              </a:spcAft>
              <a:buClr>
                <a:srgbClr val="E29557"/>
              </a:buClr>
              <a:buSzPts val="1800"/>
              <a:buFont typeface="Noto Sans Symbols"/>
              <a:buChar char="❖"/>
            </a:pPr>
            <a:r>
              <a:rPr lang="fr-FR" sz="1800">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Déontologie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E29557"/>
              </a:buClr>
              <a:buSzPts val="1800"/>
              <a:buFont typeface="Noto Sans Symbols"/>
              <a:buChar char="❖"/>
            </a:pPr>
            <a:r>
              <a:rPr lang="fr-FR" sz="1800">
                <a:latin typeface="Arial"/>
                <a:ea typeface="Arial"/>
                <a:cs typeface="Arial"/>
                <a:sym typeface="Arial"/>
              </a:rPr>
              <a:t>Votre consultante en bilan de compétences</a:t>
            </a:r>
            <a:endParaRPr sz="800">
              <a:solidFill>
                <a:schemeClr val="dk2"/>
              </a:solidFill>
            </a:endParaRPr>
          </a:p>
        </p:txBody>
      </p:sp>
      <p:grpSp>
        <p:nvGrpSpPr>
          <p:cNvPr id="107" name="Google Shape;107;p2"/>
          <p:cNvGrpSpPr/>
          <p:nvPr/>
        </p:nvGrpSpPr>
        <p:grpSpPr>
          <a:xfrm flipH="1" rot="10800000">
            <a:off x="0" y="4682671"/>
            <a:ext cx="2898948" cy="2175328"/>
            <a:chOff x="-305" y="-1"/>
            <a:chExt cx="3832880" cy="2876136"/>
          </a:xfrm>
        </p:grpSpPr>
        <p:sp>
          <p:nvSpPr>
            <p:cNvPr id="108" name="Google Shape;108;p2"/>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9" name="Google Shape;109;p2"/>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0" name="Google Shape;110;p2"/>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1" name="Google Shape;111;p2"/>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5" name="Shape 115"/>
        <p:cNvGrpSpPr/>
        <p:nvPr/>
      </p:nvGrpSpPr>
      <p:grpSpPr>
        <a:xfrm>
          <a:off x="0" y="0"/>
          <a:ext cx="0" cy="0"/>
          <a:chOff x="0" y="0"/>
          <a:chExt cx="0" cy="0"/>
        </a:xfrm>
      </p:grpSpPr>
      <p:sp>
        <p:nvSpPr>
          <p:cNvPr id="116" name="Google Shape;116;p3"/>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7" name="Google Shape;117;p3"/>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18" name="Google Shape;118;p3"/>
          <p:cNvSpPr txBox="1"/>
          <p:nvPr>
            <p:ph type="title"/>
          </p:nvPr>
        </p:nvSpPr>
        <p:spPr>
          <a:xfrm>
            <a:off x="582325" y="107350"/>
            <a:ext cx="9177600" cy="5883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a:t>
            </a:r>
            <a:r>
              <a:rPr b="1" lang="fr-FR" sz="4000">
                <a:solidFill>
                  <a:srgbClr val="3F3F3F"/>
                </a:solidFill>
              </a:rPr>
              <a:t>Objectifs</a:t>
            </a:r>
            <a:r>
              <a:rPr b="1" lang="fr-FR">
                <a:solidFill>
                  <a:srgbClr val="3F3F3F"/>
                </a:solidFill>
              </a:rPr>
              <a:t> du bilan de compétences</a:t>
            </a:r>
            <a:endParaRPr/>
          </a:p>
        </p:txBody>
      </p:sp>
      <p:grpSp>
        <p:nvGrpSpPr>
          <p:cNvPr id="119" name="Google Shape;119;p3"/>
          <p:cNvGrpSpPr/>
          <p:nvPr/>
        </p:nvGrpSpPr>
        <p:grpSpPr>
          <a:xfrm>
            <a:off x="8289890" y="0"/>
            <a:ext cx="3902110" cy="2382977"/>
            <a:chOff x="6867015" y="-1"/>
            <a:chExt cx="5324985" cy="3251912"/>
          </a:xfrm>
        </p:grpSpPr>
        <p:sp>
          <p:nvSpPr>
            <p:cNvPr id="120" name="Google Shape;120;p3"/>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3"/>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3"/>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3" name="Google Shape;123;p3"/>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24" name="Google Shape;124;p3"/>
          <p:cNvSpPr txBox="1"/>
          <p:nvPr>
            <p:ph idx="1" type="body"/>
          </p:nvPr>
        </p:nvSpPr>
        <p:spPr>
          <a:xfrm>
            <a:off x="609450" y="695650"/>
            <a:ext cx="10972800" cy="6055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sz="1600"/>
          </a:p>
        </p:txBody>
      </p:sp>
      <p:grpSp>
        <p:nvGrpSpPr>
          <p:cNvPr id="125" name="Google Shape;125;p3"/>
          <p:cNvGrpSpPr/>
          <p:nvPr/>
        </p:nvGrpSpPr>
        <p:grpSpPr>
          <a:xfrm flipH="1" rot="10800000">
            <a:off x="0" y="4682671"/>
            <a:ext cx="2898948" cy="2175328"/>
            <a:chOff x="-305" y="-1"/>
            <a:chExt cx="3832880" cy="2876136"/>
          </a:xfrm>
        </p:grpSpPr>
        <p:sp>
          <p:nvSpPr>
            <p:cNvPr id="126" name="Google Shape;126;p3"/>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3"/>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3"/>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9" name="Google Shape;129;p3"/>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4"/>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5" name="Google Shape;135;p4"/>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36" name="Google Shape;136;p4"/>
          <p:cNvSpPr txBox="1"/>
          <p:nvPr>
            <p:ph type="title"/>
          </p:nvPr>
        </p:nvSpPr>
        <p:spPr>
          <a:xfrm>
            <a:off x="582316" y="107344"/>
            <a:ext cx="9833548" cy="864773"/>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compétences, le public et les prérequis </a:t>
            </a:r>
            <a:endParaRPr/>
          </a:p>
        </p:txBody>
      </p:sp>
      <p:grpSp>
        <p:nvGrpSpPr>
          <p:cNvPr id="137" name="Google Shape;137;p4"/>
          <p:cNvGrpSpPr/>
          <p:nvPr/>
        </p:nvGrpSpPr>
        <p:grpSpPr>
          <a:xfrm>
            <a:off x="8289890" y="0"/>
            <a:ext cx="3902110" cy="2382977"/>
            <a:chOff x="6867015" y="-1"/>
            <a:chExt cx="5324985" cy="3251912"/>
          </a:xfrm>
        </p:grpSpPr>
        <p:sp>
          <p:nvSpPr>
            <p:cNvPr id="138" name="Google Shape;138;p4"/>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9" name="Google Shape;139;p4"/>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0" name="Google Shape;140;p4"/>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1" name="Google Shape;141;p4"/>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42" name="Google Shape;142;p4"/>
          <p:cNvSpPr txBox="1"/>
          <p:nvPr>
            <p:ph idx="1" type="body"/>
          </p:nvPr>
        </p:nvSpPr>
        <p:spPr>
          <a:xfrm>
            <a:off x="582316" y="1191488"/>
            <a:ext cx="10972800" cy="5179130"/>
          </a:xfrm>
          <a:prstGeom prst="rect">
            <a:avLst/>
          </a:prstGeom>
          <a:noFill/>
          <a:ln>
            <a:noFill/>
          </a:ln>
        </p:spPr>
        <p:txBody>
          <a:bodyPr anchorCtr="0" anchor="t" bIns="45700" lIns="91425" spcFirstLastPara="1" rIns="91425" wrap="square" tIns="45700">
            <a:normAutofit/>
          </a:bodyPr>
          <a:lstStyle/>
          <a:p>
            <a:pPr indent="-228600" lvl="0" marL="228600" rtl="0" algn="just">
              <a:lnSpc>
                <a:spcPct val="115000"/>
              </a:lnSpc>
              <a:spcBef>
                <a:spcPts val="0"/>
              </a:spcBef>
              <a:spcAft>
                <a:spcPts val="0"/>
              </a:spcAft>
              <a:buClr>
                <a:srgbClr val="E29557"/>
              </a:buClr>
              <a:buSzPts val="1600"/>
              <a:buChar char="•"/>
            </a:pPr>
            <a:r>
              <a:rPr lang="fr-FR" sz="1600">
                <a:solidFill>
                  <a:srgbClr val="E29557"/>
                </a:solidFill>
                <a:latin typeface="Arial"/>
                <a:ea typeface="Arial"/>
                <a:cs typeface="Arial"/>
                <a:sym typeface="Arial"/>
              </a:rPr>
              <a:t>Les compétences visées </a:t>
            </a:r>
            <a:r>
              <a:rPr lang="fr-FR" sz="1600">
                <a:latin typeface="Arial"/>
                <a:ea typeface="Arial"/>
                <a:cs typeface="Arial"/>
                <a:sym typeface="Arial"/>
              </a:rPr>
              <a:t>: Le bilan de compétences a pour objectif d'amplifier la capacité de prendre des décisions éclairées concernant l'orientation de sa carrière professionnelle. Cela repose sur une compréhension approfondie de soi-même, englobant ses valeurs, besoins et personnalité, ainsi qu'une connaissance approfondie de ses compétences, incluant ressources, connaissances, savoir-faire, soft skills et valeur ajoutée. En parallèle, le bilan de compétences favorise le développement de la capacité à analyser le marché de l'emploi, à repérer les compétences recherchées par les employeurs, et à identifier des dispositifs pertinents pour se former.</a:t>
            </a:r>
            <a:endParaRPr/>
          </a:p>
          <a:p>
            <a:pPr indent="-127000" lvl="0" marL="228600" rtl="0" algn="just">
              <a:lnSpc>
                <a:spcPct val="115000"/>
              </a:lnSpc>
              <a:spcBef>
                <a:spcPts val="1000"/>
              </a:spcBef>
              <a:spcAft>
                <a:spcPts val="0"/>
              </a:spcAft>
              <a:buClr>
                <a:srgbClr val="E29557"/>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E29557"/>
              </a:buClr>
              <a:buSzPts val="1600"/>
              <a:buChar char="•"/>
            </a:pPr>
            <a:r>
              <a:rPr lang="fr-FR" sz="1600">
                <a:solidFill>
                  <a:srgbClr val="E29557"/>
                </a:solidFill>
                <a:latin typeface="Arial"/>
                <a:ea typeface="Arial"/>
                <a:cs typeface="Arial"/>
                <a:sym typeface="Arial"/>
              </a:rPr>
              <a:t>Le public visé et les prérequis </a:t>
            </a:r>
            <a:r>
              <a:rPr lang="fr-FR" sz="1600">
                <a:latin typeface="Arial"/>
                <a:ea typeface="Arial"/>
                <a:cs typeface="Arial"/>
                <a:sym typeface="Arial"/>
              </a:rPr>
              <a:t>: Le bilan de compétences est accessible à tous. Il ne requiert aucun prérequis cependant dans notre cas de réalisation du bilan de compétences à distance une connexion internet et un équipement informatique  adéquats sont requis.</a:t>
            </a:r>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228600" lvl="0" marL="228600" rtl="0" algn="just">
              <a:lnSpc>
                <a:spcPct val="115000"/>
              </a:lnSpc>
              <a:spcBef>
                <a:spcPts val="1000"/>
              </a:spcBef>
              <a:spcAft>
                <a:spcPts val="0"/>
              </a:spcAft>
              <a:buClr>
                <a:srgbClr val="000000"/>
              </a:buClr>
              <a:buSzPts val="1600"/>
              <a:buChar char="•"/>
            </a:pPr>
            <a:r>
              <a:rPr b="0" i="0" lang="fr-FR" sz="1600" u="none" strike="noStrike">
                <a:solidFill>
                  <a:srgbClr val="000000"/>
                </a:solidFill>
                <a:latin typeface="Calibri"/>
                <a:ea typeface="Calibri"/>
                <a:cs typeface="Calibri"/>
                <a:sym typeface="Calibri"/>
              </a:rPr>
              <a:t>PSH (Personne en Situation de Handicap) : une attention particulière est portée aux personnes en situation de handicap pour s’assurer de la faisabilité de la prestation ou proposer une solution alternative, si besoin. </a:t>
            </a:r>
            <a:endParaRPr sz="1600">
              <a:latin typeface="Helvetica Neue"/>
              <a:ea typeface="Helvetica Neue"/>
              <a:cs typeface="Helvetica Neue"/>
              <a:sym typeface="Helvetica Neue"/>
            </a:endParaRPr>
          </a:p>
          <a:p>
            <a:pPr indent="-127000" lvl="0" marL="228600" rtl="0" algn="just">
              <a:lnSpc>
                <a:spcPct val="115000"/>
              </a:lnSpc>
              <a:spcBef>
                <a:spcPts val="1000"/>
              </a:spcBef>
              <a:spcAft>
                <a:spcPts val="0"/>
              </a:spcAft>
              <a:buClr>
                <a:schemeClr val="dk1"/>
              </a:buClr>
              <a:buSzPts val="1600"/>
              <a:buNone/>
            </a:pPr>
            <a:r>
              <a:t/>
            </a:r>
            <a:endParaRPr sz="1600">
              <a:latin typeface="Helvetica Neue"/>
              <a:ea typeface="Helvetica Neue"/>
              <a:cs typeface="Helvetica Neue"/>
              <a:sym typeface="Helvetica Neue"/>
            </a:endParaRPr>
          </a:p>
          <a:p>
            <a:pPr indent="-228600" lvl="0" marL="228600" rtl="0" algn="just">
              <a:lnSpc>
                <a:spcPct val="115000"/>
              </a:lnSpc>
              <a:spcBef>
                <a:spcPts val="1000"/>
              </a:spcBef>
              <a:spcAft>
                <a:spcPts val="0"/>
              </a:spcAft>
              <a:buClr>
                <a:schemeClr val="dk1"/>
              </a:buClr>
              <a:buSzPts val="1600"/>
              <a:buChar char="•"/>
            </a:pPr>
            <a:r>
              <a:rPr b="1" lang="fr-FR" sz="1600">
                <a:latin typeface="Arial"/>
                <a:ea typeface="Arial"/>
                <a:cs typeface="Arial"/>
                <a:sym typeface="Arial"/>
              </a:rPr>
              <a:t>Le bénéficiaire</a:t>
            </a:r>
            <a:r>
              <a:rPr lang="fr-FR" sz="1600">
                <a:latin typeface="Arial"/>
                <a:ea typeface="Arial"/>
                <a:cs typeface="Arial"/>
                <a:sym typeface="Arial"/>
              </a:rPr>
              <a:t> : </a:t>
            </a:r>
            <a:r>
              <a:rPr lang="fr-FR" sz="1600"/>
              <a:t>{{beneficiaire}}</a:t>
            </a:r>
            <a:endParaRPr sz="1600">
              <a:latin typeface="Helvetica Neue"/>
              <a:ea typeface="Helvetica Neue"/>
              <a:cs typeface="Helvetica Neue"/>
              <a:sym typeface="Helvetica Neue"/>
            </a:endParaRPr>
          </a:p>
        </p:txBody>
      </p:sp>
      <p:grpSp>
        <p:nvGrpSpPr>
          <p:cNvPr id="143" name="Google Shape;143;p4"/>
          <p:cNvGrpSpPr/>
          <p:nvPr/>
        </p:nvGrpSpPr>
        <p:grpSpPr>
          <a:xfrm flipH="1" rot="10800000">
            <a:off x="0" y="4682671"/>
            <a:ext cx="2898948" cy="2175328"/>
            <a:chOff x="-305" y="-1"/>
            <a:chExt cx="3832880" cy="2876136"/>
          </a:xfrm>
        </p:grpSpPr>
        <p:sp>
          <p:nvSpPr>
            <p:cNvPr id="144" name="Google Shape;144;p4"/>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5" name="Google Shape;145;p4"/>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6" name="Google Shape;146;p4"/>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7" name="Google Shape;147;p4"/>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1" name="Shape 151"/>
        <p:cNvGrpSpPr/>
        <p:nvPr/>
      </p:nvGrpSpPr>
      <p:grpSpPr>
        <a:xfrm>
          <a:off x="0" y="0"/>
          <a:ext cx="0" cy="0"/>
          <a:chOff x="0" y="0"/>
          <a:chExt cx="0" cy="0"/>
        </a:xfrm>
      </p:grpSpPr>
      <p:sp>
        <p:nvSpPr>
          <p:cNvPr id="152" name="Google Shape;152;p5"/>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5"/>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54" name="Google Shape;154;p5"/>
          <p:cNvSpPr txBox="1"/>
          <p:nvPr>
            <p:ph type="title"/>
          </p:nvPr>
        </p:nvSpPr>
        <p:spPr>
          <a:xfrm>
            <a:off x="582316" y="268065"/>
            <a:ext cx="10867562" cy="1164865"/>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rgbClr val="3F3F3F"/>
              </a:buClr>
              <a:buSzPct val="100000"/>
              <a:buFont typeface="Play"/>
              <a:buNone/>
            </a:pPr>
            <a:r>
              <a:rPr b="1" lang="fr-FR">
                <a:solidFill>
                  <a:srgbClr val="3F3F3F"/>
                </a:solidFill>
              </a:rPr>
              <a:t>Les modalités d’accompagnement pédagogique et technique</a:t>
            </a:r>
            <a:endParaRPr/>
          </a:p>
        </p:txBody>
      </p:sp>
      <p:grpSp>
        <p:nvGrpSpPr>
          <p:cNvPr id="155" name="Google Shape;155;p5"/>
          <p:cNvGrpSpPr/>
          <p:nvPr/>
        </p:nvGrpSpPr>
        <p:grpSpPr>
          <a:xfrm>
            <a:off x="8289890" y="0"/>
            <a:ext cx="3902110" cy="2382977"/>
            <a:chOff x="6867015" y="-1"/>
            <a:chExt cx="5324985" cy="3251912"/>
          </a:xfrm>
        </p:grpSpPr>
        <p:sp>
          <p:nvSpPr>
            <p:cNvPr id="156" name="Google Shape;156;p5"/>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5"/>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5"/>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9" name="Google Shape;159;p5"/>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60" name="Google Shape;160;p5"/>
          <p:cNvSpPr txBox="1"/>
          <p:nvPr>
            <p:ph idx="1" type="body"/>
          </p:nvPr>
        </p:nvSpPr>
        <p:spPr>
          <a:xfrm>
            <a:off x="582316" y="1592675"/>
            <a:ext cx="10972800" cy="4991066"/>
          </a:xfrm>
          <a:prstGeom prst="rect">
            <a:avLst/>
          </a:prstGeom>
          <a:noFill/>
          <a:ln>
            <a:noFill/>
          </a:ln>
        </p:spPr>
        <p:txBody>
          <a:bodyPr anchorCtr="0" anchor="t" bIns="45700" lIns="91425" spcFirstLastPara="1" rIns="91425" wrap="square" tIns="45700">
            <a:normAutofit/>
          </a:bodyPr>
          <a:lstStyle/>
          <a:p>
            <a:pPr indent="-285750" lvl="0" marL="285750" rtl="0" algn="just">
              <a:lnSpc>
                <a:spcPct val="90000"/>
              </a:lnSpc>
              <a:spcBef>
                <a:spcPts val="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Le bilan de compétences, effectué exclusivement à distance, est conçu avec soin pour assurer une expérience enrichissante et efficace. Notre approche repose sur une méthodologie rigoureuse, des outils spécialisés et des entretiens personnalisés, permettant ainsi de combiner habilement les travaux personnels avec les échanges individuels. À la fin de chaque session, nous organisons des ateliers qui sont à la fois guidés et personnalisés, offrant ainsi aux bénéficiaires l'opportunité d'approfondir leur réflexion et de mettre en pratique les enseignements tirés des entretiens précédents.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Notre démarche se distingue par une forte orientation vers la participation active des bénéficiaires. Ces derniers sont encouragés à jouer des rôles dans des mises en situation réalistes et à mener des enquêtes sur le terrain, ce qui favorise une approche pratique de leur développement professionnel. De plus, la méthode interrogative est largement utilisée pour stimuler la réflexion personnelle, permettant ainsi aux bénéficiaires de trouver leurs propres réponses et solutions.</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Pour faciliter ces échanges et ces activités, nous utilisons des outils modernes tels que la plateforme de visioconférence Zoom et un espace LMS (Learning Management System) que nous avons développé en interne. Ces technologies nous permettent de maintenir un haut niveau d'interaction et d'engagement, malgré la distance physique.</a:t>
            </a:r>
            <a:endParaRPr/>
          </a:p>
          <a:p>
            <a:pPr indent="-241300" lvl="0" marL="285750" rtl="0" algn="just">
              <a:lnSpc>
                <a:spcPct val="90000"/>
              </a:lnSpc>
              <a:spcBef>
                <a:spcPts val="1000"/>
              </a:spcBef>
              <a:spcAft>
                <a:spcPts val="0"/>
              </a:spcAft>
              <a:buClr>
                <a:srgbClr val="E29557"/>
              </a:buClr>
              <a:buSzPts val="700"/>
              <a:buFont typeface="Noto Sans Symbols"/>
              <a:buNone/>
            </a:pPr>
            <a:r>
              <a:t/>
            </a:r>
            <a:endParaRPr b="0" i="0" sz="700">
              <a:solidFill>
                <a:srgbClr val="0D0D0D"/>
              </a:solidFill>
              <a:latin typeface="Arial"/>
              <a:ea typeface="Arial"/>
              <a:cs typeface="Arial"/>
              <a:sym typeface="Arial"/>
            </a:endParaRPr>
          </a:p>
          <a:p>
            <a:pPr indent="-285750" lvl="0" marL="285750" rtl="0" algn="just">
              <a:lnSpc>
                <a:spcPct val="90000"/>
              </a:lnSpc>
              <a:spcBef>
                <a:spcPts val="1000"/>
              </a:spcBef>
              <a:spcAft>
                <a:spcPts val="0"/>
              </a:spcAft>
              <a:buClr>
                <a:srgbClr val="E29557"/>
              </a:buClr>
              <a:buSzPts val="1600"/>
              <a:buFont typeface="Noto Sans Symbols"/>
              <a:buChar char="✔"/>
            </a:pPr>
            <a:r>
              <a:rPr b="0" i="0" lang="fr-FR" sz="1600">
                <a:solidFill>
                  <a:srgbClr val="0D0D0D"/>
                </a:solidFill>
                <a:latin typeface="Arial"/>
                <a:ea typeface="Arial"/>
                <a:cs typeface="Arial"/>
                <a:sym typeface="Arial"/>
              </a:rPr>
              <a:t>Dans ce processus, le consultant joue un rôle essentiel en accompagnant individuellement chaque bénéficiaire. Tout en respectant scrupuleusement la confidentialité des échanges, il encourage ces derniers à prendre du recul par rapport à leur parcours professionnel et à identifier et valoriser leurs compétences et leurs points forts.</a:t>
            </a:r>
            <a:endParaRPr/>
          </a:p>
        </p:txBody>
      </p:sp>
      <p:grpSp>
        <p:nvGrpSpPr>
          <p:cNvPr id="161" name="Google Shape;161;p5"/>
          <p:cNvGrpSpPr/>
          <p:nvPr/>
        </p:nvGrpSpPr>
        <p:grpSpPr>
          <a:xfrm flipH="1" rot="10800000">
            <a:off x="0" y="4682671"/>
            <a:ext cx="2898948" cy="2175328"/>
            <a:chOff x="-305" y="-1"/>
            <a:chExt cx="3832880" cy="2876136"/>
          </a:xfrm>
        </p:grpSpPr>
        <p:sp>
          <p:nvSpPr>
            <p:cNvPr id="162" name="Google Shape;162;p5"/>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3" name="Google Shape;163;p5"/>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4" name="Google Shape;164;p5"/>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5" name="Google Shape;165;p5"/>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6"/>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1" name="Google Shape;171;p6"/>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72" name="Google Shape;172;p6"/>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Déontologie</a:t>
            </a:r>
            <a:endParaRPr/>
          </a:p>
        </p:txBody>
      </p:sp>
      <p:grpSp>
        <p:nvGrpSpPr>
          <p:cNvPr id="173" name="Google Shape;173;p6"/>
          <p:cNvGrpSpPr/>
          <p:nvPr/>
        </p:nvGrpSpPr>
        <p:grpSpPr>
          <a:xfrm>
            <a:off x="8289890" y="0"/>
            <a:ext cx="3902110" cy="2382977"/>
            <a:chOff x="6867015" y="-1"/>
            <a:chExt cx="5324985" cy="3251912"/>
          </a:xfrm>
        </p:grpSpPr>
        <p:sp>
          <p:nvSpPr>
            <p:cNvPr id="174" name="Google Shape;174;p6"/>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5" name="Google Shape;175;p6"/>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6" name="Google Shape;176;p6"/>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77" name="Google Shape;177;p6"/>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78" name="Google Shape;178;p6"/>
          <p:cNvSpPr txBox="1"/>
          <p:nvPr>
            <p:ph idx="1" type="body"/>
          </p:nvPr>
        </p:nvSpPr>
        <p:spPr>
          <a:xfrm>
            <a:off x="582316" y="1554481"/>
            <a:ext cx="10972800" cy="4106848"/>
          </a:xfrm>
          <a:prstGeom prst="rect">
            <a:avLst/>
          </a:prstGeom>
          <a:noFill/>
          <a:ln>
            <a:noFill/>
          </a:ln>
        </p:spPr>
        <p:txBody>
          <a:bodyPr anchorCtr="0" anchor="t" bIns="45700" lIns="91425" spcFirstLastPara="1" rIns="91425" wrap="square" tIns="45700">
            <a:normAutofit/>
          </a:bodyPr>
          <a:lstStyle/>
          <a:p>
            <a:pPr indent="0" lvl="0" marL="0" rtl="0" algn="just">
              <a:lnSpc>
                <a:spcPct val="115000"/>
              </a:lnSpc>
              <a:spcBef>
                <a:spcPts val="0"/>
              </a:spcBef>
              <a:spcAft>
                <a:spcPts val="0"/>
              </a:spcAft>
              <a:buClr>
                <a:srgbClr val="000000"/>
              </a:buClr>
              <a:buSzPts val="1600"/>
              <a:buNone/>
            </a:pPr>
            <a:r>
              <a:rPr lang="fr-FR" sz="1600">
                <a:solidFill>
                  <a:srgbClr val="000000"/>
                </a:solidFill>
                <a:latin typeface="Arial"/>
                <a:ea typeface="Arial"/>
                <a:cs typeface="Arial"/>
                <a:sym typeface="Arial"/>
              </a:rPr>
              <a:t>Nous garantissons le respect des dispositions légales qui encadrent cette démarche et établissent les points suivants :</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rPr lang="fr-FR" sz="1600">
                <a:latin typeface="Arial"/>
                <a:ea typeface="Arial"/>
                <a:cs typeface="Arial"/>
                <a:sym typeface="Arial"/>
              </a:rPr>
              <a:t>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 </a:t>
            </a:r>
            <a:r>
              <a:rPr b="1" lang="fr-FR" sz="1600">
                <a:solidFill>
                  <a:srgbClr val="000000"/>
                </a:solidFill>
                <a:latin typeface="Arial"/>
                <a:ea typeface="Arial"/>
                <a:cs typeface="Arial"/>
                <a:sym typeface="Arial"/>
              </a:rPr>
              <a:t>Consentement</a:t>
            </a:r>
            <a:r>
              <a:rPr lang="fr-FR" sz="1600">
                <a:solidFill>
                  <a:srgbClr val="000000"/>
                </a:solidFill>
                <a:latin typeface="Arial"/>
                <a:ea typeface="Arial"/>
                <a:cs typeface="Arial"/>
                <a:sym typeface="Arial"/>
              </a:rPr>
              <a:t> : le bénéficiaire doit donner son consentement librement pour s'engager dans la prestation, indépendamment du financeur de celle-ci.</a:t>
            </a:r>
            <a:endParaRPr sz="1600">
              <a:latin typeface="Arial"/>
              <a:ea typeface="Arial"/>
              <a:cs typeface="Arial"/>
              <a:sym typeface="Arial"/>
            </a:endParaRPr>
          </a:p>
          <a:p>
            <a:pPr indent="0" lvl="0" marL="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a:t>
            </a:r>
            <a:r>
              <a:rPr i="0" lang="fr-FR" sz="1600">
                <a:solidFill>
                  <a:srgbClr val="000000"/>
                </a:solidFill>
                <a:latin typeface="Arial"/>
                <a:ea typeface="Arial"/>
                <a:cs typeface="Arial"/>
                <a:sym typeface="Arial"/>
              </a:rPr>
              <a:t>  </a:t>
            </a:r>
            <a:r>
              <a:rPr b="1" lang="fr-FR" sz="1600">
                <a:solidFill>
                  <a:srgbClr val="111111"/>
                </a:solidFill>
                <a:latin typeface="Arial"/>
                <a:ea typeface="Arial"/>
                <a:cs typeface="Arial"/>
                <a:sym typeface="Arial"/>
              </a:rPr>
              <a:t>D</a:t>
            </a:r>
            <a:r>
              <a:rPr b="1" i="0" lang="fr-FR" sz="1600">
                <a:solidFill>
                  <a:srgbClr val="111111"/>
                </a:solidFill>
                <a:latin typeface="Arial"/>
                <a:ea typeface="Arial"/>
                <a:cs typeface="Arial"/>
                <a:sym typeface="Arial"/>
              </a:rPr>
              <a:t>iscrétion et Confidentialité</a:t>
            </a:r>
            <a:r>
              <a:rPr lang="fr-FR" sz="1600">
                <a:solidFill>
                  <a:srgbClr val="000000"/>
                </a:solidFill>
                <a:latin typeface="Arial"/>
                <a:ea typeface="Arial"/>
                <a:cs typeface="Arial"/>
                <a:sym typeface="Arial"/>
              </a:rPr>
              <a:t> : La confidentialité des échanges est primordiale ; la consultante porte une attention particulière aux conditions matérielles de cette confidentialité. </a:t>
            </a:r>
            <a:r>
              <a:rPr b="0" i="0" lang="fr-FR" sz="1600">
                <a:latin typeface="Arial"/>
                <a:ea typeface="Arial"/>
                <a:cs typeface="Arial"/>
                <a:sym typeface="Arial"/>
              </a:rPr>
              <a:t>Les informations recueillies lors de ces entretiens sont confidentielles et ne peuvent être divulguées sans le consentement de la personne concernée</a:t>
            </a:r>
            <a:r>
              <a:rPr b="0" i="0" lang="fr-FR" sz="1600">
                <a:solidFill>
                  <a:srgbClr val="111111"/>
                </a:solidFill>
                <a:latin typeface="Arial"/>
                <a:ea typeface="Arial"/>
                <a:cs typeface="Arial"/>
                <a:sym typeface="Arial"/>
              </a:rPr>
              <a:t>. </a:t>
            </a:r>
            <a:endParaRPr/>
          </a:p>
          <a:p>
            <a:pPr indent="-127000" lvl="0" marL="228600" rtl="0" algn="just">
              <a:lnSpc>
                <a:spcPct val="115000"/>
              </a:lnSpc>
              <a:spcBef>
                <a:spcPts val="1000"/>
              </a:spcBef>
              <a:spcAft>
                <a:spcPts val="0"/>
              </a:spcAft>
              <a:buClr>
                <a:schemeClr val="dk1"/>
              </a:buClr>
              <a:buSzPts val="1600"/>
              <a:buNone/>
            </a:pPr>
            <a:r>
              <a:t/>
            </a:r>
            <a:endParaRPr b="0" i="0" sz="1600">
              <a:solidFill>
                <a:srgbClr val="111111"/>
              </a:solidFill>
              <a:latin typeface="Arial"/>
              <a:ea typeface="Arial"/>
              <a:cs typeface="Arial"/>
              <a:sym typeface="Arial"/>
            </a:endParaRPr>
          </a:p>
          <a:p>
            <a:pPr indent="0" lvl="0" marL="0" rtl="0" algn="just">
              <a:lnSpc>
                <a:spcPct val="115000"/>
              </a:lnSpc>
              <a:spcBef>
                <a:spcPts val="1000"/>
              </a:spcBef>
              <a:spcAft>
                <a:spcPts val="0"/>
              </a:spcAft>
              <a:buClr>
                <a:srgbClr val="111111"/>
              </a:buClr>
              <a:buSzPts val="1600"/>
              <a:buNone/>
            </a:pPr>
            <a:r>
              <a:rPr b="0" i="0" lang="fr-FR" sz="1600">
                <a:solidFill>
                  <a:srgbClr val="111111"/>
                </a:solidFill>
                <a:latin typeface="Arial"/>
                <a:ea typeface="Arial"/>
                <a:cs typeface="Arial"/>
                <a:sym typeface="Arial"/>
              </a:rPr>
              <a:t>Ce respect de la confidentialité est essentiel pour instaurer un climat de confiance et permettre un accompagnement personnalisé dans la construction d’un projet professionnel adapté. </a:t>
            </a:r>
            <a:endParaRPr sz="1600">
              <a:solidFill>
                <a:srgbClr val="000000"/>
              </a:solidFill>
              <a:latin typeface="Arial"/>
              <a:ea typeface="Arial"/>
              <a:cs typeface="Arial"/>
              <a:sym typeface="Arial"/>
            </a:endParaRPr>
          </a:p>
          <a:p>
            <a:pPr indent="-127000" lvl="0" marL="228600" rtl="0" algn="just">
              <a:lnSpc>
                <a:spcPct val="115000"/>
              </a:lnSpc>
              <a:spcBef>
                <a:spcPts val="1000"/>
              </a:spcBef>
              <a:spcAft>
                <a:spcPts val="0"/>
              </a:spcAft>
              <a:buClr>
                <a:schemeClr val="dk1"/>
              </a:buClr>
              <a:buSzPts val="1600"/>
              <a:buNone/>
            </a:pPr>
            <a:r>
              <a:t/>
            </a:r>
            <a:endParaRPr sz="1600">
              <a:latin typeface="Arial"/>
              <a:ea typeface="Arial"/>
              <a:cs typeface="Arial"/>
              <a:sym typeface="Arial"/>
            </a:endParaRPr>
          </a:p>
          <a:p>
            <a:pPr indent="-127000" lvl="0" marL="22860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184150" lvl="0" marL="285750" rtl="0" algn="just">
              <a:lnSpc>
                <a:spcPct val="90000"/>
              </a:lnSpc>
              <a:spcBef>
                <a:spcPts val="1000"/>
              </a:spcBef>
              <a:spcAft>
                <a:spcPts val="0"/>
              </a:spcAft>
              <a:buClr>
                <a:srgbClr val="E29557"/>
              </a:buClr>
              <a:buSzPts val="1600"/>
              <a:buFont typeface="Noto Sans Symbols"/>
              <a:buNone/>
            </a:pPr>
            <a:r>
              <a:t/>
            </a:r>
            <a:endParaRPr b="0" i="0" sz="1600">
              <a:solidFill>
                <a:srgbClr val="0D0D0D"/>
              </a:solidFill>
              <a:latin typeface="Arial"/>
              <a:ea typeface="Arial"/>
              <a:cs typeface="Arial"/>
              <a:sym typeface="Arial"/>
            </a:endParaRPr>
          </a:p>
        </p:txBody>
      </p:sp>
      <p:grpSp>
        <p:nvGrpSpPr>
          <p:cNvPr id="179" name="Google Shape;179;p6"/>
          <p:cNvGrpSpPr/>
          <p:nvPr/>
        </p:nvGrpSpPr>
        <p:grpSpPr>
          <a:xfrm flipH="1" rot="10800000">
            <a:off x="0" y="4682671"/>
            <a:ext cx="2898948" cy="2175328"/>
            <a:chOff x="-305" y="-1"/>
            <a:chExt cx="3832880" cy="2876136"/>
          </a:xfrm>
        </p:grpSpPr>
        <p:sp>
          <p:nvSpPr>
            <p:cNvPr id="180" name="Google Shape;180;p6"/>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1" name="Google Shape;181;p6"/>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2" name="Google Shape;182;p6"/>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3" name="Google Shape;183;p6"/>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7" name="Shape 187"/>
        <p:cNvGrpSpPr/>
        <p:nvPr/>
      </p:nvGrpSpPr>
      <p:grpSpPr>
        <a:xfrm>
          <a:off x="0" y="0"/>
          <a:ext cx="0" cy="0"/>
          <a:chOff x="0" y="0"/>
          <a:chExt cx="0" cy="0"/>
        </a:xfrm>
      </p:grpSpPr>
      <p:sp>
        <p:nvSpPr>
          <p:cNvPr id="188" name="Google Shape;188;p7"/>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9" name="Google Shape;189;p7"/>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190" name="Google Shape;190;p7"/>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400"/>
              <a:buFont typeface="Play"/>
              <a:buNone/>
            </a:pPr>
            <a:r>
              <a:rPr b="1" lang="fr-FR">
                <a:solidFill>
                  <a:srgbClr val="3F3F3F"/>
                </a:solidFill>
              </a:rPr>
              <a:t>Cadre Réglementaire</a:t>
            </a:r>
            <a:endParaRPr/>
          </a:p>
        </p:txBody>
      </p:sp>
      <p:grpSp>
        <p:nvGrpSpPr>
          <p:cNvPr id="191" name="Google Shape;191;p7"/>
          <p:cNvGrpSpPr/>
          <p:nvPr/>
        </p:nvGrpSpPr>
        <p:grpSpPr>
          <a:xfrm>
            <a:off x="8289890" y="0"/>
            <a:ext cx="3902110" cy="2382977"/>
            <a:chOff x="6867015" y="-1"/>
            <a:chExt cx="5324985" cy="3251912"/>
          </a:xfrm>
        </p:grpSpPr>
        <p:sp>
          <p:nvSpPr>
            <p:cNvPr id="192" name="Google Shape;192;p7"/>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3" name="Google Shape;193;p7"/>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4" name="Google Shape;194;p7"/>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5" name="Google Shape;195;p7"/>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196" name="Google Shape;196;p7"/>
          <p:cNvSpPr txBox="1"/>
          <p:nvPr>
            <p:ph idx="1" type="body"/>
          </p:nvPr>
        </p:nvSpPr>
        <p:spPr>
          <a:xfrm>
            <a:off x="582316" y="1379553"/>
            <a:ext cx="10972800" cy="5227982"/>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rgbClr val="000000"/>
              </a:buClr>
              <a:buSzPts val="1200"/>
              <a:buNone/>
            </a:pPr>
            <a:r>
              <a:rPr b="0" i="0" lang="fr-FR" sz="1200" u="none" strike="noStrike">
                <a:solidFill>
                  <a:srgbClr val="000000"/>
                </a:solidFill>
                <a:latin typeface="Arial"/>
                <a:ea typeface="Arial"/>
                <a:cs typeface="Arial"/>
                <a:sym typeface="Arial"/>
              </a:rPr>
              <a:t>Le </a:t>
            </a:r>
            <a:r>
              <a:rPr b="1" i="0" lang="fr-FR" sz="1200" u="none" strike="noStrike">
                <a:solidFill>
                  <a:srgbClr val="000000"/>
                </a:solidFill>
                <a:latin typeface="Arial"/>
                <a:ea typeface="Arial"/>
                <a:cs typeface="Arial"/>
                <a:sym typeface="Arial"/>
              </a:rPr>
              <a:t>bilan de compétences </a:t>
            </a:r>
            <a:r>
              <a:rPr b="0" i="0" lang="fr-FR" sz="1200" u="none" strike="noStrike">
                <a:solidFill>
                  <a:srgbClr val="000000"/>
                </a:solidFill>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just">
              <a:lnSpc>
                <a:spcPct val="100000"/>
              </a:lnSpc>
              <a:spcBef>
                <a:spcPts val="1000"/>
              </a:spcBef>
              <a:spcAft>
                <a:spcPts val="0"/>
              </a:spcAft>
              <a:buClr>
                <a:srgbClr val="000000"/>
              </a:buClr>
              <a:buSzPts val="1200"/>
              <a:buNone/>
            </a:pPr>
            <a:r>
              <a:rPr b="0" i="1" lang="fr-FR" sz="1200" u="none" strike="noStrike">
                <a:solidFill>
                  <a:srgbClr val="000000"/>
                </a:solidFill>
                <a:latin typeface="Arial"/>
                <a:ea typeface="Arial"/>
                <a:cs typeface="Arial"/>
                <a:sym typeface="Arial"/>
              </a:rPr>
              <a:t>Le bilan de compétences comprend, sous la conduite du prestataire, les trois phases suivantes :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Une phase préliminaire qui a pour objet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confirmer l'engagement du bénéficiaire dans sa démarche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définir et d'analyser la nature de ses besoins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l'informer des conditions de déroulement du bilan, ainsi que des méthodes et techniques mises en œuvre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2. Une phase d'investigation permettant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D'analyser ses motivations et intérêts professionnels et personnels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D'identifier ses compétences et aptitudes professionnelles et personnelles et, le cas échéant, d'évaluer ses connaissances générales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déterminer ses possibilités d'évolution professionnelle ; </a:t>
            </a:r>
            <a:endParaRPr/>
          </a:p>
          <a:p>
            <a:pPr indent="0" lvl="0" marL="0" rtl="0" algn="just">
              <a:lnSpc>
                <a:spcPct val="100000"/>
              </a:lnSpc>
              <a:spcBef>
                <a:spcPts val="1000"/>
              </a:spcBef>
              <a:spcAft>
                <a:spcPts val="0"/>
              </a:spcAft>
              <a:buClr>
                <a:schemeClr val="dk1"/>
              </a:buClr>
              <a:buSzPts val="900"/>
              <a:buNone/>
            </a:pPr>
            <a:r>
              <a:t/>
            </a:r>
            <a:endParaRPr b="0" i="0" sz="900" u="none" strike="noStrike">
              <a:solidFill>
                <a:srgbClr val="000000"/>
              </a:solidFill>
              <a:latin typeface="Arial"/>
              <a:ea typeface="Arial"/>
              <a:cs typeface="Arial"/>
              <a:sym typeface="Arial"/>
            </a:endParaRPr>
          </a:p>
          <a:p>
            <a:pPr indent="0" lvl="0" marL="0" rtl="0" algn="just">
              <a:lnSpc>
                <a:spcPct val="100000"/>
              </a:lnSpc>
              <a:spcBef>
                <a:spcPts val="1000"/>
              </a:spcBef>
              <a:spcAft>
                <a:spcPts val="0"/>
              </a:spcAft>
              <a:buClr>
                <a:srgbClr val="000000"/>
              </a:buClr>
              <a:buSzPts val="1200"/>
              <a:buNone/>
            </a:pPr>
            <a:r>
              <a:rPr b="1" i="0" lang="fr-FR" sz="1200" u="none" strike="noStrike">
                <a:solidFill>
                  <a:srgbClr val="000000"/>
                </a:solidFill>
                <a:latin typeface="Arial"/>
                <a:ea typeface="Arial"/>
                <a:cs typeface="Arial"/>
                <a:sym typeface="Arial"/>
              </a:rPr>
              <a:t>3. Une phase de conclusions qui, par la voie d'entretiens personnalisés, permet au bénéficiaire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a. De prendre connaissance des résultats détaillés de la phase d'investigation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just">
              <a:lnSpc>
                <a:spcPct val="100000"/>
              </a:lnSpc>
              <a:spcBef>
                <a:spcPts val="1000"/>
              </a:spcBef>
              <a:spcAft>
                <a:spcPts val="0"/>
              </a:spcAft>
              <a:buClr>
                <a:srgbClr val="000000"/>
              </a:buClr>
              <a:buSzPts val="1200"/>
              <a:buNone/>
            </a:pPr>
            <a:r>
              <a:rPr b="0" i="0" lang="fr-FR" sz="1200" u="none" strike="noStrike">
                <a:solidFill>
                  <a:srgbClr val="000000"/>
                </a:solidFill>
                <a:latin typeface="Arial"/>
                <a:ea typeface="Arial"/>
                <a:cs typeface="Arial"/>
                <a:sym typeface="Arial"/>
              </a:rPr>
              <a:t>c. De prévoir les principales étapes de la mise en œuvre de ce projet. </a:t>
            </a:r>
            <a:endParaRPr/>
          </a:p>
        </p:txBody>
      </p:sp>
      <p:grpSp>
        <p:nvGrpSpPr>
          <p:cNvPr id="197" name="Google Shape;197;p7"/>
          <p:cNvGrpSpPr/>
          <p:nvPr/>
        </p:nvGrpSpPr>
        <p:grpSpPr>
          <a:xfrm flipH="1" rot="10800000">
            <a:off x="0" y="4682671"/>
            <a:ext cx="2898948" cy="2175328"/>
            <a:chOff x="-305" y="-1"/>
            <a:chExt cx="3832880" cy="2876136"/>
          </a:xfrm>
        </p:grpSpPr>
        <p:sp>
          <p:nvSpPr>
            <p:cNvPr id="198" name="Google Shape;198;p7"/>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9" name="Google Shape;199;p7"/>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0" name="Google Shape;200;p7"/>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1" name="Google Shape;201;p7"/>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5" name="Shape 205"/>
        <p:cNvGrpSpPr/>
        <p:nvPr/>
      </p:nvGrpSpPr>
      <p:grpSpPr>
        <a:xfrm>
          <a:off x="0" y="0"/>
          <a:ext cx="0" cy="0"/>
          <a:chOff x="0" y="0"/>
          <a:chExt cx="0" cy="0"/>
        </a:xfrm>
      </p:grpSpPr>
      <p:sp>
        <p:nvSpPr>
          <p:cNvPr id="206" name="Google Shape;206;p8"/>
          <p:cNvSpPr/>
          <p:nvPr/>
        </p:nvSpPr>
        <p:spPr>
          <a:xfrm>
            <a:off x="0" y="1"/>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7" name="Google Shape;207;p8"/>
          <p:cNvSpPr/>
          <p:nvPr/>
        </p:nvSpPr>
        <p:spPr>
          <a:xfrm>
            <a:off x="305"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800">
              <a:solidFill>
                <a:schemeClr val="lt1"/>
              </a:solidFill>
              <a:latin typeface="Arial"/>
              <a:ea typeface="Arial"/>
              <a:cs typeface="Arial"/>
              <a:sym typeface="Arial"/>
            </a:endParaRPr>
          </a:p>
        </p:txBody>
      </p:sp>
      <p:sp>
        <p:nvSpPr>
          <p:cNvPr id="208" name="Google Shape;208;p8"/>
          <p:cNvSpPr txBox="1"/>
          <p:nvPr>
            <p:ph type="title"/>
          </p:nvPr>
        </p:nvSpPr>
        <p:spPr>
          <a:xfrm>
            <a:off x="582316" y="107344"/>
            <a:ext cx="10867562" cy="11648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3F3F3F"/>
              </a:buClr>
              <a:buSzPts val="4000"/>
              <a:buFont typeface="Play"/>
              <a:buNone/>
            </a:pPr>
            <a:r>
              <a:rPr b="1" lang="fr-FR" sz="4000">
                <a:solidFill>
                  <a:srgbClr val="3F3F3F"/>
                </a:solidFill>
              </a:rPr>
              <a:t>Déroulement du bilan de compétences </a:t>
            </a:r>
            <a:endParaRPr/>
          </a:p>
        </p:txBody>
      </p:sp>
      <p:grpSp>
        <p:nvGrpSpPr>
          <p:cNvPr id="209" name="Google Shape;209;p8"/>
          <p:cNvGrpSpPr/>
          <p:nvPr/>
        </p:nvGrpSpPr>
        <p:grpSpPr>
          <a:xfrm>
            <a:off x="8289890" y="0"/>
            <a:ext cx="3902110" cy="2382977"/>
            <a:chOff x="6867015" y="-1"/>
            <a:chExt cx="5324985" cy="3251912"/>
          </a:xfrm>
        </p:grpSpPr>
        <p:sp>
          <p:nvSpPr>
            <p:cNvPr id="210" name="Google Shape;210;p8"/>
            <p:cNvSpPr/>
            <p:nvPr/>
          </p:nvSpPr>
          <p:spPr>
            <a:xfrm>
              <a:off x="6867015" y="-1"/>
              <a:ext cx="5324985" cy="3251912"/>
            </a:xfrm>
            <a:custGeom>
              <a:rect b="b" l="l" r="r" t="t"/>
              <a:pathLst>
                <a:path extrusionOk="0" h="3251912" w="5324985">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1" name="Google Shape;211;p8"/>
            <p:cNvSpPr/>
            <p:nvPr/>
          </p:nvSpPr>
          <p:spPr>
            <a:xfrm>
              <a:off x="6916467" y="-1"/>
              <a:ext cx="5275533" cy="2980757"/>
            </a:xfrm>
            <a:custGeom>
              <a:rect b="b" l="l" r="r" t="t"/>
              <a:pathLst>
                <a:path extrusionOk="0" h="2980757" w="5275533">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8"/>
            <p:cNvSpPr/>
            <p:nvPr/>
          </p:nvSpPr>
          <p:spPr>
            <a:xfrm>
              <a:off x="6921214" y="-1"/>
              <a:ext cx="5270786" cy="2927775"/>
            </a:xfrm>
            <a:custGeom>
              <a:rect b="b" l="l" r="r" t="t"/>
              <a:pathLst>
                <a:path extrusionOk="0" h="2927775" w="5270786">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3" name="Google Shape;213;p8"/>
            <p:cNvSpPr/>
            <p:nvPr/>
          </p:nvSpPr>
          <p:spPr>
            <a:xfrm>
              <a:off x="6921214" y="-1"/>
              <a:ext cx="5270786" cy="2927775"/>
            </a:xfrm>
            <a:custGeom>
              <a:rect b="b" l="l" r="r" t="t"/>
              <a:pathLst>
                <a:path extrusionOk="0" h="2927775" w="5270786">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14" name="Google Shape;214;p8"/>
          <p:cNvGrpSpPr/>
          <p:nvPr/>
        </p:nvGrpSpPr>
        <p:grpSpPr>
          <a:xfrm flipH="1" rot="10800000">
            <a:off x="0" y="4682671"/>
            <a:ext cx="2898948" cy="2175328"/>
            <a:chOff x="-305" y="-1"/>
            <a:chExt cx="3832880" cy="2876136"/>
          </a:xfrm>
        </p:grpSpPr>
        <p:sp>
          <p:nvSpPr>
            <p:cNvPr id="215" name="Google Shape;215;p8"/>
            <p:cNvSpPr/>
            <p:nvPr/>
          </p:nvSpPr>
          <p:spPr>
            <a:xfrm>
              <a:off x="305" y="1"/>
              <a:ext cx="3815424" cy="2653659"/>
            </a:xfrm>
            <a:custGeom>
              <a:rect b="b" l="l" r="r" t="t"/>
              <a:pathLst>
                <a:path extrusionOk="0" h="2653659" w="3815424">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6" name="Google Shape;216;p8"/>
            <p:cNvSpPr/>
            <p:nvPr/>
          </p:nvSpPr>
          <p:spPr>
            <a:xfrm>
              <a:off x="305" y="-1"/>
              <a:ext cx="3815424" cy="2653660"/>
            </a:xfrm>
            <a:custGeom>
              <a:rect b="b" l="l" r="r" t="t"/>
              <a:pathLst>
                <a:path extrusionOk="0" h="2653660" w="3815424">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7" name="Google Shape;217;p8"/>
            <p:cNvSpPr/>
            <p:nvPr/>
          </p:nvSpPr>
          <p:spPr>
            <a:xfrm>
              <a:off x="-305" y="1"/>
              <a:ext cx="3815986" cy="2675935"/>
            </a:xfrm>
            <a:custGeom>
              <a:rect b="b" l="l" r="r" t="t"/>
              <a:pathLst>
                <a:path extrusionOk="0" h="2675935" w="3815986">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8" name="Google Shape;218;p8"/>
            <p:cNvSpPr/>
            <p:nvPr/>
          </p:nvSpPr>
          <p:spPr>
            <a:xfrm>
              <a:off x="305" y="-1"/>
              <a:ext cx="3832270" cy="2876136"/>
            </a:xfrm>
            <a:custGeom>
              <a:rect b="b" l="l" r="r" t="t"/>
              <a:pathLst>
                <a:path extrusionOk="0" h="2876136" w="3832270">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19" name="Google Shape;219;p8"/>
          <p:cNvSpPr txBox="1"/>
          <p:nvPr/>
        </p:nvSpPr>
        <p:spPr>
          <a:xfrm>
            <a:off x="637976" y="4762283"/>
            <a:ext cx="10366328" cy="1015663"/>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fr-FR" sz="1800" u="sng">
                <a:solidFill>
                  <a:schemeClr val="dk1"/>
                </a:solidFill>
                <a:latin typeface="Arial"/>
                <a:ea typeface="Arial"/>
                <a:cs typeface="Arial"/>
                <a:sym typeface="Arial"/>
              </a:rPr>
              <a:t>Les activités individuelles en ligne </a:t>
            </a:r>
            <a:endParaRPr/>
          </a:p>
          <a:p>
            <a:pPr indent="0" lvl="0" marL="0" marR="0" rtl="0" algn="just">
              <a:spcBef>
                <a:spcPts val="0"/>
              </a:spcBef>
              <a:spcAft>
                <a:spcPts val="0"/>
              </a:spcAft>
              <a:buNone/>
            </a:pPr>
            <a:r>
              <a:t/>
            </a:r>
            <a:endParaRPr sz="1800">
              <a:solidFill>
                <a:schemeClr val="dk1"/>
              </a:solidFill>
              <a:latin typeface="Arial"/>
              <a:ea typeface="Arial"/>
              <a:cs typeface="Arial"/>
              <a:sym typeface="Arial"/>
            </a:endParaRPr>
          </a:p>
          <a:p>
            <a:pPr indent="0" lvl="0" marL="0" marR="0" rtl="0" algn="just">
              <a:spcBef>
                <a:spcPts val="0"/>
              </a:spcBef>
              <a:spcAft>
                <a:spcPts val="0"/>
              </a:spcAft>
              <a:buNone/>
            </a:pPr>
            <a:r>
              <a:rPr lang="fr-FR" sz="1200">
                <a:solidFill>
                  <a:schemeClr val="dk1"/>
                </a:solidFill>
                <a:latin typeface="Arial"/>
                <a:ea typeface="Arial"/>
                <a:cs typeface="Arial"/>
                <a:sym typeface="Arial"/>
              </a:rPr>
              <a:t>Profitez de plus de cinquante activités en ligne conçues pour être réalisées en complément de vos sessions avec votre consultante, selon votre propre rythme. Redécouvrez vos aspirations, identifiez vos motivations, et développez un plan d'action pour une carrière qui vous correspond.</a:t>
            </a:r>
            <a:endParaRPr/>
          </a:p>
        </p:txBody>
      </p:sp>
      <p:sp>
        <p:nvSpPr>
          <p:cNvPr id="220" name="Google Shape;220;p8"/>
          <p:cNvSpPr txBox="1"/>
          <p:nvPr/>
        </p:nvSpPr>
        <p:spPr>
          <a:xfrm>
            <a:off x="637975" y="1610867"/>
            <a:ext cx="796720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fr-FR" sz="1800" u="sng">
                <a:solidFill>
                  <a:schemeClr val="dk1"/>
                </a:solidFill>
                <a:latin typeface="Arial"/>
                <a:ea typeface="Arial"/>
                <a:cs typeface="Arial"/>
                <a:sym typeface="Arial"/>
              </a:rPr>
              <a:t>Les séances en visio avec votre consultante dédiée</a:t>
            </a:r>
            <a:endParaRPr/>
          </a:p>
        </p:txBody>
      </p:sp>
      <p:sp>
        <p:nvSpPr>
          <p:cNvPr id="221" name="Google Shape;221;p8"/>
          <p:cNvSpPr/>
          <p:nvPr/>
        </p:nvSpPr>
        <p:spPr>
          <a:xfrm>
            <a:off x="641798" y="2044606"/>
            <a:ext cx="10362505" cy="540351"/>
          </a:xfrm>
          <a:prstGeom prst="rightArrow">
            <a:avLst>
              <a:gd fmla="val 50000" name="adj1"/>
              <a:gd fmla="val 50000" name="adj2"/>
            </a:avLst>
          </a:prstGeom>
          <a:solidFill>
            <a:srgbClr val="43AFE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aphicFrame>
        <p:nvGraphicFramePr>
          <p:cNvPr id="222" name="Google Shape;222;p8"/>
          <p:cNvGraphicFramePr/>
          <p:nvPr/>
        </p:nvGraphicFramePr>
        <p:xfrm>
          <a:off x="637975" y="2721635"/>
          <a:ext cx="3000000" cy="3000000"/>
        </p:xfrm>
        <a:graphic>
          <a:graphicData uri="http://schemas.openxmlformats.org/drawingml/2006/table">
            <a:tbl>
              <a:tblPr bandRow="1" firstRow="1">
                <a:noFill/>
                <a:tableStyleId>{5775108D-AE27-41A7-BEB9-5A1730D0233A}</a:tableStyleId>
              </a:tblPr>
              <a:tblGrid>
                <a:gridCol w="2749375"/>
                <a:gridCol w="3824475"/>
                <a:gridCol w="3792475"/>
              </a:tblGrid>
              <a:tr h="370850">
                <a:tc>
                  <a:txBody>
                    <a:bodyPr/>
                    <a:lstStyle/>
                    <a:p>
                      <a:pPr indent="0" lvl="0" marL="0" marR="0" rtl="0" algn="l">
                        <a:spcBef>
                          <a:spcPts val="0"/>
                        </a:spcBef>
                        <a:spcAft>
                          <a:spcPts val="0"/>
                        </a:spcAft>
                        <a:buNone/>
                      </a:pPr>
                      <a:r>
                        <a:rPr lang="fr-FR" sz="1800" u="none" cap="none" strike="noStrike"/>
                        <a:t>DIAGNOSTIC </a:t>
                      </a:r>
                      <a:endParaRPr/>
                    </a:p>
                    <a:p>
                      <a:pPr indent="0" lvl="0" marL="0" marR="0" rtl="0" algn="l">
                        <a:spcBef>
                          <a:spcPts val="0"/>
                        </a:spcBef>
                        <a:spcAft>
                          <a:spcPts val="0"/>
                        </a:spcAft>
                        <a:buNone/>
                      </a:pPr>
                      <a:r>
                        <a:rPr lang="fr-FR" sz="1100"/>
                        <a:t>(1 semaine)</a:t>
                      </a:r>
                      <a:endParaRPr sz="1800"/>
                    </a:p>
                  </a:txBody>
                  <a:tcPr marT="45725" marB="45725" marR="91450" marL="91450"/>
                </a:tc>
                <a:tc>
                  <a:txBody>
                    <a:bodyPr/>
                    <a:lstStyle/>
                    <a:p>
                      <a:pPr indent="0" lvl="0" marL="0" marR="0" rtl="0" algn="l">
                        <a:spcBef>
                          <a:spcPts val="0"/>
                        </a:spcBef>
                        <a:spcAft>
                          <a:spcPts val="0"/>
                        </a:spcAft>
                        <a:buNone/>
                      </a:pPr>
                      <a:r>
                        <a:rPr lang="fr-FR" sz="1800"/>
                        <a:t>INTROSPECTION ET EXPLORATION </a:t>
                      </a:r>
                      <a:endParaRPr/>
                    </a:p>
                    <a:p>
                      <a:pPr indent="0" lvl="0" marL="0" marR="0" rtl="0" algn="l">
                        <a:spcBef>
                          <a:spcPts val="0"/>
                        </a:spcBef>
                        <a:spcAft>
                          <a:spcPts val="0"/>
                        </a:spcAft>
                        <a:buNone/>
                      </a:pPr>
                      <a:r>
                        <a:rPr lang="fr-FR" sz="1200"/>
                        <a:t>(1 semaine)</a:t>
                      </a:r>
                      <a:endParaRPr sz="1800"/>
                    </a:p>
                  </a:txBody>
                  <a:tcPr marT="45725" marB="45725" marR="91450" marL="91450"/>
                </a:tc>
                <a:tc>
                  <a:txBody>
                    <a:bodyPr/>
                    <a:lstStyle/>
                    <a:p>
                      <a:pPr indent="0" lvl="0" marL="0" marR="0" rtl="0" algn="l">
                        <a:spcBef>
                          <a:spcPts val="0"/>
                        </a:spcBef>
                        <a:spcAft>
                          <a:spcPts val="0"/>
                        </a:spcAft>
                        <a:buNone/>
                      </a:pPr>
                      <a:r>
                        <a:rPr lang="fr-FR" sz="1800"/>
                        <a:t>VALIDATION ET ACTION </a:t>
                      </a:r>
                      <a:endParaRPr/>
                    </a:p>
                    <a:p>
                      <a:pPr indent="0" lvl="0" marL="0" marR="0" rtl="0" algn="l">
                        <a:spcBef>
                          <a:spcPts val="0"/>
                        </a:spcBef>
                        <a:spcAft>
                          <a:spcPts val="0"/>
                        </a:spcAft>
                        <a:buNone/>
                      </a:pPr>
                      <a:r>
                        <a:rPr lang="fr-FR" sz="1200"/>
                        <a:t>(1semaine)</a:t>
                      </a:r>
                      <a:endParaRPr sz="1800"/>
                    </a:p>
                  </a:txBody>
                  <a:tcPr marT="45725" marB="45725" marR="91450" marL="91450"/>
                </a:tc>
              </a:tr>
              <a:tr h="432475">
                <a:tc>
                  <a:txBody>
                    <a:bodyPr/>
                    <a:lstStyle/>
                    <a:p>
                      <a:pPr indent="-285750" lvl="0" marL="285750" marR="0" rtl="0" algn="l">
                        <a:spcBef>
                          <a:spcPts val="0"/>
                        </a:spcBef>
                        <a:spcAft>
                          <a:spcPts val="0"/>
                        </a:spcAft>
                        <a:buClr>
                          <a:schemeClr val="dk1"/>
                        </a:buClr>
                        <a:buSzPts val="1100"/>
                        <a:buFont typeface="Arial"/>
                        <a:buChar char="-"/>
                      </a:pPr>
                      <a:r>
                        <a:rPr lang="fr-FR" sz="1100"/>
                        <a:t>Je fais un 1</a:t>
                      </a:r>
                      <a:r>
                        <a:rPr baseline="30000" lang="fr-FR" sz="1100"/>
                        <a:t>er</a:t>
                      </a:r>
                      <a:r>
                        <a:rPr lang="fr-FR" sz="1100"/>
                        <a:t> bilan de ma situation</a:t>
                      </a:r>
                      <a:endParaRPr/>
                    </a:p>
                    <a:p>
                      <a:pPr indent="-285750" lvl="0" marL="285750" marR="0" rtl="0" algn="l">
                        <a:spcBef>
                          <a:spcPts val="0"/>
                        </a:spcBef>
                        <a:spcAft>
                          <a:spcPts val="0"/>
                        </a:spcAft>
                        <a:buClr>
                          <a:schemeClr val="dk1"/>
                        </a:buClr>
                        <a:buSzPts val="1100"/>
                        <a:buFont typeface="Arial"/>
                        <a:buChar char="-"/>
                      </a:pPr>
                      <a:r>
                        <a:rPr lang="fr-FR" sz="1100"/>
                        <a:t>Je pose mes objectifs et mes besoins</a:t>
                      </a:r>
                      <a:endParaRPr/>
                    </a:p>
                  </a:txBody>
                  <a:tcPr marT="45725" marB="45725" marR="91450" marL="91450" anchor="ctr"/>
                </a:tc>
                <a:tc>
                  <a:txBody>
                    <a:bodyPr/>
                    <a:lstStyle/>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sais ce qui me motive et ce qui me bloque</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prends conscience de mes forces</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connais mes aspirations et mes moteurs </a:t>
                      </a:r>
                      <a:endParaRPr/>
                    </a:p>
                    <a:p>
                      <a:pPr indent="-171450" lvl="0" marL="171450" marR="0" rtl="0" algn="l">
                        <a:spcBef>
                          <a:spcPts val="0"/>
                        </a:spcBef>
                        <a:spcAft>
                          <a:spcPts val="0"/>
                        </a:spcAft>
                        <a:buClr>
                          <a:schemeClr val="dk1"/>
                        </a:buClr>
                        <a:buSzPts val="1100"/>
                        <a:buFont typeface="Arial"/>
                        <a:buChar char="-"/>
                      </a:pPr>
                      <a:r>
                        <a:rPr lang="fr-FR" sz="1100">
                          <a:solidFill>
                            <a:schemeClr val="dk1"/>
                          </a:solidFill>
                          <a:latin typeface="Arial"/>
                          <a:ea typeface="Arial"/>
                          <a:cs typeface="Arial"/>
                          <a:sym typeface="Arial"/>
                        </a:rPr>
                        <a:t>Je construis mon projet réaliste, faisable et motivant</a:t>
                      </a:r>
                      <a:endParaRPr/>
                    </a:p>
                  </a:txBody>
                  <a:tcPr marT="45725" marB="45725" marR="91450" marL="91450"/>
                </a:tc>
                <a:tc>
                  <a:txBody>
                    <a:bodyPr/>
                    <a:lstStyle/>
                    <a:p>
                      <a:pPr indent="-171450" lvl="0" marL="171450" marR="0" rtl="0" algn="l">
                        <a:spcBef>
                          <a:spcPts val="0"/>
                        </a:spcBef>
                        <a:spcAft>
                          <a:spcPts val="0"/>
                        </a:spcAft>
                        <a:buClr>
                          <a:schemeClr val="dk1"/>
                        </a:buClr>
                        <a:buSzPts val="1200"/>
                        <a:buFont typeface="Arial"/>
                        <a:buChar char="-"/>
                      </a:pPr>
                      <a:r>
                        <a:rPr lang="fr-FR" sz="1200"/>
                        <a:t>Je travaille mon pitch</a:t>
                      </a:r>
                      <a:endParaRPr/>
                    </a:p>
                    <a:p>
                      <a:pPr indent="-171450" lvl="0" marL="171450" marR="0" rtl="0" algn="l">
                        <a:spcBef>
                          <a:spcPts val="0"/>
                        </a:spcBef>
                        <a:spcAft>
                          <a:spcPts val="0"/>
                        </a:spcAft>
                        <a:buClr>
                          <a:schemeClr val="dk1"/>
                        </a:buClr>
                        <a:buSzPts val="1200"/>
                        <a:buFont typeface="Arial"/>
                        <a:buChar char="-"/>
                      </a:pPr>
                      <a:r>
                        <a:rPr lang="fr-FR" sz="1200"/>
                        <a:t>Je valorise mes compétences</a:t>
                      </a:r>
                      <a:endParaRPr/>
                    </a:p>
                    <a:p>
                      <a:pPr indent="-171450" lvl="0" marL="171450" marR="0" rtl="0" algn="l">
                        <a:spcBef>
                          <a:spcPts val="0"/>
                        </a:spcBef>
                        <a:spcAft>
                          <a:spcPts val="0"/>
                        </a:spcAft>
                        <a:buClr>
                          <a:schemeClr val="dk1"/>
                        </a:buClr>
                        <a:buSzPts val="1200"/>
                        <a:buFont typeface="Arial"/>
                        <a:buChar char="-"/>
                      </a:pPr>
                      <a:r>
                        <a:rPr lang="fr-FR" sz="1200"/>
                        <a:t>Je construis mon plan de carrière et d’action</a:t>
                      </a:r>
                      <a:endParaRPr/>
                    </a:p>
                    <a:p>
                      <a:pPr indent="-171450" lvl="0" marL="171450" marR="0" rtl="0" algn="l">
                        <a:spcBef>
                          <a:spcPts val="0"/>
                        </a:spcBef>
                        <a:spcAft>
                          <a:spcPts val="0"/>
                        </a:spcAft>
                        <a:buClr>
                          <a:schemeClr val="dk1"/>
                        </a:buClr>
                        <a:buSzPts val="1200"/>
                        <a:buFont typeface="Arial"/>
                        <a:buChar char="-"/>
                      </a:pPr>
                      <a:r>
                        <a:rPr lang="fr-FR" sz="1200"/>
                        <a:t>Je reçois la synthèse de mon bilan</a:t>
                      </a:r>
                      <a:endParaRPr/>
                    </a:p>
                  </a:txBody>
                  <a:tcPr marT="45725" marB="45725" marR="91450" marL="91450"/>
                </a:tc>
              </a:tr>
              <a:tr h="370850">
                <a:tc>
                  <a:txBody>
                    <a:bodyPr/>
                    <a:lstStyle/>
                    <a:p>
                      <a:pPr indent="0" lvl="0" marL="0" marR="0" rtl="0" algn="ctr">
                        <a:lnSpc>
                          <a:spcPct val="100000"/>
                        </a:lnSpc>
                        <a:spcBef>
                          <a:spcPts val="0"/>
                        </a:spcBef>
                        <a:spcAft>
                          <a:spcPts val="0"/>
                        </a:spcAft>
                        <a:buClr>
                          <a:schemeClr val="dk1"/>
                        </a:buClr>
                        <a:buSzPts val="1200"/>
                        <a:buFont typeface="Arial"/>
                        <a:buNone/>
                      </a:pPr>
                      <a:r>
                        <a:rPr lang="fr-FR" sz="1200"/>
                        <a:t>1h</a:t>
                      </a:r>
                      <a:endParaRPr/>
                    </a:p>
                  </a:txBody>
                  <a:tcPr marT="45725" marB="45725" marR="91450" marL="91450" anchor="ctr"/>
                </a:tc>
                <a:tc>
                  <a:txBody>
                    <a:bodyPr/>
                    <a:lstStyle/>
                    <a:p>
                      <a:pPr indent="0" lvl="0" marL="0" marR="0" rtl="0" algn="ctr">
                        <a:spcBef>
                          <a:spcPts val="0"/>
                        </a:spcBef>
                        <a:spcAft>
                          <a:spcPts val="0"/>
                        </a:spcAft>
                        <a:buNone/>
                      </a:pPr>
                      <a:r>
                        <a:rPr lang="fr-FR" sz="1200"/>
                        <a:t>7h00</a:t>
                      </a:r>
                      <a:endParaRPr/>
                    </a:p>
                  </a:txBody>
                  <a:tcPr marT="45725" marB="45725" marR="91450" marL="91450"/>
                </a:tc>
                <a:tc>
                  <a:txBody>
                    <a:bodyPr/>
                    <a:lstStyle/>
                    <a:p>
                      <a:pPr indent="0" lvl="0" marL="0" marR="0" rtl="0" algn="ctr">
                        <a:spcBef>
                          <a:spcPts val="0"/>
                        </a:spcBef>
                        <a:spcAft>
                          <a:spcPts val="0"/>
                        </a:spcAft>
                        <a:buNone/>
                      </a:pPr>
                      <a:r>
                        <a:rPr lang="fr-FR" sz="1200"/>
                        <a:t>5h00</a:t>
                      </a:r>
                      <a:endParaRPr/>
                    </a:p>
                  </a:txBody>
                  <a:tcPr marT="45725" marB="45725" marR="91450" marL="91450"/>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sp>
        <p:nvSpPr>
          <p:cNvPr id="227" name="Google Shape;227;p9"/>
          <p:cNvSpPr/>
          <p:nvPr/>
        </p:nvSpPr>
        <p:spPr>
          <a:xfrm>
            <a:off x="0" y="0"/>
            <a:ext cx="12191695"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228" name="Google Shape;228;p9"/>
          <p:cNvGrpSpPr/>
          <p:nvPr/>
        </p:nvGrpSpPr>
        <p:grpSpPr>
          <a:xfrm>
            <a:off x="7855526" y="2227167"/>
            <a:ext cx="4336168" cy="4630834"/>
            <a:chOff x="7855526" y="2145638"/>
            <a:chExt cx="4336168" cy="4630834"/>
          </a:xfrm>
        </p:grpSpPr>
        <p:sp>
          <p:nvSpPr>
            <p:cNvPr id="229" name="Google Shape;229;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208150"/>
                  </a:lnTo>
                  <a:lnTo>
                    <a:pt x="4145996" y="1085198"/>
                  </a:lnTo>
                  <a:cubicBezTo>
                    <a:pt x="3968282" y="958859"/>
                    <a:pt x="3800518" y="848961"/>
                    <a:pt x="3631470" y="767158"/>
                  </a:cubicBezTo>
                  <a:cubicBezTo>
                    <a:pt x="3411941" y="660943"/>
                    <a:pt x="3207191" y="611504"/>
                    <a:pt x="2987009" y="611504"/>
                  </a:cubicBezTo>
                  <a:cubicBezTo>
                    <a:pt x="2599030" y="611504"/>
                    <a:pt x="2271258" y="691421"/>
                    <a:pt x="1985110" y="855943"/>
                  </a:cubicBezTo>
                  <a:cubicBezTo>
                    <a:pt x="1715153" y="1011087"/>
                    <a:pt x="1465955" y="1249819"/>
                    <a:pt x="1223061" y="1585590"/>
                  </a:cubicBezTo>
                  <a:cubicBezTo>
                    <a:pt x="1154375" y="1680490"/>
                    <a:pt x="1087756" y="1766217"/>
                    <a:pt x="1023311" y="1849089"/>
                  </a:cubicBezTo>
                  <a:cubicBezTo>
                    <a:pt x="765853" y="2180172"/>
                    <a:pt x="652067" y="2338069"/>
                    <a:pt x="652067" y="2610233"/>
                  </a:cubicBezTo>
                  <a:cubicBezTo>
                    <a:pt x="652067" y="2895038"/>
                    <a:pt x="727707" y="3176887"/>
                    <a:pt x="876921" y="3447930"/>
                  </a:cubicBezTo>
                  <a:cubicBezTo>
                    <a:pt x="1022224" y="3711838"/>
                    <a:pt x="1239145" y="3964023"/>
                    <a:pt x="1504428" y="4177169"/>
                  </a:cubicBezTo>
                  <a:lnTo>
                    <a:pt x="1689053"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0" name="Google Shape;230;p9"/>
            <p:cNvSpPr/>
            <p:nvPr/>
          </p:nvSpPr>
          <p:spPr>
            <a:xfrm>
              <a:off x="7875903" y="2463723"/>
              <a:ext cx="4315791" cy="4312749"/>
            </a:xfrm>
            <a:custGeom>
              <a:rect b="b" l="l" r="r" t="t"/>
              <a:pathLst>
                <a:path extrusionOk="0" h="4312749" w="4315791">
                  <a:moveTo>
                    <a:pt x="2987009" y="0"/>
                  </a:moveTo>
                  <a:cubicBezTo>
                    <a:pt x="3434423" y="0"/>
                    <a:pt x="3798884" y="137413"/>
                    <a:pt x="4136908" y="333995"/>
                  </a:cubicBezTo>
                  <a:lnTo>
                    <a:pt x="4315791" y="445229"/>
                  </a:lnTo>
                  <a:lnTo>
                    <a:pt x="4315791" y="1079495"/>
                  </a:lnTo>
                  <a:lnTo>
                    <a:pt x="4206793" y="1000737"/>
                  </a:lnTo>
                  <a:cubicBezTo>
                    <a:pt x="3781561" y="699607"/>
                    <a:pt x="3436718" y="509571"/>
                    <a:pt x="2987119" y="509571"/>
                  </a:cubicBezTo>
                  <a:cubicBezTo>
                    <a:pt x="2204204" y="509571"/>
                    <a:pt x="1649730" y="814251"/>
                    <a:pt x="1133184" y="1528405"/>
                  </a:cubicBezTo>
                  <a:cubicBezTo>
                    <a:pt x="1065585" y="1621878"/>
                    <a:pt x="999510" y="1706892"/>
                    <a:pt x="935607" y="1789050"/>
                  </a:cubicBezTo>
                  <a:cubicBezTo>
                    <a:pt x="670760" y="2129716"/>
                    <a:pt x="543498" y="2306877"/>
                    <a:pt x="543498" y="2610233"/>
                  </a:cubicBezTo>
                  <a:cubicBezTo>
                    <a:pt x="543498" y="2911449"/>
                    <a:pt x="623267" y="3208997"/>
                    <a:pt x="780416" y="3494616"/>
                  </a:cubicBezTo>
                  <a:cubicBezTo>
                    <a:pt x="934194" y="3774018"/>
                    <a:pt x="1154050" y="4029772"/>
                    <a:pt x="1433786" y="4254537"/>
                  </a:cubicBezTo>
                  <a:lnTo>
                    <a:pt x="1513041" y="4312749"/>
                  </a:lnTo>
                  <a:lnTo>
                    <a:pt x="729636" y="4312749"/>
                  </a:lnTo>
                  <a:lnTo>
                    <a:pt x="638463" y="4216521"/>
                  </a:lnTo>
                  <a:cubicBezTo>
                    <a:pt x="243716" y="3758034"/>
                    <a:pt x="0" y="3205314"/>
                    <a:pt x="0" y="2610335"/>
                  </a:cubicBezTo>
                  <a:cubicBezTo>
                    <a:pt x="0" y="2015344"/>
                    <a:pt x="351790" y="1700877"/>
                    <a:pt x="683474" y="1242376"/>
                  </a:cubicBezTo>
                  <a:cubicBezTo>
                    <a:pt x="1236211" y="478174"/>
                    <a:pt x="1925445" y="0"/>
                    <a:pt x="2987009"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1" name="Google Shape;231;p9"/>
            <p:cNvSpPr/>
            <p:nvPr/>
          </p:nvSpPr>
          <p:spPr>
            <a:xfrm>
              <a:off x="7877037" y="2411531"/>
              <a:ext cx="4314657" cy="4364939"/>
            </a:xfrm>
            <a:custGeom>
              <a:rect b="b" l="l" r="r" t="t"/>
              <a:pathLst>
                <a:path extrusionOk="0" h="4364939" w="4314657">
                  <a:moveTo>
                    <a:pt x="3028307" y="21"/>
                  </a:moveTo>
                  <a:lnTo>
                    <a:pt x="3066670" y="836"/>
                  </a:lnTo>
                  <a:cubicBezTo>
                    <a:pt x="3117749" y="1856"/>
                    <a:pt x="3168937" y="5320"/>
                    <a:pt x="3220125" y="9909"/>
                  </a:cubicBezTo>
                  <a:cubicBezTo>
                    <a:pt x="3424763" y="29073"/>
                    <a:pt x="3627448" y="77898"/>
                    <a:pt x="3816113" y="150272"/>
                  </a:cubicBezTo>
                  <a:cubicBezTo>
                    <a:pt x="3910880" y="185950"/>
                    <a:pt x="4001951" y="227538"/>
                    <a:pt x="4089981" y="272287"/>
                  </a:cubicBezTo>
                  <a:lnTo>
                    <a:pt x="4314657" y="398926"/>
                  </a:lnTo>
                  <a:lnTo>
                    <a:pt x="4314657" y="911199"/>
                  </a:lnTo>
                  <a:lnTo>
                    <a:pt x="4310597" y="908154"/>
                  </a:lnTo>
                  <a:cubicBezTo>
                    <a:pt x="4274842" y="881549"/>
                    <a:pt x="4239087" y="855352"/>
                    <a:pt x="4203223" y="829562"/>
                  </a:cubicBezTo>
                  <a:cubicBezTo>
                    <a:pt x="4167576" y="803773"/>
                    <a:pt x="4131821" y="778086"/>
                    <a:pt x="4095850" y="753520"/>
                  </a:cubicBezTo>
                  <a:cubicBezTo>
                    <a:pt x="3951852" y="654949"/>
                    <a:pt x="3806115" y="565043"/>
                    <a:pt x="3652987" y="494811"/>
                  </a:cubicBezTo>
                  <a:cubicBezTo>
                    <a:pt x="3500404" y="423761"/>
                    <a:pt x="3340213" y="373101"/>
                    <a:pt x="3173610" y="347209"/>
                  </a:cubicBezTo>
                  <a:cubicBezTo>
                    <a:pt x="3131987" y="341093"/>
                    <a:pt x="3090036" y="335792"/>
                    <a:pt x="3047760" y="332632"/>
                  </a:cubicBezTo>
                  <a:lnTo>
                    <a:pt x="3016027" y="330186"/>
                  </a:lnTo>
                  <a:cubicBezTo>
                    <a:pt x="3005485" y="329472"/>
                    <a:pt x="2994834" y="329168"/>
                    <a:pt x="2984184" y="328658"/>
                  </a:cubicBezTo>
                  <a:cubicBezTo>
                    <a:pt x="2973533" y="328249"/>
                    <a:pt x="2962992" y="327638"/>
                    <a:pt x="2952233" y="327332"/>
                  </a:cubicBezTo>
                  <a:lnTo>
                    <a:pt x="2919085" y="327026"/>
                  </a:lnTo>
                  <a:cubicBezTo>
                    <a:pt x="2897025" y="326925"/>
                    <a:pt x="2874854" y="326212"/>
                    <a:pt x="2852901" y="326720"/>
                  </a:cubicBezTo>
                  <a:lnTo>
                    <a:pt x="2786826" y="328148"/>
                  </a:lnTo>
                  <a:cubicBezTo>
                    <a:pt x="2764763" y="328759"/>
                    <a:pt x="2742919" y="330391"/>
                    <a:pt x="2720965" y="331409"/>
                  </a:cubicBezTo>
                  <a:cubicBezTo>
                    <a:pt x="2699013" y="332326"/>
                    <a:pt x="2677170" y="334162"/>
                    <a:pt x="2655325" y="336098"/>
                  </a:cubicBezTo>
                  <a:cubicBezTo>
                    <a:pt x="2611528" y="339463"/>
                    <a:pt x="2568165" y="345170"/>
                    <a:pt x="2524803" y="350573"/>
                  </a:cubicBezTo>
                  <a:lnTo>
                    <a:pt x="2460139" y="360664"/>
                  </a:lnTo>
                  <a:cubicBezTo>
                    <a:pt x="2438622" y="364130"/>
                    <a:pt x="2417430" y="368717"/>
                    <a:pt x="2396019" y="372693"/>
                  </a:cubicBezTo>
                  <a:cubicBezTo>
                    <a:pt x="2310709" y="389513"/>
                    <a:pt x="2226809" y="411836"/>
                    <a:pt x="2145843" y="440989"/>
                  </a:cubicBezTo>
                  <a:cubicBezTo>
                    <a:pt x="1983479" y="499295"/>
                    <a:pt x="1835678" y="585838"/>
                    <a:pt x="1698635" y="682676"/>
                  </a:cubicBezTo>
                  <a:cubicBezTo>
                    <a:pt x="1629841" y="730992"/>
                    <a:pt x="1563549" y="782367"/>
                    <a:pt x="1498450" y="835474"/>
                  </a:cubicBezTo>
                  <a:cubicBezTo>
                    <a:pt x="1433352" y="888583"/>
                    <a:pt x="1369775" y="943932"/>
                    <a:pt x="1307285" y="1001220"/>
                  </a:cubicBezTo>
                  <a:cubicBezTo>
                    <a:pt x="1182958" y="1116304"/>
                    <a:pt x="1060588" y="1237708"/>
                    <a:pt x="947780" y="1369612"/>
                  </a:cubicBezTo>
                  <a:cubicBezTo>
                    <a:pt x="933325" y="1385818"/>
                    <a:pt x="919958" y="1402841"/>
                    <a:pt x="905939" y="1419458"/>
                  </a:cubicBezTo>
                  <a:lnTo>
                    <a:pt x="863228" y="1471545"/>
                  </a:lnTo>
                  <a:cubicBezTo>
                    <a:pt x="833776" y="1507529"/>
                    <a:pt x="804215" y="1543001"/>
                    <a:pt x="774330" y="1577659"/>
                  </a:cubicBezTo>
                  <a:cubicBezTo>
                    <a:pt x="714665" y="1647178"/>
                    <a:pt x="653806" y="1714046"/>
                    <a:pt x="595554" y="1780916"/>
                  </a:cubicBezTo>
                  <a:cubicBezTo>
                    <a:pt x="537303" y="1847683"/>
                    <a:pt x="481009" y="1914144"/>
                    <a:pt x="430365" y="1982644"/>
                  </a:cubicBezTo>
                  <a:cubicBezTo>
                    <a:pt x="405369" y="2016995"/>
                    <a:pt x="381351" y="2051756"/>
                    <a:pt x="358855" y="2087025"/>
                  </a:cubicBezTo>
                  <a:cubicBezTo>
                    <a:pt x="336685" y="2122396"/>
                    <a:pt x="315601" y="2158277"/>
                    <a:pt x="296583" y="2194872"/>
                  </a:cubicBezTo>
                  <a:cubicBezTo>
                    <a:pt x="258980" y="2268161"/>
                    <a:pt x="227572" y="2344307"/>
                    <a:pt x="207358" y="2423918"/>
                  </a:cubicBezTo>
                  <a:cubicBezTo>
                    <a:pt x="186817" y="2503426"/>
                    <a:pt x="178124" y="2585790"/>
                    <a:pt x="177146" y="2668765"/>
                  </a:cubicBezTo>
                  <a:cubicBezTo>
                    <a:pt x="177037" y="2837670"/>
                    <a:pt x="201490" y="3006472"/>
                    <a:pt x="248763" y="3168854"/>
                  </a:cubicBezTo>
                  <a:cubicBezTo>
                    <a:pt x="295931" y="3331644"/>
                    <a:pt x="363962" y="3488316"/>
                    <a:pt x="445688" y="3637956"/>
                  </a:cubicBezTo>
                  <a:cubicBezTo>
                    <a:pt x="527413" y="3787697"/>
                    <a:pt x="625115" y="3929794"/>
                    <a:pt x="735859" y="4062310"/>
                  </a:cubicBezTo>
                  <a:cubicBezTo>
                    <a:pt x="791121" y="4128668"/>
                    <a:pt x="849589" y="4192733"/>
                    <a:pt x="910884" y="4254366"/>
                  </a:cubicBezTo>
                  <a:lnTo>
                    <a:pt x="1030507" y="4364939"/>
                  </a:lnTo>
                  <a:lnTo>
                    <a:pt x="676755" y="4364939"/>
                  </a:lnTo>
                  <a:lnTo>
                    <a:pt x="538105" y="4202315"/>
                  </a:lnTo>
                  <a:cubicBezTo>
                    <a:pt x="423518" y="4054791"/>
                    <a:pt x="323372" y="3897379"/>
                    <a:pt x="241592" y="3731226"/>
                  </a:cubicBezTo>
                  <a:cubicBezTo>
                    <a:pt x="160193" y="3565073"/>
                    <a:pt x="99768" y="3389950"/>
                    <a:pt x="60317" y="3211362"/>
                  </a:cubicBezTo>
                  <a:cubicBezTo>
                    <a:pt x="20759" y="3032669"/>
                    <a:pt x="435" y="2850716"/>
                    <a:pt x="0" y="2668765"/>
                  </a:cubicBezTo>
                  <a:cubicBezTo>
                    <a:pt x="0" y="2576309"/>
                    <a:pt x="6413" y="2483039"/>
                    <a:pt x="21736" y="2390280"/>
                  </a:cubicBezTo>
                  <a:lnTo>
                    <a:pt x="27605" y="2355521"/>
                  </a:lnTo>
                  <a:lnTo>
                    <a:pt x="34669" y="2320862"/>
                  </a:lnTo>
                  <a:cubicBezTo>
                    <a:pt x="39343" y="2297723"/>
                    <a:pt x="45102" y="2274686"/>
                    <a:pt x="50753" y="2251750"/>
                  </a:cubicBezTo>
                  <a:cubicBezTo>
                    <a:pt x="62708" y="2205881"/>
                    <a:pt x="77379" y="2160723"/>
                    <a:pt x="93899" y="2116179"/>
                  </a:cubicBezTo>
                  <a:cubicBezTo>
                    <a:pt x="110744" y="2071734"/>
                    <a:pt x="129762" y="2028209"/>
                    <a:pt x="150194" y="1985498"/>
                  </a:cubicBezTo>
                  <a:cubicBezTo>
                    <a:pt x="170734" y="1942890"/>
                    <a:pt x="193229" y="1901402"/>
                    <a:pt x="216486" y="1860628"/>
                  </a:cubicBezTo>
                  <a:cubicBezTo>
                    <a:pt x="263109" y="1779183"/>
                    <a:pt x="312993" y="1701000"/>
                    <a:pt x="363527" y="1625058"/>
                  </a:cubicBezTo>
                  <a:lnTo>
                    <a:pt x="514155" y="1402231"/>
                  </a:lnTo>
                  <a:cubicBezTo>
                    <a:pt x="538825" y="1365636"/>
                    <a:pt x="563277" y="1329551"/>
                    <a:pt x="586861" y="1293160"/>
                  </a:cubicBezTo>
                  <a:lnTo>
                    <a:pt x="623702" y="1236892"/>
                  </a:lnTo>
                  <a:cubicBezTo>
                    <a:pt x="636526" y="1217525"/>
                    <a:pt x="649025" y="1198055"/>
                    <a:pt x="662283" y="1178892"/>
                  </a:cubicBezTo>
                  <a:cubicBezTo>
                    <a:pt x="713905" y="1101523"/>
                    <a:pt x="769222" y="1025786"/>
                    <a:pt x="827364" y="951170"/>
                  </a:cubicBezTo>
                  <a:cubicBezTo>
                    <a:pt x="885834" y="876861"/>
                    <a:pt x="947997" y="804283"/>
                    <a:pt x="1016355" y="736089"/>
                  </a:cubicBezTo>
                  <a:cubicBezTo>
                    <a:pt x="1152311" y="599497"/>
                    <a:pt x="1308047" y="476054"/>
                    <a:pt x="1482474" y="378707"/>
                  </a:cubicBezTo>
                  <a:cubicBezTo>
                    <a:pt x="1656793" y="281156"/>
                    <a:pt x="1845132" y="207966"/>
                    <a:pt x="2035644" y="149151"/>
                  </a:cubicBezTo>
                  <a:cubicBezTo>
                    <a:pt x="2131063" y="119997"/>
                    <a:pt x="2227460" y="94412"/>
                    <a:pt x="2324619" y="72802"/>
                  </a:cubicBezTo>
                  <a:cubicBezTo>
                    <a:pt x="2421885" y="51396"/>
                    <a:pt x="2520239" y="35291"/>
                    <a:pt x="2618809" y="24078"/>
                  </a:cubicBezTo>
                  <a:cubicBezTo>
                    <a:pt x="2717272" y="12252"/>
                    <a:pt x="2816168" y="4914"/>
                    <a:pt x="2914849" y="1957"/>
                  </a:cubicBezTo>
                  <a:lnTo>
                    <a:pt x="2951907" y="633"/>
                  </a:lnTo>
                  <a:lnTo>
                    <a:pt x="2990052" y="224"/>
                  </a:lnTo>
                  <a:cubicBezTo>
                    <a:pt x="3002768" y="224"/>
                    <a:pt x="3015592" y="-81"/>
                    <a:pt x="3028307" y="2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2" name="Google Shape;232;p9"/>
            <p:cNvSpPr/>
            <p:nvPr/>
          </p:nvSpPr>
          <p:spPr>
            <a:xfrm>
              <a:off x="7855526" y="2145638"/>
              <a:ext cx="4336168" cy="4630833"/>
            </a:xfrm>
            <a:custGeom>
              <a:rect b="b" l="l" r="r" t="t"/>
              <a:pathLst>
                <a:path extrusionOk="0" h="4630833" w="4336168">
                  <a:moveTo>
                    <a:pt x="3053738" y="111"/>
                  </a:moveTo>
                  <a:lnTo>
                    <a:pt x="3093948" y="316"/>
                  </a:lnTo>
                  <a:lnTo>
                    <a:pt x="3134268" y="1743"/>
                  </a:lnTo>
                  <a:cubicBezTo>
                    <a:pt x="3187955" y="3475"/>
                    <a:pt x="3241749" y="7756"/>
                    <a:pt x="3295438" y="13058"/>
                  </a:cubicBezTo>
                  <a:cubicBezTo>
                    <a:pt x="3510076" y="35585"/>
                    <a:pt x="3722324" y="89406"/>
                    <a:pt x="3918813" y="169935"/>
                  </a:cubicBezTo>
                  <a:cubicBezTo>
                    <a:pt x="4017384" y="209689"/>
                    <a:pt x="4111933" y="255763"/>
                    <a:pt x="4203331" y="305405"/>
                  </a:cubicBezTo>
                  <a:lnTo>
                    <a:pt x="4336168" y="386579"/>
                  </a:lnTo>
                  <a:lnTo>
                    <a:pt x="4336168" y="772673"/>
                  </a:lnTo>
                  <a:lnTo>
                    <a:pt x="4270820" y="728127"/>
                  </a:lnTo>
                  <a:cubicBezTo>
                    <a:pt x="4191920" y="677771"/>
                    <a:pt x="4111825" y="630168"/>
                    <a:pt x="4030208" y="587253"/>
                  </a:cubicBezTo>
                  <a:cubicBezTo>
                    <a:pt x="3948699" y="544136"/>
                    <a:pt x="3865886" y="504687"/>
                    <a:pt x="3781010" y="471455"/>
                  </a:cubicBezTo>
                  <a:cubicBezTo>
                    <a:pt x="3611688" y="404384"/>
                    <a:pt x="3435522" y="358818"/>
                    <a:pt x="3254466" y="338024"/>
                  </a:cubicBezTo>
                  <a:cubicBezTo>
                    <a:pt x="3209255" y="333029"/>
                    <a:pt x="3163720" y="328748"/>
                    <a:pt x="3117966" y="326812"/>
                  </a:cubicBezTo>
                  <a:lnTo>
                    <a:pt x="3083625" y="325179"/>
                  </a:lnTo>
                  <a:lnTo>
                    <a:pt x="3049173" y="324366"/>
                  </a:lnTo>
                  <a:cubicBezTo>
                    <a:pt x="3026568" y="323447"/>
                    <a:pt x="3002550" y="323855"/>
                    <a:pt x="2978858" y="323855"/>
                  </a:cubicBezTo>
                  <a:cubicBezTo>
                    <a:pt x="2883983" y="323956"/>
                    <a:pt x="2789434" y="327423"/>
                    <a:pt x="2695862" y="335373"/>
                  </a:cubicBezTo>
                  <a:cubicBezTo>
                    <a:pt x="2602290" y="343223"/>
                    <a:pt x="2509371" y="354945"/>
                    <a:pt x="2417972" y="372070"/>
                  </a:cubicBezTo>
                  <a:cubicBezTo>
                    <a:pt x="2326683" y="389500"/>
                    <a:pt x="2236697" y="411009"/>
                    <a:pt x="2148451" y="437613"/>
                  </a:cubicBezTo>
                  <a:cubicBezTo>
                    <a:pt x="2060204" y="464116"/>
                    <a:pt x="1973588" y="495411"/>
                    <a:pt x="1889690" y="532515"/>
                  </a:cubicBezTo>
                  <a:cubicBezTo>
                    <a:pt x="1805247" y="568599"/>
                    <a:pt x="1723848" y="611411"/>
                    <a:pt x="1644512" y="658098"/>
                  </a:cubicBezTo>
                  <a:cubicBezTo>
                    <a:pt x="1486169" y="751979"/>
                    <a:pt x="1338149" y="865229"/>
                    <a:pt x="1200999" y="992137"/>
                  </a:cubicBezTo>
                  <a:cubicBezTo>
                    <a:pt x="1132531" y="1055744"/>
                    <a:pt x="1066782" y="1122715"/>
                    <a:pt x="1003531" y="1192234"/>
                  </a:cubicBezTo>
                  <a:cubicBezTo>
                    <a:pt x="971688" y="1226790"/>
                    <a:pt x="941150" y="1262568"/>
                    <a:pt x="910394" y="1298347"/>
                  </a:cubicBezTo>
                  <a:cubicBezTo>
                    <a:pt x="880507" y="1334738"/>
                    <a:pt x="850187" y="1370925"/>
                    <a:pt x="821278" y="1408233"/>
                  </a:cubicBezTo>
                  <a:cubicBezTo>
                    <a:pt x="792152" y="1444624"/>
                    <a:pt x="762266" y="1484480"/>
                    <a:pt x="732162" y="1521993"/>
                  </a:cubicBezTo>
                  <a:cubicBezTo>
                    <a:pt x="701950" y="1559810"/>
                    <a:pt x="671302" y="1597219"/>
                    <a:pt x="640548" y="1634323"/>
                  </a:cubicBezTo>
                  <a:cubicBezTo>
                    <a:pt x="579362" y="1708838"/>
                    <a:pt x="516980" y="1781618"/>
                    <a:pt x="457317" y="1855930"/>
                  </a:cubicBezTo>
                  <a:cubicBezTo>
                    <a:pt x="427540" y="1893033"/>
                    <a:pt x="397870" y="1930239"/>
                    <a:pt x="369288" y="1967955"/>
                  </a:cubicBezTo>
                  <a:cubicBezTo>
                    <a:pt x="341141" y="2005976"/>
                    <a:pt x="313211" y="2044100"/>
                    <a:pt x="287128" y="2083243"/>
                  </a:cubicBezTo>
                  <a:cubicBezTo>
                    <a:pt x="260936" y="2122284"/>
                    <a:pt x="235506" y="2161835"/>
                    <a:pt x="212683" y="2202607"/>
                  </a:cubicBezTo>
                  <a:cubicBezTo>
                    <a:pt x="200728" y="2222791"/>
                    <a:pt x="190187" y="2243586"/>
                    <a:pt x="179101" y="2264177"/>
                  </a:cubicBezTo>
                  <a:cubicBezTo>
                    <a:pt x="168886" y="2285072"/>
                    <a:pt x="158127" y="2305867"/>
                    <a:pt x="148890" y="2327172"/>
                  </a:cubicBezTo>
                  <a:cubicBezTo>
                    <a:pt x="109982" y="2411777"/>
                    <a:pt x="81183" y="2500256"/>
                    <a:pt x="61295" y="2590672"/>
                  </a:cubicBezTo>
                  <a:cubicBezTo>
                    <a:pt x="42386" y="2681292"/>
                    <a:pt x="33147" y="2773643"/>
                    <a:pt x="32604" y="2866202"/>
                  </a:cubicBezTo>
                  <a:cubicBezTo>
                    <a:pt x="32495" y="3051925"/>
                    <a:pt x="55643" y="3237650"/>
                    <a:pt x="100853" y="3418074"/>
                  </a:cubicBezTo>
                  <a:cubicBezTo>
                    <a:pt x="123133" y="3508490"/>
                    <a:pt x="151498" y="3597377"/>
                    <a:pt x="184971" y="3684428"/>
                  </a:cubicBezTo>
                  <a:cubicBezTo>
                    <a:pt x="192796" y="3706344"/>
                    <a:pt x="202250" y="3727751"/>
                    <a:pt x="210836" y="3749462"/>
                  </a:cubicBezTo>
                  <a:cubicBezTo>
                    <a:pt x="219421" y="3771175"/>
                    <a:pt x="228985" y="3792479"/>
                    <a:pt x="238440" y="3813783"/>
                  </a:cubicBezTo>
                  <a:lnTo>
                    <a:pt x="252894" y="3845688"/>
                  </a:lnTo>
                  <a:lnTo>
                    <a:pt x="268109" y="3877287"/>
                  </a:lnTo>
                  <a:cubicBezTo>
                    <a:pt x="278215" y="3898287"/>
                    <a:pt x="288432" y="3919284"/>
                    <a:pt x="299409" y="3939978"/>
                  </a:cubicBezTo>
                  <a:cubicBezTo>
                    <a:pt x="341792" y="4023258"/>
                    <a:pt x="389828" y="4103787"/>
                    <a:pt x="440689" y="4182378"/>
                  </a:cubicBezTo>
                  <a:cubicBezTo>
                    <a:pt x="492420" y="4260561"/>
                    <a:pt x="547953" y="4336299"/>
                    <a:pt x="606640" y="4409488"/>
                  </a:cubicBezTo>
                  <a:cubicBezTo>
                    <a:pt x="665381" y="4482677"/>
                    <a:pt x="727435" y="4553292"/>
                    <a:pt x="792425" y="4621205"/>
                  </a:cubicBezTo>
                  <a:lnTo>
                    <a:pt x="802442" y="4630833"/>
                  </a:lnTo>
                  <a:lnTo>
                    <a:pt x="592561" y="4630833"/>
                  </a:lnTo>
                  <a:lnTo>
                    <a:pt x="489377" y="4483185"/>
                  </a:lnTo>
                  <a:cubicBezTo>
                    <a:pt x="437212" y="4401230"/>
                    <a:pt x="388850" y="4317339"/>
                    <a:pt x="344944" y="4231611"/>
                  </a:cubicBezTo>
                  <a:cubicBezTo>
                    <a:pt x="300386" y="4146191"/>
                    <a:pt x="260828" y="4058731"/>
                    <a:pt x="224311" y="3970456"/>
                  </a:cubicBezTo>
                  <a:cubicBezTo>
                    <a:pt x="78901" y="3617049"/>
                    <a:pt x="1413" y="3242136"/>
                    <a:pt x="0" y="2866202"/>
                  </a:cubicBezTo>
                  <a:cubicBezTo>
                    <a:pt x="0" y="2771912"/>
                    <a:pt x="8043" y="2677417"/>
                    <a:pt x="25105" y="2584351"/>
                  </a:cubicBezTo>
                  <a:cubicBezTo>
                    <a:pt x="42928" y="2491285"/>
                    <a:pt x="69446" y="2399444"/>
                    <a:pt x="105200" y="2310863"/>
                  </a:cubicBezTo>
                  <a:cubicBezTo>
                    <a:pt x="140304" y="2221974"/>
                    <a:pt x="184318" y="2136351"/>
                    <a:pt x="232245" y="2053172"/>
                  </a:cubicBezTo>
                  <a:cubicBezTo>
                    <a:pt x="256154" y="2011379"/>
                    <a:pt x="281802" y="1970810"/>
                    <a:pt x="307667" y="1930341"/>
                  </a:cubicBezTo>
                  <a:cubicBezTo>
                    <a:pt x="333533" y="1889873"/>
                    <a:pt x="360049" y="1849915"/>
                    <a:pt x="386893" y="1810161"/>
                  </a:cubicBezTo>
                  <a:lnTo>
                    <a:pt x="548823" y="1573876"/>
                  </a:lnTo>
                  <a:cubicBezTo>
                    <a:pt x="575341" y="1534529"/>
                    <a:pt x="601098" y="1494877"/>
                    <a:pt x="626419" y="1455224"/>
                  </a:cubicBezTo>
                  <a:cubicBezTo>
                    <a:pt x="651959" y="1415266"/>
                    <a:pt x="675434" y="1376225"/>
                    <a:pt x="701081" y="1334534"/>
                  </a:cubicBezTo>
                  <a:cubicBezTo>
                    <a:pt x="751290" y="1252070"/>
                    <a:pt x="804324" y="1170828"/>
                    <a:pt x="861162" y="1091320"/>
                  </a:cubicBezTo>
                  <a:cubicBezTo>
                    <a:pt x="917894" y="1011810"/>
                    <a:pt x="977884" y="933729"/>
                    <a:pt x="1042329" y="858093"/>
                  </a:cubicBezTo>
                  <a:cubicBezTo>
                    <a:pt x="1171765" y="707536"/>
                    <a:pt x="1319348" y="566764"/>
                    <a:pt x="1487799" y="446686"/>
                  </a:cubicBezTo>
                  <a:cubicBezTo>
                    <a:pt x="1571699" y="386340"/>
                    <a:pt x="1661031" y="332010"/>
                    <a:pt x="1754060" y="283388"/>
                  </a:cubicBezTo>
                  <a:cubicBezTo>
                    <a:pt x="1847414" y="235478"/>
                    <a:pt x="1944463" y="193278"/>
                    <a:pt x="2044121" y="157906"/>
                  </a:cubicBezTo>
                  <a:cubicBezTo>
                    <a:pt x="2143778" y="122638"/>
                    <a:pt x="2245936" y="93789"/>
                    <a:pt x="2349287" y="71364"/>
                  </a:cubicBezTo>
                  <a:cubicBezTo>
                    <a:pt x="2452641" y="48939"/>
                    <a:pt x="2556971" y="32935"/>
                    <a:pt x="2661411" y="21213"/>
                  </a:cubicBezTo>
                  <a:cubicBezTo>
                    <a:pt x="2713576" y="14994"/>
                    <a:pt x="2765850" y="11222"/>
                    <a:pt x="2818124" y="7146"/>
                  </a:cubicBezTo>
                  <a:cubicBezTo>
                    <a:pt x="2870290" y="4596"/>
                    <a:pt x="2922672" y="1640"/>
                    <a:pt x="2974728" y="1029"/>
                  </a:cubicBezTo>
                  <a:cubicBezTo>
                    <a:pt x="3000811" y="519"/>
                    <a:pt x="3026568" y="-296"/>
                    <a:pt x="3053738" y="111"/>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233" name="Google Shape;233;p9"/>
          <p:cNvGrpSpPr/>
          <p:nvPr/>
        </p:nvGrpSpPr>
        <p:grpSpPr>
          <a:xfrm flipH="1">
            <a:off x="5112326" y="0"/>
            <a:ext cx="4683941" cy="3456291"/>
            <a:chOff x="4345582" y="0"/>
            <a:chExt cx="5069918" cy="3741104"/>
          </a:xfrm>
        </p:grpSpPr>
        <p:sp>
          <p:nvSpPr>
            <p:cNvPr id="234" name="Google Shape;234;p9"/>
            <p:cNvSpPr/>
            <p:nvPr/>
          </p:nvSpPr>
          <p:spPr>
            <a:xfrm>
              <a:off x="4345582" y="1"/>
              <a:ext cx="5069918" cy="3741103"/>
            </a:xfrm>
            <a:custGeom>
              <a:rect b="b" l="l" r="r" t="t"/>
              <a:pathLst>
                <a:path extrusionOk="0" h="3741103" w="5069918">
                  <a:moveTo>
                    <a:pt x="475344" y="0"/>
                  </a:moveTo>
                  <a:lnTo>
                    <a:pt x="643707" y="0"/>
                  </a:lnTo>
                  <a:lnTo>
                    <a:pt x="635672" y="7778"/>
                  </a:lnTo>
                  <a:cubicBezTo>
                    <a:pt x="583538" y="62643"/>
                    <a:pt x="533759" y="119691"/>
                    <a:pt x="486638" y="178818"/>
                  </a:cubicBezTo>
                  <a:cubicBezTo>
                    <a:pt x="439560" y="237945"/>
                    <a:pt x="395012" y="299131"/>
                    <a:pt x="353514" y="362293"/>
                  </a:cubicBezTo>
                  <a:cubicBezTo>
                    <a:pt x="312714" y="425784"/>
                    <a:pt x="274180" y="490841"/>
                    <a:pt x="240181" y="558120"/>
                  </a:cubicBezTo>
                  <a:cubicBezTo>
                    <a:pt x="231376" y="574838"/>
                    <a:pt x="223180" y="591801"/>
                    <a:pt x="215073" y="608766"/>
                  </a:cubicBezTo>
                  <a:lnTo>
                    <a:pt x="202868" y="634294"/>
                  </a:lnTo>
                  <a:lnTo>
                    <a:pt x="191273" y="660069"/>
                  </a:lnTo>
                  <a:cubicBezTo>
                    <a:pt x="183688" y="677280"/>
                    <a:pt x="176016" y="694491"/>
                    <a:pt x="169129" y="712032"/>
                  </a:cubicBezTo>
                  <a:cubicBezTo>
                    <a:pt x="162242" y="729572"/>
                    <a:pt x="154658" y="746866"/>
                    <a:pt x="148381" y="764571"/>
                  </a:cubicBezTo>
                  <a:cubicBezTo>
                    <a:pt x="121529" y="834897"/>
                    <a:pt x="98775" y="906706"/>
                    <a:pt x="80903" y="979750"/>
                  </a:cubicBezTo>
                  <a:cubicBezTo>
                    <a:pt x="44636" y="1125509"/>
                    <a:pt x="26067" y="1275550"/>
                    <a:pt x="26154" y="1425590"/>
                  </a:cubicBezTo>
                  <a:cubicBezTo>
                    <a:pt x="26590" y="1500365"/>
                    <a:pt x="34001" y="1574973"/>
                    <a:pt x="49170" y="1648182"/>
                  </a:cubicBezTo>
                  <a:cubicBezTo>
                    <a:pt x="65124" y="1721226"/>
                    <a:pt x="88226" y="1792705"/>
                    <a:pt x="119437" y="1861055"/>
                  </a:cubicBezTo>
                  <a:cubicBezTo>
                    <a:pt x="126847" y="1878267"/>
                    <a:pt x="135478" y="1895066"/>
                    <a:pt x="143672" y="1911947"/>
                  </a:cubicBezTo>
                  <a:cubicBezTo>
                    <a:pt x="152565" y="1928582"/>
                    <a:pt x="161021" y="1945381"/>
                    <a:pt x="170611" y="1961687"/>
                  </a:cubicBezTo>
                  <a:cubicBezTo>
                    <a:pt x="188919" y="1994626"/>
                    <a:pt x="209319" y="2026578"/>
                    <a:pt x="230330" y="2058118"/>
                  </a:cubicBezTo>
                  <a:cubicBezTo>
                    <a:pt x="251253" y="2089740"/>
                    <a:pt x="273658" y="2120539"/>
                    <a:pt x="296237" y="2151255"/>
                  </a:cubicBezTo>
                  <a:cubicBezTo>
                    <a:pt x="319165" y="2181725"/>
                    <a:pt x="342966" y="2211782"/>
                    <a:pt x="366853" y="2241757"/>
                  </a:cubicBezTo>
                  <a:cubicBezTo>
                    <a:pt x="414714" y="2301791"/>
                    <a:pt x="464756" y="2360588"/>
                    <a:pt x="513838" y="2420786"/>
                  </a:cubicBezTo>
                  <a:cubicBezTo>
                    <a:pt x="538509" y="2450761"/>
                    <a:pt x="563094" y="2480983"/>
                    <a:pt x="587330" y="2511534"/>
                  </a:cubicBezTo>
                  <a:cubicBezTo>
                    <a:pt x="611479" y="2541839"/>
                    <a:pt x="635453" y="2574038"/>
                    <a:pt x="658817" y="2603437"/>
                  </a:cubicBezTo>
                  <a:cubicBezTo>
                    <a:pt x="682008" y="2633577"/>
                    <a:pt x="706330" y="2662811"/>
                    <a:pt x="730305" y="2692210"/>
                  </a:cubicBezTo>
                  <a:cubicBezTo>
                    <a:pt x="754977" y="2721115"/>
                    <a:pt x="779474" y="2750019"/>
                    <a:pt x="805018" y="2777936"/>
                  </a:cubicBezTo>
                  <a:cubicBezTo>
                    <a:pt x="855757" y="2834098"/>
                    <a:pt x="908500" y="2888202"/>
                    <a:pt x="963424" y="2939588"/>
                  </a:cubicBezTo>
                  <a:cubicBezTo>
                    <a:pt x="1073444" y="3042113"/>
                    <a:pt x="1192183" y="3133604"/>
                    <a:pt x="1319204" y="3209447"/>
                  </a:cubicBezTo>
                  <a:cubicBezTo>
                    <a:pt x="1382846" y="3247164"/>
                    <a:pt x="1448143" y="3281751"/>
                    <a:pt x="1515882" y="3310902"/>
                  </a:cubicBezTo>
                  <a:cubicBezTo>
                    <a:pt x="1583184" y="3340877"/>
                    <a:pt x="1652666" y="3366159"/>
                    <a:pt x="1723456" y="3387570"/>
                  </a:cubicBezTo>
                  <a:cubicBezTo>
                    <a:pt x="1794246" y="3409063"/>
                    <a:pt x="1866431" y="3426439"/>
                    <a:pt x="1939662" y="3440520"/>
                  </a:cubicBezTo>
                  <a:cubicBezTo>
                    <a:pt x="2012981" y="3454355"/>
                    <a:pt x="2087519" y="3463825"/>
                    <a:pt x="2162581" y="3470167"/>
                  </a:cubicBezTo>
                  <a:cubicBezTo>
                    <a:pt x="2237643" y="3476589"/>
                    <a:pt x="2313489" y="3479390"/>
                    <a:pt x="2389597" y="3479472"/>
                  </a:cubicBezTo>
                  <a:cubicBezTo>
                    <a:pt x="2408602" y="3479472"/>
                    <a:pt x="2427869" y="3479801"/>
                    <a:pt x="2446002" y="3479059"/>
                  </a:cubicBezTo>
                  <a:lnTo>
                    <a:pt x="2473639" y="3478402"/>
                  </a:lnTo>
                  <a:lnTo>
                    <a:pt x="2501187" y="3477083"/>
                  </a:lnTo>
                  <a:cubicBezTo>
                    <a:pt x="2537890" y="3475519"/>
                    <a:pt x="2574418" y="3472060"/>
                    <a:pt x="2610685" y="3468025"/>
                  </a:cubicBezTo>
                  <a:cubicBezTo>
                    <a:pt x="2755926" y="3451226"/>
                    <a:pt x="2897244" y="3414415"/>
                    <a:pt x="3033071" y="3360230"/>
                  </a:cubicBezTo>
                  <a:cubicBezTo>
                    <a:pt x="3101158" y="3333383"/>
                    <a:pt x="3167589" y="3301514"/>
                    <a:pt x="3232974" y="3266681"/>
                  </a:cubicBezTo>
                  <a:cubicBezTo>
                    <a:pt x="3298446" y="3232011"/>
                    <a:pt x="3362697" y="3193554"/>
                    <a:pt x="3425990" y="3152873"/>
                  </a:cubicBezTo>
                  <a:cubicBezTo>
                    <a:pt x="3489282" y="3112110"/>
                    <a:pt x="3551529" y="3068712"/>
                    <a:pt x="3613601" y="3024078"/>
                  </a:cubicBezTo>
                  <a:cubicBezTo>
                    <a:pt x="3644549" y="3001762"/>
                    <a:pt x="3675411" y="2978868"/>
                    <a:pt x="3706185" y="2955893"/>
                  </a:cubicBezTo>
                  <a:lnTo>
                    <a:pt x="3799729" y="2885155"/>
                  </a:lnTo>
                  <a:cubicBezTo>
                    <a:pt x="3926402" y="2790205"/>
                    <a:pt x="4053597" y="2699374"/>
                    <a:pt x="4175561" y="2606072"/>
                  </a:cubicBezTo>
                  <a:cubicBezTo>
                    <a:pt x="4297526" y="2512852"/>
                    <a:pt x="4414084" y="2416833"/>
                    <a:pt x="4517132" y="2312331"/>
                  </a:cubicBezTo>
                  <a:cubicBezTo>
                    <a:pt x="4568480" y="2259956"/>
                    <a:pt x="4616604" y="2205689"/>
                    <a:pt x="4659758" y="2148703"/>
                  </a:cubicBezTo>
                  <a:cubicBezTo>
                    <a:pt x="4702650" y="2091634"/>
                    <a:pt x="4741184" y="2032096"/>
                    <a:pt x="4773178" y="1969674"/>
                  </a:cubicBezTo>
                  <a:cubicBezTo>
                    <a:pt x="4837865" y="1845080"/>
                    <a:pt x="4877446" y="1709038"/>
                    <a:pt x="4892092" y="1567562"/>
                  </a:cubicBezTo>
                  <a:cubicBezTo>
                    <a:pt x="4895666" y="1532233"/>
                    <a:pt x="4897845" y="1496576"/>
                    <a:pt x="4898804" y="1460754"/>
                  </a:cubicBezTo>
                  <a:cubicBezTo>
                    <a:pt x="4899066" y="1442884"/>
                    <a:pt x="4899414" y="1425015"/>
                    <a:pt x="4899153" y="1406239"/>
                  </a:cubicBezTo>
                  <a:cubicBezTo>
                    <a:pt x="4898979" y="1387711"/>
                    <a:pt x="4899066" y="1369263"/>
                    <a:pt x="4898456" y="1350735"/>
                  </a:cubicBezTo>
                  <a:cubicBezTo>
                    <a:pt x="4896974" y="1276703"/>
                    <a:pt x="4893226" y="1202753"/>
                    <a:pt x="4886774" y="1128886"/>
                  </a:cubicBezTo>
                  <a:cubicBezTo>
                    <a:pt x="4873610" y="981232"/>
                    <a:pt x="4851030" y="833991"/>
                    <a:pt x="4815896" y="689221"/>
                  </a:cubicBezTo>
                  <a:cubicBezTo>
                    <a:pt x="4780676" y="544533"/>
                    <a:pt x="4733860" y="402068"/>
                    <a:pt x="4673183" y="264874"/>
                  </a:cubicBezTo>
                  <a:cubicBezTo>
                    <a:pt x="4658101" y="230533"/>
                    <a:pt x="4642147" y="196605"/>
                    <a:pt x="4625496" y="162925"/>
                  </a:cubicBezTo>
                  <a:cubicBezTo>
                    <a:pt x="4608583" y="129326"/>
                    <a:pt x="4590885" y="96222"/>
                    <a:pt x="4572490" y="63364"/>
                  </a:cubicBezTo>
                  <a:lnTo>
                    <a:pt x="4532299" y="0"/>
                  </a:lnTo>
                  <a:lnTo>
                    <a:pt x="4626680" y="0"/>
                  </a:lnTo>
                  <a:lnTo>
                    <a:pt x="4643978" y="26636"/>
                  </a:lnTo>
                  <a:cubicBezTo>
                    <a:pt x="4663594" y="60152"/>
                    <a:pt x="4682598" y="94080"/>
                    <a:pt x="4700644" y="128338"/>
                  </a:cubicBezTo>
                  <a:cubicBezTo>
                    <a:pt x="4718866" y="162595"/>
                    <a:pt x="4736476" y="197100"/>
                    <a:pt x="4753214" y="232016"/>
                  </a:cubicBezTo>
                  <a:cubicBezTo>
                    <a:pt x="4820082" y="371681"/>
                    <a:pt x="4875964" y="515957"/>
                    <a:pt x="4921297" y="663363"/>
                  </a:cubicBezTo>
                  <a:cubicBezTo>
                    <a:pt x="4966630" y="810687"/>
                    <a:pt x="5002460" y="960975"/>
                    <a:pt x="5027482" y="1112991"/>
                  </a:cubicBezTo>
                  <a:cubicBezTo>
                    <a:pt x="5040123" y="1189000"/>
                    <a:pt x="5050323" y="1265421"/>
                    <a:pt x="5058082" y="1342088"/>
                  </a:cubicBezTo>
                  <a:cubicBezTo>
                    <a:pt x="5060261" y="1361276"/>
                    <a:pt x="5061743" y="1380464"/>
                    <a:pt x="5063486" y="1399651"/>
                  </a:cubicBezTo>
                  <a:cubicBezTo>
                    <a:pt x="5065318" y="1418591"/>
                    <a:pt x="5066625" y="1438437"/>
                    <a:pt x="5067846" y="1458284"/>
                  </a:cubicBezTo>
                  <a:cubicBezTo>
                    <a:pt x="5069851" y="1497894"/>
                    <a:pt x="5070461" y="1537751"/>
                    <a:pt x="5069414" y="1577772"/>
                  </a:cubicBezTo>
                  <a:cubicBezTo>
                    <a:pt x="5067060" y="1657734"/>
                    <a:pt x="5057820" y="1738272"/>
                    <a:pt x="5040732" y="1817822"/>
                  </a:cubicBezTo>
                  <a:cubicBezTo>
                    <a:pt x="5023123" y="1897289"/>
                    <a:pt x="4997578" y="1975686"/>
                    <a:pt x="4964102" y="2050871"/>
                  </a:cubicBezTo>
                  <a:cubicBezTo>
                    <a:pt x="4897409" y="2201736"/>
                    <a:pt x="4799942" y="2338271"/>
                    <a:pt x="4689486" y="2458008"/>
                  </a:cubicBezTo>
                  <a:cubicBezTo>
                    <a:pt x="4579116" y="2578485"/>
                    <a:pt x="4456716" y="2684139"/>
                    <a:pt x="4333792" y="2784606"/>
                  </a:cubicBezTo>
                  <a:cubicBezTo>
                    <a:pt x="4210520" y="2884908"/>
                    <a:pt x="4085853" y="2979775"/>
                    <a:pt x="3965197" y="3076041"/>
                  </a:cubicBezTo>
                  <a:lnTo>
                    <a:pt x="3873745" y="3149167"/>
                  </a:lnTo>
                  <a:cubicBezTo>
                    <a:pt x="3842621" y="3173790"/>
                    <a:pt x="3811325" y="3198413"/>
                    <a:pt x="3779416" y="3222705"/>
                  </a:cubicBezTo>
                  <a:cubicBezTo>
                    <a:pt x="3715863" y="3271374"/>
                    <a:pt x="3650652" y="3319055"/>
                    <a:pt x="3582739" y="3364594"/>
                  </a:cubicBezTo>
                  <a:cubicBezTo>
                    <a:pt x="3514913" y="3410051"/>
                    <a:pt x="3445170" y="3454190"/>
                    <a:pt x="3371851" y="3494377"/>
                  </a:cubicBezTo>
                  <a:cubicBezTo>
                    <a:pt x="3298533" y="3534481"/>
                    <a:pt x="3222687" y="3571703"/>
                    <a:pt x="3143615" y="3603819"/>
                  </a:cubicBezTo>
                  <a:cubicBezTo>
                    <a:pt x="2985994" y="3668876"/>
                    <a:pt x="2815732" y="3712356"/>
                    <a:pt x="2643552" y="3730555"/>
                  </a:cubicBezTo>
                  <a:cubicBezTo>
                    <a:pt x="2600484" y="3734838"/>
                    <a:pt x="2557331" y="3738297"/>
                    <a:pt x="2514264" y="3739696"/>
                  </a:cubicBezTo>
                  <a:lnTo>
                    <a:pt x="2481920" y="3740849"/>
                  </a:lnTo>
                  <a:lnTo>
                    <a:pt x="2449664" y="3741014"/>
                  </a:lnTo>
                  <a:cubicBezTo>
                    <a:pt x="2427869" y="3741343"/>
                    <a:pt x="2407207" y="3740685"/>
                    <a:pt x="2386284" y="3740273"/>
                  </a:cubicBezTo>
                  <a:cubicBezTo>
                    <a:pt x="2344525" y="3739779"/>
                    <a:pt x="2302505" y="3737391"/>
                    <a:pt x="2260658" y="3735331"/>
                  </a:cubicBezTo>
                  <a:cubicBezTo>
                    <a:pt x="2218725" y="3732038"/>
                    <a:pt x="2176791" y="3728991"/>
                    <a:pt x="2134945" y="3723967"/>
                  </a:cubicBezTo>
                  <a:cubicBezTo>
                    <a:pt x="2051165" y="3714497"/>
                    <a:pt x="1967473" y="3701568"/>
                    <a:pt x="1884564" y="3683451"/>
                  </a:cubicBezTo>
                  <a:cubicBezTo>
                    <a:pt x="1801657" y="3665335"/>
                    <a:pt x="1719708" y="3642029"/>
                    <a:pt x="1639764" y="3613537"/>
                  </a:cubicBezTo>
                  <a:cubicBezTo>
                    <a:pt x="1559820" y="3584961"/>
                    <a:pt x="1481969" y="3550869"/>
                    <a:pt x="1407081" y="3512164"/>
                  </a:cubicBezTo>
                  <a:cubicBezTo>
                    <a:pt x="1332455" y="3472884"/>
                    <a:pt x="1260794" y="3428992"/>
                    <a:pt x="1193491" y="3380240"/>
                  </a:cubicBezTo>
                  <a:cubicBezTo>
                    <a:pt x="1058362" y="3283233"/>
                    <a:pt x="939973" y="3169508"/>
                    <a:pt x="836141" y="3047878"/>
                  </a:cubicBezTo>
                  <a:cubicBezTo>
                    <a:pt x="784444" y="2986774"/>
                    <a:pt x="736321" y="2923695"/>
                    <a:pt x="690812" y="2859461"/>
                  </a:cubicBezTo>
                  <a:cubicBezTo>
                    <a:pt x="645217" y="2795229"/>
                    <a:pt x="602674" y="2729596"/>
                    <a:pt x="562397" y="2662976"/>
                  </a:cubicBezTo>
                  <a:cubicBezTo>
                    <a:pt x="541823" y="2629295"/>
                    <a:pt x="522992" y="2597755"/>
                    <a:pt x="502504" y="2565474"/>
                  </a:cubicBezTo>
                  <a:cubicBezTo>
                    <a:pt x="482192" y="2533440"/>
                    <a:pt x="461530" y="2501406"/>
                    <a:pt x="440258" y="2469619"/>
                  </a:cubicBezTo>
                  <a:lnTo>
                    <a:pt x="310360" y="2278732"/>
                  </a:lnTo>
                  <a:cubicBezTo>
                    <a:pt x="288826" y="2246616"/>
                    <a:pt x="267555" y="2214335"/>
                    <a:pt x="246806" y="2181642"/>
                  </a:cubicBezTo>
                  <a:cubicBezTo>
                    <a:pt x="226057" y="2148949"/>
                    <a:pt x="205483" y="2116174"/>
                    <a:pt x="186303" y="2082411"/>
                  </a:cubicBezTo>
                  <a:cubicBezTo>
                    <a:pt x="147857" y="2015213"/>
                    <a:pt x="112550" y="1946041"/>
                    <a:pt x="84390" y="1874231"/>
                  </a:cubicBezTo>
                  <a:cubicBezTo>
                    <a:pt x="55708" y="1802669"/>
                    <a:pt x="34436" y="1728473"/>
                    <a:pt x="20139" y="1653288"/>
                  </a:cubicBezTo>
                  <a:cubicBezTo>
                    <a:pt x="6452" y="1578103"/>
                    <a:pt x="0" y="1501764"/>
                    <a:pt x="0" y="1425590"/>
                  </a:cubicBezTo>
                  <a:cubicBezTo>
                    <a:pt x="1133" y="1121885"/>
                    <a:pt x="63293" y="819004"/>
                    <a:pt x="179939" y="533498"/>
                  </a:cubicBezTo>
                  <a:cubicBezTo>
                    <a:pt x="209232" y="462183"/>
                    <a:pt x="240965" y="391527"/>
                    <a:pt x="276709" y="322519"/>
                  </a:cubicBezTo>
                  <a:cubicBezTo>
                    <a:pt x="311930" y="253262"/>
                    <a:pt x="350725" y="185489"/>
                    <a:pt x="392571" y="11928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5" name="Google Shape;235;p9"/>
            <p:cNvSpPr/>
            <p:nvPr/>
          </p:nvSpPr>
          <p:spPr>
            <a:xfrm>
              <a:off x="4362838" y="1"/>
              <a:ext cx="4960548" cy="3526297"/>
            </a:xfrm>
            <a:custGeom>
              <a:rect b="b" l="l" r="r" t="t"/>
              <a:pathLst>
                <a:path extrusionOk="0" h="3526297" w="4960548">
                  <a:moveTo>
                    <a:pt x="542883" y="0"/>
                  </a:moveTo>
                  <a:lnTo>
                    <a:pt x="826658" y="0"/>
                  </a:lnTo>
                  <a:lnTo>
                    <a:pt x="730698" y="89329"/>
                  </a:lnTo>
                  <a:cubicBezTo>
                    <a:pt x="681528" y="139120"/>
                    <a:pt x="634626" y="190876"/>
                    <a:pt x="590295" y="244485"/>
                  </a:cubicBezTo>
                  <a:cubicBezTo>
                    <a:pt x="501458" y="351540"/>
                    <a:pt x="423083" y="466336"/>
                    <a:pt x="357524" y="587307"/>
                  </a:cubicBezTo>
                  <a:cubicBezTo>
                    <a:pt x="291965" y="708196"/>
                    <a:pt x="237391" y="834767"/>
                    <a:pt x="199554" y="966280"/>
                  </a:cubicBezTo>
                  <a:cubicBezTo>
                    <a:pt x="161632" y="1097463"/>
                    <a:pt x="142016" y="1233833"/>
                    <a:pt x="142104" y="1370286"/>
                  </a:cubicBezTo>
                  <a:cubicBezTo>
                    <a:pt x="142888" y="1437319"/>
                    <a:pt x="149862" y="1503858"/>
                    <a:pt x="166339" y="1568090"/>
                  </a:cubicBezTo>
                  <a:cubicBezTo>
                    <a:pt x="182555" y="1632405"/>
                    <a:pt x="207750" y="1693921"/>
                    <a:pt x="237914" y="1753129"/>
                  </a:cubicBezTo>
                  <a:cubicBezTo>
                    <a:pt x="253170" y="1782693"/>
                    <a:pt x="270084" y="1811680"/>
                    <a:pt x="287868" y="1840255"/>
                  </a:cubicBezTo>
                  <a:cubicBezTo>
                    <a:pt x="305914" y="1868748"/>
                    <a:pt x="325181" y="1896830"/>
                    <a:pt x="345232" y="1924581"/>
                  </a:cubicBezTo>
                  <a:cubicBezTo>
                    <a:pt x="385858" y="1979920"/>
                    <a:pt x="431017" y="2033612"/>
                    <a:pt x="477745" y="2087551"/>
                  </a:cubicBezTo>
                  <a:cubicBezTo>
                    <a:pt x="524474" y="2141573"/>
                    <a:pt x="573294" y="2195594"/>
                    <a:pt x="621156" y="2251756"/>
                  </a:cubicBezTo>
                  <a:cubicBezTo>
                    <a:pt x="645130" y="2279755"/>
                    <a:pt x="668843" y="2308412"/>
                    <a:pt x="692469" y="2337482"/>
                  </a:cubicBezTo>
                  <a:lnTo>
                    <a:pt x="726731" y="2379562"/>
                  </a:lnTo>
                  <a:cubicBezTo>
                    <a:pt x="737977" y="2392986"/>
                    <a:pt x="748700" y="2406738"/>
                    <a:pt x="760295" y="2419831"/>
                  </a:cubicBezTo>
                  <a:cubicBezTo>
                    <a:pt x="850788" y="2526392"/>
                    <a:pt x="948952" y="2624470"/>
                    <a:pt x="1048685" y="2717443"/>
                  </a:cubicBezTo>
                  <a:cubicBezTo>
                    <a:pt x="1098814" y="2763724"/>
                    <a:pt x="1149814" y="2808439"/>
                    <a:pt x="1202035" y="2851344"/>
                  </a:cubicBezTo>
                  <a:cubicBezTo>
                    <a:pt x="1254256" y="2894248"/>
                    <a:pt x="1307435" y="2935752"/>
                    <a:pt x="1362620" y="2974785"/>
                  </a:cubicBezTo>
                  <a:cubicBezTo>
                    <a:pt x="1472554" y="3053017"/>
                    <a:pt x="1591118" y="3122932"/>
                    <a:pt x="1721364" y="3170036"/>
                  </a:cubicBezTo>
                  <a:cubicBezTo>
                    <a:pt x="1786314" y="3193588"/>
                    <a:pt x="1853617" y="3211622"/>
                    <a:pt x="1922052" y="3225210"/>
                  </a:cubicBezTo>
                  <a:cubicBezTo>
                    <a:pt x="1939227" y="3228422"/>
                    <a:pt x="1956227" y="3232128"/>
                    <a:pt x="1973488" y="3234928"/>
                  </a:cubicBezTo>
                  <a:lnTo>
                    <a:pt x="2025360" y="3243080"/>
                  </a:lnTo>
                  <a:cubicBezTo>
                    <a:pt x="2060145" y="3247445"/>
                    <a:pt x="2094930" y="3252056"/>
                    <a:pt x="2130063" y="3254774"/>
                  </a:cubicBezTo>
                  <a:cubicBezTo>
                    <a:pt x="2147587" y="3256338"/>
                    <a:pt x="2165109" y="3257821"/>
                    <a:pt x="2182719" y="3258562"/>
                  </a:cubicBezTo>
                  <a:cubicBezTo>
                    <a:pt x="2200330" y="3259385"/>
                    <a:pt x="2217853" y="3260703"/>
                    <a:pt x="2235551" y="3261197"/>
                  </a:cubicBezTo>
                  <a:lnTo>
                    <a:pt x="2288556" y="3262350"/>
                  </a:lnTo>
                  <a:cubicBezTo>
                    <a:pt x="2306166" y="3262761"/>
                    <a:pt x="2323951" y="3262185"/>
                    <a:pt x="2341648" y="3262103"/>
                  </a:cubicBezTo>
                  <a:lnTo>
                    <a:pt x="2368238" y="3261856"/>
                  </a:lnTo>
                  <a:cubicBezTo>
                    <a:pt x="2376869" y="3261609"/>
                    <a:pt x="2385325" y="3261115"/>
                    <a:pt x="2393869" y="3260785"/>
                  </a:cubicBezTo>
                  <a:cubicBezTo>
                    <a:pt x="2402412" y="3260373"/>
                    <a:pt x="2410956" y="3260127"/>
                    <a:pt x="2419413" y="3259550"/>
                  </a:cubicBezTo>
                  <a:lnTo>
                    <a:pt x="2444869" y="3257574"/>
                  </a:lnTo>
                  <a:cubicBezTo>
                    <a:pt x="2478782" y="3255021"/>
                    <a:pt x="2512434" y="3250739"/>
                    <a:pt x="2545824" y="3245798"/>
                  </a:cubicBezTo>
                  <a:cubicBezTo>
                    <a:pt x="2679470" y="3224881"/>
                    <a:pt x="2807973" y="3183954"/>
                    <a:pt x="2930373" y="3126555"/>
                  </a:cubicBezTo>
                  <a:cubicBezTo>
                    <a:pt x="3053210" y="3069817"/>
                    <a:pt x="3170118" y="2997184"/>
                    <a:pt x="3285631" y="2917552"/>
                  </a:cubicBezTo>
                  <a:cubicBezTo>
                    <a:pt x="3314487" y="2897706"/>
                    <a:pt x="3343169" y="2876954"/>
                    <a:pt x="3371764" y="2856120"/>
                  </a:cubicBezTo>
                  <a:cubicBezTo>
                    <a:pt x="3400534" y="2835285"/>
                    <a:pt x="3429216" y="2814121"/>
                    <a:pt x="3457898" y="2792628"/>
                  </a:cubicBezTo>
                  <a:lnTo>
                    <a:pt x="3632344" y="2660869"/>
                  </a:lnTo>
                  <a:cubicBezTo>
                    <a:pt x="3752043" y="2571190"/>
                    <a:pt x="3872873" y="2487687"/>
                    <a:pt x="3990915" y="2405832"/>
                  </a:cubicBezTo>
                  <a:cubicBezTo>
                    <a:pt x="4108869" y="2323976"/>
                    <a:pt x="4222378" y="2241297"/>
                    <a:pt x="4324988" y="2152196"/>
                  </a:cubicBezTo>
                  <a:cubicBezTo>
                    <a:pt x="4427598" y="2063258"/>
                    <a:pt x="4520270" y="1968474"/>
                    <a:pt x="4592106" y="1861501"/>
                  </a:cubicBezTo>
                  <a:cubicBezTo>
                    <a:pt x="4628024" y="1808057"/>
                    <a:pt x="4658712" y="1751730"/>
                    <a:pt x="4683122" y="1692521"/>
                  </a:cubicBezTo>
                  <a:cubicBezTo>
                    <a:pt x="4707706" y="1633393"/>
                    <a:pt x="4725404" y="1571467"/>
                    <a:pt x="4738568" y="1507893"/>
                  </a:cubicBezTo>
                  <a:cubicBezTo>
                    <a:pt x="4745106" y="1476106"/>
                    <a:pt x="4750338" y="1443742"/>
                    <a:pt x="4753912" y="1411050"/>
                  </a:cubicBezTo>
                  <a:cubicBezTo>
                    <a:pt x="4754958" y="1402897"/>
                    <a:pt x="4755656" y="1394662"/>
                    <a:pt x="4756440" y="1386509"/>
                  </a:cubicBezTo>
                  <a:cubicBezTo>
                    <a:pt x="4757138" y="1378274"/>
                    <a:pt x="4758010" y="1370204"/>
                    <a:pt x="4758358" y="1361475"/>
                  </a:cubicBezTo>
                  <a:lnTo>
                    <a:pt x="4761148" y="1309759"/>
                  </a:lnTo>
                  <a:cubicBezTo>
                    <a:pt x="4763676" y="1240751"/>
                    <a:pt x="4762106" y="1171659"/>
                    <a:pt x="4756354" y="1102980"/>
                  </a:cubicBezTo>
                  <a:cubicBezTo>
                    <a:pt x="4750774" y="1034218"/>
                    <a:pt x="4740050" y="966033"/>
                    <a:pt x="4725578" y="898753"/>
                  </a:cubicBezTo>
                  <a:cubicBezTo>
                    <a:pt x="4710932" y="831473"/>
                    <a:pt x="4692624" y="765100"/>
                    <a:pt x="4673358" y="699384"/>
                  </a:cubicBezTo>
                  <a:cubicBezTo>
                    <a:pt x="4634912" y="568037"/>
                    <a:pt x="4592456" y="438419"/>
                    <a:pt x="4538491" y="312754"/>
                  </a:cubicBezTo>
                  <a:cubicBezTo>
                    <a:pt x="4511464" y="250003"/>
                    <a:pt x="4481301" y="188406"/>
                    <a:pt x="4446604" y="129196"/>
                  </a:cubicBezTo>
                  <a:cubicBezTo>
                    <a:pt x="4438147" y="114291"/>
                    <a:pt x="4428819" y="99798"/>
                    <a:pt x="4419840" y="85222"/>
                  </a:cubicBezTo>
                  <a:cubicBezTo>
                    <a:pt x="4410598" y="70728"/>
                    <a:pt x="4401008" y="56482"/>
                    <a:pt x="4391680" y="42071"/>
                  </a:cubicBezTo>
                  <a:lnTo>
                    <a:pt x="4361930" y="0"/>
                  </a:lnTo>
                  <a:lnTo>
                    <a:pt x="4588871" y="0"/>
                  </a:lnTo>
                  <a:lnTo>
                    <a:pt x="4613640" y="38859"/>
                  </a:lnTo>
                  <a:cubicBezTo>
                    <a:pt x="4653306" y="102762"/>
                    <a:pt x="4690706" y="167901"/>
                    <a:pt x="4724445" y="234687"/>
                  </a:cubicBezTo>
                  <a:cubicBezTo>
                    <a:pt x="4792096" y="368257"/>
                    <a:pt x="4844230" y="508828"/>
                    <a:pt x="4876138" y="653022"/>
                  </a:cubicBezTo>
                  <a:cubicBezTo>
                    <a:pt x="4892005" y="725161"/>
                    <a:pt x="4903077" y="797874"/>
                    <a:pt x="4911707" y="870671"/>
                  </a:cubicBezTo>
                  <a:cubicBezTo>
                    <a:pt x="4920513" y="943386"/>
                    <a:pt x="4927574" y="1016019"/>
                    <a:pt x="4934810" y="1088487"/>
                  </a:cubicBezTo>
                  <a:cubicBezTo>
                    <a:pt x="4941697" y="1161036"/>
                    <a:pt x="4947799" y="1233586"/>
                    <a:pt x="4953206" y="1306301"/>
                  </a:cubicBezTo>
                  <a:lnTo>
                    <a:pt x="4956954" y="1360899"/>
                  </a:lnTo>
                  <a:cubicBezTo>
                    <a:pt x="4957651" y="1369875"/>
                    <a:pt x="4958087" y="1379510"/>
                    <a:pt x="4958610" y="1388980"/>
                  </a:cubicBezTo>
                  <a:cubicBezTo>
                    <a:pt x="4959133" y="1398450"/>
                    <a:pt x="4959656" y="1408003"/>
                    <a:pt x="4959830" y="1417555"/>
                  </a:cubicBezTo>
                  <a:cubicBezTo>
                    <a:pt x="4961138" y="1455683"/>
                    <a:pt x="4960702" y="1494140"/>
                    <a:pt x="4958174" y="1532680"/>
                  </a:cubicBezTo>
                  <a:cubicBezTo>
                    <a:pt x="4948760" y="1686920"/>
                    <a:pt x="4904908" y="1842314"/>
                    <a:pt x="4834030" y="1984861"/>
                  </a:cubicBezTo>
                  <a:cubicBezTo>
                    <a:pt x="4763328" y="2127820"/>
                    <a:pt x="4665860" y="2256121"/>
                    <a:pt x="4558106" y="2368857"/>
                  </a:cubicBezTo>
                  <a:cubicBezTo>
                    <a:pt x="4504230" y="2425432"/>
                    <a:pt x="4447650" y="2478465"/>
                    <a:pt x="4389936" y="2528945"/>
                  </a:cubicBezTo>
                  <a:cubicBezTo>
                    <a:pt x="4332223" y="2579425"/>
                    <a:pt x="4273726" y="2628011"/>
                    <a:pt x="4214618" y="2674457"/>
                  </a:cubicBezTo>
                  <a:cubicBezTo>
                    <a:pt x="4096664" y="2767759"/>
                    <a:pt x="3976094" y="2852826"/>
                    <a:pt x="3858489" y="2936658"/>
                  </a:cubicBezTo>
                  <a:lnTo>
                    <a:pt x="3768868" y="3000643"/>
                  </a:lnTo>
                  <a:cubicBezTo>
                    <a:pt x="3738530" y="3022136"/>
                    <a:pt x="3707929" y="3043794"/>
                    <a:pt x="3676806" y="3065040"/>
                  </a:cubicBezTo>
                  <a:cubicBezTo>
                    <a:pt x="3645770" y="3086369"/>
                    <a:pt x="3614386" y="3107615"/>
                    <a:pt x="3582477" y="3128614"/>
                  </a:cubicBezTo>
                  <a:cubicBezTo>
                    <a:pt x="3550483" y="3149449"/>
                    <a:pt x="3518226" y="3170118"/>
                    <a:pt x="3485185" y="3190377"/>
                  </a:cubicBezTo>
                  <a:cubicBezTo>
                    <a:pt x="3419452" y="3230975"/>
                    <a:pt x="3351625" y="3270338"/>
                    <a:pt x="3280923" y="3306325"/>
                  </a:cubicBezTo>
                  <a:cubicBezTo>
                    <a:pt x="3210307" y="3342476"/>
                    <a:pt x="3137251" y="3376074"/>
                    <a:pt x="3061230" y="3404897"/>
                  </a:cubicBezTo>
                  <a:cubicBezTo>
                    <a:pt x="2909886" y="3463366"/>
                    <a:pt x="2747295" y="3502810"/>
                    <a:pt x="2583137" y="3518292"/>
                  </a:cubicBezTo>
                  <a:cubicBezTo>
                    <a:pt x="2542075" y="3521999"/>
                    <a:pt x="2501013" y="3524798"/>
                    <a:pt x="2460038" y="3525622"/>
                  </a:cubicBezTo>
                  <a:lnTo>
                    <a:pt x="2429264" y="3526280"/>
                  </a:lnTo>
                  <a:cubicBezTo>
                    <a:pt x="2419064" y="3526363"/>
                    <a:pt x="2408777" y="3526116"/>
                    <a:pt x="2398576" y="3526116"/>
                  </a:cubicBezTo>
                  <a:lnTo>
                    <a:pt x="2367977" y="3525786"/>
                  </a:lnTo>
                  <a:lnTo>
                    <a:pt x="2338249" y="3524716"/>
                  </a:lnTo>
                  <a:cubicBezTo>
                    <a:pt x="2259089" y="3522327"/>
                    <a:pt x="2179756" y="3516399"/>
                    <a:pt x="2100770" y="3506845"/>
                  </a:cubicBezTo>
                  <a:cubicBezTo>
                    <a:pt x="2021699" y="3497787"/>
                    <a:pt x="1942801" y="3484776"/>
                    <a:pt x="1864776" y="3467483"/>
                  </a:cubicBezTo>
                  <a:cubicBezTo>
                    <a:pt x="1786836" y="3450025"/>
                    <a:pt x="1709508" y="3429355"/>
                    <a:pt x="1632964" y="3405803"/>
                  </a:cubicBezTo>
                  <a:cubicBezTo>
                    <a:pt x="1480138" y="3358288"/>
                    <a:pt x="1329055" y="3299160"/>
                    <a:pt x="1189219" y="3220352"/>
                  </a:cubicBezTo>
                  <a:cubicBezTo>
                    <a:pt x="1049296" y="3141708"/>
                    <a:pt x="924367" y="3041982"/>
                    <a:pt x="815305" y="2931634"/>
                  </a:cubicBezTo>
                  <a:cubicBezTo>
                    <a:pt x="760469" y="2876542"/>
                    <a:pt x="710603" y="2817909"/>
                    <a:pt x="663699" y="2757877"/>
                  </a:cubicBezTo>
                  <a:cubicBezTo>
                    <a:pt x="617059" y="2697597"/>
                    <a:pt x="572684" y="2636411"/>
                    <a:pt x="531274" y="2573907"/>
                  </a:cubicBezTo>
                  <a:cubicBezTo>
                    <a:pt x="520638" y="2558426"/>
                    <a:pt x="510612" y="2542697"/>
                    <a:pt x="500325" y="2527051"/>
                  </a:cubicBezTo>
                  <a:lnTo>
                    <a:pt x="470771" y="2481594"/>
                  </a:lnTo>
                  <a:cubicBezTo>
                    <a:pt x="451853" y="2452195"/>
                    <a:pt x="432238" y="2423043"/>
                    <a:pt x="412448" y="2393479"/>
                  </a:cubicBezTo>
                  <a:lnTo>
                    <a:pt x="291616" y="2213464"/>
                  </a:lnTo>
                  <a:cubicBezTo>
                    <a:pt x="251078" y="2152113"/>
                    <a:pt x="211062" y="2088951"/>
                    <a:pt x="173662" y="2023154"/>
                  </a:cubicBezTo>
                  <a:cubicBezTo>
                    <a:pt x="155005" y="1990214"/>
                    <a:pt x="136960" y="1956697"/>
                    <a:pt x="120483" y="1922276"/>
                  </a:cubicBezTo>
                  <a:cubicBezTo>
                    <a:pt x="104093" y="1887771"/>
                    <a:pt x="88837" y="1852608"/>
                    <a:pt x="75324" y="1816703"/>
                  </a:cubicBezTo>
                  <a:cubicBezTo>
                    <a:pt x="62072" y="1780717"/>
                    <a:pt x="50303" y="1744235"/>
                    <a:pt x="40713" y="1707179"/>
                  </a:cubicBezTo>
                  <a:cubicBezTo>
                    <a:pt x="36180" y="1688650"/>
                    <a:pt x="31560" y="1670039"/>
                    <a:pt x="27811" y="1651346"/>
                  </a:cubicBezTo>
                  <a:lnTo>
                    <a:pt x="22144" y="1623346"/>
                  </a:lnTo>
                  <a:lnTo>
                    <a:pt x="17436" y="1595265"/>
                  </a:lnTo>
                  <a:cubicBezTo>
                    <a:pt x="5144" y="1520328"/>
                    <a:pt x="0" y="1444978"/>
                    <a:pt x="0" y="1370286"/>
                  </a:cubicBezTo>
                  <a:cubicBezTo>
                    <a:pt x="349" y="1223293"/>
                    <a:pt x="16652" y="1076299"/>
                    <a:pt x="48385" y="931939"/>
                  </a:cubicBezTo>
                  <a:cubicBezTo>
                    <a:pt x="80032" y="787663"/>
                    <a:pt x="128504" y="646187"/>
                    <a:pt x="193801" y="511957"/>
                  </a:cubicBezTo>
                  <a:cubicBezTo>
                    <a:pt x="259404" y="377727"/>
                    <a:pt x="339740" y="250559"/>
                    <a:pt x="431660" y="13137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6" name="Google Shape;236;p9"/>
            <p:cNvSpPr/>
            <p:nvPr/>
          </p:nvSpPr>
          <p:spPr>
            <a:xfrm>
              <a:off x="4361928" y="0"/>
              <a:ext cx="4934374" cy="3484134"/>
            </a:xfrm>
            <a:custGeom>
              <a:rect b="b" l="l" r="r" t="t"/>
              <a:pathLst>
                <a:path extrusionOk="0" h="3484134" w="4934374">
                  <a:moveTo>
                    <a:pt x="585303" y="0"/>
                  </a:moveTo>
                  <a:lnTo>
                    <a:pt x="1213739" y="0"/>
                  </a:lnTo>
                  <a:lnTo>
                    <a:pt x="1150162" y="47028"/>
                  </a:lnTo>
                  <a:cubicBezTo>
                    <a:pt x="925762" y="228608"/>
                    <a:pt x="749397" y="435224"/>
                    <a:pt x="626038" y="660944"/>
                  </a:cubicBezTo>
                  <a:cubicBezTo>
                    <a:pt x="499976" y="891687"/>
                    <a:pt x="435986" y="1132066"/>
                    <a:pt x="435986" y="1375409"/>
                  </a:cubicBezTo>
                  <a:cubicBezTo>
                    <a:pt x="435986" y="1620481"/>
                    <a:pt x="538074" y="1763604"/>
                    <a:pt x="750530" y="2038817"/>
                  </a:cubicBezTo>
                  <a:cubicBezTo>
                    <a:pt x="801792" y="2105190"/>
                    <a:pt x="854797" y="2173870"/>
                    <a:pt x="909024" y="2249384"/>
                  </a:cubicBezTo>
                  <a:cubicBezTo>
                    <a:pt x="1323389" y="2826326"/>
                    <a:pt x="1768180" y="3072468"/>
                    <a:pt x="2396223" y="3072468"/>
                  </a:cubicBezTo>
                  <a:cubicBezTo>
                    <a:pt x="2808409" y="3072468"/>
                    <a:pt x="3110835" y="2871947"/>
                    <a:pt x="3525201" y="2566101"/>
                  </a:cubicBezTo>
                  <a:cubicBezTo>
                    <a:pt x="3571493" y="2531926"/>
                    <a:pt x="3617786" y="2498162"/>
                    <a:pt x="3662596" y="2465552"/>
                  </a:cubicBezTo>
                  <a:cubicBezTo>
                    <a:pt x="3905479" y="2288583"/>
                    <a:pt x="4134849" y="2121414"/>
                    <a:pt x="4287500" y="1939915"/>
                  </a:cubicBezTo>
                  <a:cubicBezTo>
                    <a:pt x="4433440" y="1766404"/>
                    <a:pt x="4498563" y="1592317"/>
                    <a:pt x="4498563" y="1375409"/>
                  </a:cubicBezTo>
                  <a:cubicBezTo>
                    <a:pt x="4498563" y="899696"/>
                    <a:pt x="4369741" y="465973"/>
                    <a:pt x="4132831" y="134540"/>
                  </a:cubicBezTo>
                  <a:lnTo>
                    <a:pt x="4025590"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37" name="Google Shape;237;p9"/>
            <p:cNvSpPr/>
            <p:nvPr/>
          </p:nvSpPr>
          <p:spPr>
            <a:xfrm>
              <a:off x="4361928" y="0"/>
              <a:ext cx="4934374" cy="3484134"/>
            </a:xfrm>
            <a:custGeom>
              <a:rect b="b" l="l" r="r" t="t"/>
              <a:pathLst>
                <a:path extrusionOk="0" h="3484134" w="4934374">
                  <a:moveTo>
                    <a:pt x="585303" y="0"/>
                  </a:moveTo>
                  <a:lnTo>
                    <a:pt x="1354934" y="0"/>
                  </a:lnTo>
                  <a:lnTo>
                    <a:pt x="1206830" y="109531"/>
                  </a:lnTo>
                  <a:cubicBezTo>
                    <a:pt x="994024" y="281725"/>
                    <a:pt x="820013" y="485457"/>
                    <a:pt x="703453" y="698660"/>
                  </a:cubicBezTo>
                  <a:cubicBezTo>
                    <a:pt x="583756" y="917627"/>
                    <a:pt x="523079" y="1145324"/>
                    <a:pt x="523079" y="1375409"/>
                  </a:cubicBezTo>
                  <a:cubicBezTo>
                    <a:pt x="523079" y="1595282"/>
                    <a:pt x="614356" y="1722842"/>
                    <a:pt x="820885" y="1990313"/>
                  </a:cubicBezTo>
                  <a:cubicBezTo>
                    <a:pt x="872582" y="2057263"/>
                    <a:pt x="926023" y="2126519"/>
                    <a:pt x="981122" y="2203186"/>
                  </a:cubicBezTo>
                  <a:cubicBezTo>
                    <a:pt x="1175968" y="2474445"/>
                    <a:pt x="1375871" y="2667309"/>
                    <a:pt x="1592426" y="2792645"/>
                  </a:cubicBezTo>
                  <a:cubicBezTo>
                    <a:pt x="1821970" y="2925557"/>
                    <a:pt x="2084904" y="2990119"/>
                    <a:pt x="2396135" y="2990119"/>
                  </a:cubicBezTo>
                  <a:cubicBezTo>
                    <a:pt x="2572762" y="2990119"/>
                    <a:pt x="2737009" y="2950179"/>
                    <a:pt x="2913112" y="2864371"/>
                  </a:cubicBezTo>
                  <a:cubicBezTo>
                    <a:pt x="3093922" y="2776257"/>
                    <a:pt x="3272903" y="2647792"/>
                    <a:pt x="3471411" y="2501292"/>
                  </a:cubicBezTo>
                  <a:cubicBezTo>
                    <a:pt x="3517964" y="2466952"/>
                    <a:pt x="3564344" y="2433106"/>
                    <a:pt x="3609242" y="2400414"/>
                  </a:cubicBezTo>
                  <a:cubicBezTo>
                    <a:pt x="3847766" y="2226574"/>
                    <a:pt x="4073038" y="2062368"/>
                    <a:pt x="4219151" y="1888693"/>
                  </a:cubicBezTo>
                  <a:cubicBezTo>
                    <a:pt x="4353844" y="1728606"/>
                    <a:pt x="4411296" y="1575106"/>
                    <a:pt x="4411296" y="1375409"/>
                  </a:cubicBezTo>
                  <a:cubicBezTo>
                    <a:pt x="4411296" y="851089"/>
                    <a:pt x="4250274" y="381038"/>
                    <a:pt x="3957874" y="51887"/>
                  </a:cubicBezTo>
                  <a:lnTo>
                    <a:pt x="3906637" y="0"/>
                  </a:lnTo>
                  <a:lnTo>
                    <a:pt x="4555675" y="0"/>
                  </a:lnTo>
                  <a:lnTo>
                    <a:pt x="4605933" y="77740"/>
                  </a:lnTo>
                  <a:cubicBezTo>
                    <a:pt x="4820335" y="448137"/>
                    <a:pt x="4934374" y="894662"/>
                    <a:pt x="4934374" y="1375327"/>
                  </a:cubicBezTo>
                  <a:cubicBezTo>
                    <a:pt x="4934374" y="2116884"/>
                    <a:pt x="4369100" y="2465635"/>
                    <a:pt x="3793540" y="2890475"/>
                  </a:cubicBezTo>
                  <a:cubicBezTo>
                    <a:pt x="3374293" y="3199945"/>
                    <a:pt x="2970389" y="3484134"/>
                    <a:pt x="2396135" y="3484134"/>
                  </a:cubicBezTo>
                  <a:cubicBezTo>
                    <a:pt x="1544564" y="3484134"/>
                    <a:pt x="991670" y="3097832"/>
                    <a:pt x="548273" y="2480458"/>
                  </a:cubicBezTo>
                  <a:cubicBezTo>
                    <a:pt x="282201" y="2110049"/>
                    <a:pt x="0" y="1856001"/>
                    <a:pt x="0" y="1375327"/>
                  </a:cubicBezTo>
                  <a:cubicBezTo>
                    <a:pt x="0" y="894662"/>
                    <a:pt x="195505" y="448137"/>
                    <a:pt x="512166" y="7774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
        <p:nvSpPr>
          <p:cNvPr id="238" name="Google Shape;238;p9"/>
          <p:cNvSpPr txBox="1"/>
          <p:nvPr>
            <p:ph type="title"/>
          </p:nvPr>
        </p:nvSpPr>
        <p:spPr>
          <a:xfrm>
            <a:off x="804672" y="560752"/>
            <a:ext cx="6073206" cy="1454051"/>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2"/>
              </a:buClr>
              <a:buSzPts val="4000"/>
              <a:buFont typeface="Play"/>
              <a:buNone/>
            </a:pPr>
            <a:r>
              <a:rPr b="1" lang="fr-FR" sz="4000">
                <a:solidFill>
                  <a:schemeClr val="dk2"/>
                </a:solidFill>
              </a:rPr>
              <a:t>Accompagnement et Assistance pédagogique et technique</a:t>
            </a:r>
            <a:endParaRPr/>
          </a:p>
        </p:txBody>
      </p:sp>
      <p:pic>
        <p:nvPicPr>
          <p:cNvPr descr="Centre d’appels avec un remplissage uni" id="239" name="Google Shape;239;p9"/>
          <p:cNvPicPr preferRelativeResize="0"/>
          <p:nvPr/>
        </p:nvPicPr>
        <p:blipFill rotWithShape="1">
          <a:blip r:embed="rId3">
            <a:alphaModFix/>
          </a:blip>
          <a:srcRect b="0" l="0" r="0" t="0"/>
          <a:stretch/>
        </p:blipFill>
        <p:spPr>
          <a:xfrm>
            <a:off x="6651792" y="268595"/>
            <a:ext cx="1723494" cy="1723494"/>
          </a:xfrm>
          <a:prstGeom prst="rect">
            <a:avLst/>
          </a:prstGeom>
          <a:noFill/>
          <a:ln>
            <a:noFill/>
          </a:ln>
        </p:spPr>
      </p:pic>
      <p:sp>
        <p:nvSpPr>
          <p:cNvPr id="240" name="Google Shape;240;p9"/>
          <p:cNvSpPr txBox="1"/>
          <p:nvPr>
            <p:ph idx="1" type="body"/>
          </p:nvPr>
        </p:nvSpPr>
        <p:spPr>
          <a:xfrm>
            <a:off x="804672" y="2421682"/>
            <a:ext cx="8813112" cy="4018875"/>
          </a:xfrm>
          <a:prstGeom prst="rect">
            <a:avLst/>
          </a:prstGeom>
          <a:noFill/>
          <a:ln>
            <a:noFill/>
          </a:ln>
        </p:spPr>
        <p:txBody>
          <a:bodyPr anchorCtr="0" anchor="ctr" bIns="45700" lIns="91425" spcFirstLastPara="1" rIns="91425" wrap="square" tIns="45700">
            <a:normAutofit lnSpcReduction="10000"/>
          </a:bodyPr>
          <a:lstStyle/>
          <a:p>
            <a:pPr indent="0" lvl="0" marL="0" rtl="0" algn="l">
              <a:lnSpc>
                <a:spcPct val="110000"/>
              </a:lnSpc>
              <a:spcBef>
                <a:spcPts val="0"/>
              </a:spcBef>
              <a:spcAft>
                <a:spcPts val="0"/>
              </a:spcAft>
              <a:buClr>
                <a:schemeClr val="dk2"/>
              </a:buClr>
              <a:buSzPts val="1200"/>
              <a:buNone/>
            </a:pPr>
            <a:r>
              <a:rPr lang="fr-FR" sz="1200">
                <a:solidFill>
                  <a:schemeClr val="dk2"/>
                </a:solidFill>
                <a:latin typeface="Arial"/>
                <a:ea typeface="Arial"/>
                <a:cs typeface="Arial"/>
                <a:sym typeface="Arial"/>
              </a:rPr>
              <a:t>L’accompagnement et l’assistance sont assurés par le service administratif de l’organisme.</a:t>
            </a:r>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 Cet accompagnement et cette assistance se font par email ou, en cas d’urgence,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Les coordonnées sont : </a:t>
            </a:r>
            <a:endParaRPr/>
          </a:p>
          <a:p>
            <a:pPr indent="0" lvl="0" marL="0" rtl="0" algn="ctr">
              <a:lnSpc>
                <a:spcPct val="110000"/>
              </a:lnSpc>
              <a:spcBef>
                <a:spcPts val="1000"/>
              </a:spcBef>
              <a:spcAft>
                <a:spcPts val="0"/>
              </a:spcAft>
              <a:buClr>
                <a:schemeClr val="dk2"/>
              </a:buClr>
              <a:buSzPts val="1200"/>
              <a:buNone/>
            </a:pPr>
            <a:r>
              <a:rPr b="1" lang="fr-FR" sz="1200" u="sng">
                <a:solidFill>
                  <a:schemeClr val="dk2"/>
                </a:solidFill>
                <a:latin typeface="Arial"/>
                <a:ea typeface="Arial"/>
                <a:cs typeface="Arial"/>
                <a:sym typeface="Arial"/>
                <a:hlinkClick r:id="rId4">
                  <a:extLst>
                    <a:ext uri="{A12FA001-AC4F-418D-AE19-62706E023703}">
                      <ahyp:hlinkClr val="tx"/>
                    </a:ext>
                  </a:extLst>
                </a:hlinkClick>
              </a:rPr>
              <a:t>administratifetpedagogique@creatyz.fr</a:t>
            </a:r>
            <a:r>
              <a:rPr b="1" lang="fr-FR" sz="1200">
                <a:solidFill>
                  <a:schemeClr val="dk2"/>
                </a:solidFill>
                <a:latin typeface="Arial"/>
                <a:ea typeface="Arial"/>
                <a:cs typeface="Arial"/>
                <a:sym typeface="Arial"/>
              </a:rPr>
              <a:t>              </a:t>
            </a:r>
            <a:r>
              <a:rPr b="1" lang="fr-FR" sz="1200">
                <a:solidFill>
                  <a:schemeClr val="accent2"/>
                </a:solidFill>
                <a:latin typeface="Arial"/>
                <a:ea typeface="Arial"/>
                <a:cs typeface="Arial"/>
                <a:sym typeface="Arial"/>
              </a:rPr>
              <a:t>01 89 71 28 64</a:t>
            </a:r>
            <a:endParaRPr b="1" sz="1200">
              <a:solidFill>
                <a:schemeClr val="accent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Afin de vous inscrire à notre bilan de compétences, merci de nous contacter directement par mail ou par téléphone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Un imprévu ? Ou vous souhaitez simplement prendre davantage le temps de la réflexion ?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Après votre inscription et avant que celle-ci ne commence vous disposez d’un délai de 14 jours permettant de vous rétracter et de changer d’avis. </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En cas d'aléas, de différends, ou de toute autre problématique que vous pourriez rencontrer pendant votre bilan de compétences, n’hésitez pas à me contacter directement.</a:t>
            </a:r>
            <a:endParaRPr sz="1200">
              <a:solidFill>
                <a:schemeClr val="dk2"/>
              </a:solidFill>
              <a:latin typeface="Arial"/>
              <a:ea typeface="Arial"/>
              <a:cs typeface="Arial"/>
              <a:sym typeface="Arial"/>
            </a:endParaRPr>
          </a:p>
          <a:p>
            <a:pPr indent="0" lvl="0" marL="0" rtl="0" algn="l">
              <a:lnSpc>
                <a:spcPct val="110000"/>
              </a:lnSpc>
              <a:spcBef>
                <a:spcPts val="1000"/>
              </a:spcBef>
              <a:spcAft>
                <a:spcPts val="0"/>
              </a:spcAft>
              <a:buClr>
                <a:schemeClr val="dk2"/>
              </a:buClr>
              <a:buSzPts val="1200"/>
              <a:buNone/>
            </a:pPr>
            <a:r>
              <a:rPr lang="fr-FR" sz="1200">
                <a:solidFill>
                  <a:schemeClr val="dk2"/>
                </a:solidFill>
                <a:latin typeface="Arial"/>
                <a:ea typeface="Arial"/>
                <a:cs typeface="Arial"/>
                <a:sym typeface="Arial"/>
              </a:rPr>
              <a:t>Le service administratif vous répond sur ces heures d’ouverture :</a:t>
            </a:r>
            <a:endParaRPr/>
          </a:p>
          <a:p>
            <a:pPr indent="0" lvl="0" marL="0" rtl="0" algn="ctr">
              <a:lnSpc>
                <a:spcPct val="110000"/>
              </a:lnSpc>
              <a:spcBef>
                <a:spcPts val="1000"/>
              </a:spcBef>
              <a:spcAft>
                <a:spcPts val="0"/>
              </a:spcAft>
              <a:buClr>
                <a:schemeClr val="dk2"/>
              </a:buClr>
              <a:buSzPts val="1200"/>
              <a:buNone/>
            </a:pPr>
            <a:r>
              <a:rPr b="1" lang="fr-FR" sz="1200">
                <a:solidFill>
                  <a:schemeClr val="dk2"/>
                </a:solidFill>
                <a:latin typeface="Arial"/>
                <a:ea typeface="Arial"/>
                <a:cs typeface="Arial"/>
                <a:sym typeface="Arial"/>
              </a:rPr>
              <a:t>du lundi au jeudi de 09h00 à 18h00 et le vendredi de 09h00 à 17h00</a:t>
            </a:r>
            <a:endParaRPr b="1" sz="1200">
              <a:solidFill>
                <a:schemeClr val="dk2"/>
              </a:solidFill>
              <a:latin typeface="Arial"/>
              <a:ea typeface="Arial"/>
              <a:cs typeface="Arial"/>
              <a:sym typeface="Arial"/>
            </a:endParaRPr>
          </a:p>
        </p:txBody>
      </p:sp>
      <p:pic>
        <p:nvPicPr>
          <p:cNvPr descr="Adresse de courrier avec un remplissage uni" id="241" name="Google Shape;241;p9"/>
          <p:cNvPicPr preferRelativeResize="0"/>
          <p:nvPr/>
        </p:nvPicPr>
        <p:blipFill rotWithShape="1">
          <a:blip r:embed="rId5">
            <a:alphaModFix/>
          </a:blip>
          <a:srcRect b="0" l="0" r="0" t="0"/>
          <a:stretch/>
        </p:blipFill>
        <p:spPr>
          <a:xfrm>
            <a:off x="9633727" y="3863170"/>
            <a:ext cx="1996361" cy="199636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