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BMMe6Dugq0RDVcZzUAEG/NE8N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B1963B-28EB-42BF-A9F5-47D0361F74D5}">
  <a:tblStyle styleId="{10B1963B-28EB-42BF-A9F5-47D0361F74D5}"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7"/>
          </a:solidFill>
        </a:fill>
      </a:tcStyle>
    </a:wholeTbl>
    <a:band1H>
      <a:tcTxStyle/>
      <a:tcStyle>
        <a:fill>
          <a:solidFill>
            <a:srgbClr val="CADEEF"/>
          </a:solidFill>
        </a:fill>
      </a:tcStyle>
    </a:band1H>
    <a:band2H>
      <a:tcTxStyle/>
    </a:band2H>
    <a:band1V>
      <a:tcTxStyle/>
      <a:tcStyle>
        <a:fill>
          <a:solidFill>
            <a:srgbClr val="CADEEF"/>
          </a:solidFill>
        </a:fill>
      </a:tcStyle>
    </a:band1V>
    <a:band2V>
      <a:tcTxStyle/>
    </a:band2V>
    <a:lastCol>
      <a:tcTxStyle b="on" i="off">
        <a:font>
          <a:latin typeface="Aptos"/>
          <a:ea typeface="Aptos"/>
          <a:cs typeface="Aptos"/>
        </a:font>
        <a:schemeClr val="lt1"/>
      </a:tcTxStyle>
      <a:tcStyle>
        <a:fill>
          <a:solidFill>
            <a:schemeClr val="accent4"/>
          </a:solidFill>
        </a:fill>
      </a:tcStyle>
    </a:lastCol>
    <a:firstCol>
      <a:tcTxStyle b="on" i="off">
        <a:font>
          <a:latin typeface="Aptos"/>
          <a:ea typeface="Aptos"/>
          <a:cs typeface="Aptos"/>
        </a:font>
        <a:schemeClr val="lt1"/>
      </a:tcTxStyle>
      <a:tcStyle>
        <a:fill>
          <a:solidFill>
            <a:schemeClr val="accent4"/>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bilandecompetences@creatyz.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mailto:administratifetpedagogique@creatyz.fr" TargetMode="External"/><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pic>
        <p:nvPicPr>
          <p:cNvPr id="85" name="Google Shape;85;p1"/>
          <p:cNvPicPr preferRelativeResize="0"/>
          <p:nvPr/>
        </p:nvPicPr>
        <p:blipFill rotWithShape="1">
          <a:blip r:embed="rId3">
            <a:alphaModFix/>
          </a:blip>
          <a:srcRect b="7853" l="0" r="-1" t="7855"/>
          <a:stretch/>
        </p:blipFill>
        <p:spPr>
          <a:xfrm>
            <a:off x="1524" y="10"/>
            <a:ext cx="12188952" cy="6857990"/>
          </a:xfrm>
          <a:prstGeom prst="rect">
            <a:avLst/>
          </a:prstGeom>
          <a:noFill/>
          <a:ln>
            <a:noFill/>
          </a:ln>
        </p:spPr>
      </p:pic>
      <p:sp>
        <p:nvSpPr>
          <p:cNvPr id="86" name="Google Shape;86;p1"/>
          <p:cNvSpPr/>
          <p:nvPr/>
        </p:nvSpPr>
        <p:spPr>
          <a:xfrm flipH="1">
            <a:off x="967853" y="0"/>
            <a:ext cx="10256294" cy="6858000"/>
          </a:xfrm>
          <a:custGeom>
            <a:rect b="b" l="l" r="r" t="t"/>
            <a:pathLst>
              <a:path extrusionOk="0" h="6858000" w="9841377">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flipH="1">
            <a:off x="1108571" y="0"/>
            <a:ext cx="9958950" cy="6858000"/>
          </a:xfrm>
          <a:custGeom>
            <a:rect b="b" l="l" r="r" t="t"/>
            <a:pathLst>
              <a:path extrusionOk="0" h="6858000" w="9174595">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flipH="1">
            <a:off x="708673"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89" name="Google Shape;89;p1"/>
          <p:cNvSpPr/>
          <p:nvPr/>
        </p:nvSpPr>
        <p:spPr>
          <a:xfrm>
            <a:off x="8975235"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90" name="Google Shape;90;p1"/>
          <p:cNvSpPr txBox="1"/>
          <p:nvPr>
            <p:ph type="ctrTitle"/>
          </p:nvPr>
        </p:nvSpPr>
        <p:spPr>
          <a:xfrm>
            <a:off x="2190750" y="2093642"/>
            <a:ext cx="7810500" cy="11003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fr-FR"/>
              <a:t>Bilan de compétences </a:t>
            </a:r>
            <a:endParaRPr/>
          </a:p>
        </p:txBody>
      </p:sp>
      <p:sp>
        <p:nvSpPr>
          <p:cNvPr id="91" name="Google Shape;91;p1"/>
          <p:cNvSpPr txBox="1"/>
          <p:nvPr>
            <p:ph idx="1" type="subTitle"/>
          </p:nvPr>
        </p:nvSpPr>
        <p:spPr>
          <a:xfrm>
            <a:off x="2608490" y="3193977"/>
            <a:ext cx="6953250" cy="235024"/>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1100"/>
              <a:buNone/>
            </a:pPr>
            <a:r>
              <a:rPr lang="fr-FR" sz="1100"/>
              <a:t>Par CREATYZ</a:t>
            </a:r>
            <a:endParaRPr/>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p:txBody>
      </p:sp>
      <p:sp>
        <p:nvSpPr>
          <p:cNvPr id="92" name="Google Shape;92;p1"/>
          <p:cNvSpPr txBox="1"/>
          <p:nvPr/>
        </p:nvSpPr>
        <p:spPr>
          <a:xfrm>
            <a:off x="3201518" y="4567509"/>
            <a:ext cx="5703358" cy="8833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fr-FR" sz="1800" u="none" cap="none" strike="noStrike">
                <a:solidFill>
                  <a:schemeClr val="dk1"/>
                </a:solidFill>
                <a:latin typeface="Arial"/>
                <a:ea typeface="Arial"/>
                <a:cs typeface="Arial"/>
                <a:sym typeface="Arial"/>
              </a:rPr>
              <a:t>"Le meilleur moyen de prévoir le futur, c’est de le créer ." </a:t>
            </a:r>
            <a:endParaRPr/>
          </a:p>
          <a:p>
            <a:pPr indent="0" lvl="0" marL="0" marR="0" rtl="0" algn="l">
              <a:lnSpc>
                <a:spcPct val="150000"/>
              </a:lnSpc>
              <a:spcBef>
                <a:spcPts val="0"/>
              </a:spcBef>
              <a:spcAft>
                <a:spcPts val="0"/>
              </a:spcAft>
              <a:buNone/>
            </a:pPr>
            <a:r>
              <a:rPr b="0" i="0" lang="fr-FR" sz="1800" u="none" cap="none" strike="noStrike">
                <a:solidFill>
                  <a:schemeClr val="dk1"/>
                </a:solidFill>
                <a:latin typeface="Arial"/>
                <a:ea typeface="Arial"/>
                <a:cs typeface="Arial"/>
                <a:sym typeface="Arial"/>
              </a:rPr>
              <a:t>		                      	       - Peter Drucker</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10853948" y="6493492"/>
            <a:ext cx="12587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000" u="none" cap="none" strike="noStrike">
                <a:solidFill>
                  <a:srgbClr val="3A3A3A"/>
                </a:solidFill>
                <a:latin typeface="Arial"/>
                <a:ea typeface="Arial"/>
                <a:cs typeface="Arial"/>
                <a:sym typeface="Arial"/>
              </a:rPr>
              <a:t>V2.1_MAJ 26 03 24</a:t>
            </a:r>
            <a:endParaRPr b="0" i="0" sz="1000" u="none" strike="noStrike">
              <a:solidFill>
                <a:srgbClr val="3A3A3A"/>
              </a:solidFill>
              <a:latin typeface="Arial"/>
              <a:ea typeface="Arial"/>
              <a:cs typeface="Arial"/>
              <a:sym typeface="Arial"/>
            </a:endParaRPr>
          </a:p>
          <a:p>
            <a:pPr indent="0" lvl="0" marL="0" marR="0" rtl="0" algn="l">
              <a:spcBef>
                <a:spcPts val="0"/>
              </a:spcBef>
              <a:spcAft>
                <a:spcPts val="0"/>
              </a:spcAft>
              <a:buNone/>
            </a:pPr>
            <a:r>
              <a:t/>
            </a:r>
            <a:endParaRPr sz="1000">
              <a:solidFill>
                <a:srgbClr val="3A3A3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0"/>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7" name="Google Shape;247;p10"/>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48" name="Google Shape;248;p10"/>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Modalités d’évaluation des acquis mis en œuvre </a:t>
            </a:r>
            <a:endParaRPr/>
          </a:p>
        </p:txBody>
      </p:sp>
      <p:grpSp>
        <p:nvGrpSpPr>
          <p:cNvPr id="249" name="Google Shape;249;p10"/>
          <p:cNvGrpSpPr/>
          <p:nvPr/>
        </p:nvGrpSpPr>
        <p:grpSpPr>
          <a:xfrm>
            <a:off x="8289890" y="0"/>
            <a:ext cx="3902110" cy="2382977"/>
            <a:chOff x="6867015" y="-1"/>
            <a:chExt cx="5324985" cy="3251912"/>
          </a:xfrm>
        </p:grpSpPr>
        <p:sp>
          <p:nvSpPr>
            <p:cNvPr id="250" name="Google Shape;250;p1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1" name="Google Shape;251;p1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2" name="Google Shape;252;p1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3" name="Google Shape;253;p1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54" name="Google Shape;254;p10"/>
          <p:cNvSpPr txBox="1"/>
          <p:nvPr>
            <p:ph idx="1" type="body"/>
          </p:nvPr>
        </p:nvSpPr>
        <p:spPr>
          <a:xfrm>
            <a:off x="582316" y="2002744"/>
            <a:ext cx="10972800" cy="45753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a:t>
            </a:r>
            <a:r>
              <a:rPr b="1" lang="fr-FR" sz="1800">
                <a:solidFill>
                  <a:srgbClr val="000000"/>
                </a:solidFill>
                <a:latin typeface="Arial"/>
                <a:ea typeface="Arial"/>
                <a:cs typeface="Arial"/>
                <a:sym typeface="Arial"/>
              </a:rPr>
              <a:t>une synthèse du bilan de compétences </a:t>
            </a:r>
            <a:r>
              <a:rPr lang="fr-FR" sz="1800">
                <a:solidFill>
                  <a:srgbClr val="000000"/>
                </a:solidFill>
                <a:latin typeface="Arial"/>
                <a:ea typeface="Arial"/>
                <a:cs typeface="Arial"/>
                <a:sym typeface="Arial"/>
              </a:rPr>
              <a:t>est remise au bénéficiaire.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Au cours du bilan de compétences, le  bénéficiaire remplit </a:t>
            </a:r>
            <a:r>
              <a:rPr b="1" lang="fr-FR" sz="1800">
                <a:solidFill>
                  <a:srgbClr val="000000"/>
                </a:solidFill>
                <a:latin typeface="Arial"/>
                <a:ea typeface="Arial"/>
                <a:cs typeface="Arial"/>
                <a:sym typeface="Arial"/>
              </a:rPr>
              <a:t>une feuille d’émargement </a:t>
            </a:r>
            <a:r>
              <a:rPr lang="fr-FR" sz="1800">
                <a:solidFill>
                  <a:srgbClr val="000000"/>
                </a:solidFill>
                <a:latin typeface="Arial"/>
                <a:ea typeface="Arial"/>
                <a:cs typeface="Arial"/>
                <a:sym typeface="Arial"/>
              </a:rPr>
              <a:t>à partir de laquelle est ensuite établie une attestation de présence. </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le bénéficiaire remplit </a:t>
            </a:r>
            <a:r>
              <a:rPr b="1" lang="fr-FR" sz="1800">
                <a:solidFill>
                  <a:srgbClr val="000000"/>
                </a:solidFill>
                <a:latin typeface="Arial"/>
                <a:ea typeface="Arial"/>
                <a:cs typeface="Arial"/>
                <a:sym typeface="Arial"/>
              </a:rPr>
              <a:t>un questionnaire de  satisfaction </a:t>
            </a:r>
            <a:r>
              <a:rPr lang="fr-FR" sz="1800">
                <a:solidFill>
                  <a:srgbClr val="000000"/>
                </a:solidFill>
                <a:latin typeface="Arial"/>
                <a:ea typeface="Arial"/>
                <a:cs typeface="Arial"/>
                <a:sym typeface="Arial"/>
              </a:rPr>
              <a:t>lui permettant d’évaluer les apports de la formation ainsi que son ressenti sur l’accueil, le consultant, les moyens mis à disposition et l’accompagnement dans son ensemble.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Six mois après la remise de la synthèse, le consultant reprend contact avec le bénéficiaire pour faire </a:t>
            </a:r>
            <a:r>
              <a:rPr b="1" lang="fr-FR" sz="1800">
                <a:solidFill>
                  <a:srgbClr val="000000"/>
                </a:solidFill>
                <a:latin typeface="Arial"/>
                <a:ea typeface="Arial"/>
                <a:cs typeface="Arial"/>
                <a:sym typeface="Arial"/>
              </a:rPr>
              <a:t>un point sur son projet</a:t>
            </a:r>
            <a:r>
              <a:rPr lang="fr-FR" sz="1800">
                <a:solidFill>
                  <a:srgbClr val="000000"/>
                </a:solidFill>
                <a:latin typeface="Arial"/>
                <a:ea typeface="Arial"/>
                <a:cs typeface="Arial"/>
                <a:sym typeface="Arial"/>
              </a:rPr>
              <a:t>, ses freins et ses réussites au cours d’un entretien téléphonique ou d’une visioconférence. Il recevra également </a:t>
            </a:r>
            <a:r>
              <a:rPr b="1" lang="fr-FR" sz="1800">
                <a:solidFill>
                  <a:srgbClr val="000000"/>
                </a:solidFill>
                <a:latin typeface="Arial"/>
                <a:ea typeface="Arial"/>
                <a:cs typeface="Arial"/>
                <a:sym typeface="Arial"/>
              </a:rPr>
              <a:t>un second questionnaire de satisfaction </a:t>
            </a:r>
            <a:r>
              <a:rPr lang="fr-FR" sz="1800">
                <a:solidFill>
                  <a:srgbClr val="000000"/>
                </a:solidFill>
                <a:latin typeface="Arial"/>
                <a:ea typeface="Arial"/>
                <a:cs typeface="Arial"/>
                <a:sym typeface="Arial"/>
              </a:rPr>
              <a:t>à compléter sur sa satisfaction globale de l’accompagnement mais également sur l’état d’avancement de son projet. </a:t>
            </a:r>
            <a:endParaRPr sz="1800">
              <a:latin typeface="Arial"/>
              <a:ea typeface="Arial"/>
              <a:cs typeface="Arial"/>
              <a:sym typeface="Arial"/>
            </a:endParaRPr>
          </a:p>
        </p:txBody>
      </p:sp>
      <p:grpSp>
        <p:nvGrpSpPr>
          <p:cNvPr id="255" name="Google Shape;255;p10"/>
          <p:cNvGrpSpPr/>
          <p:nvPr/>
        </p:nvGrpSpPr>
        <p:grpSpPr>
          <a:xfrm flipH="1" rot="10800000">
            <a:off x="0" y="4682671"/>
            <a:ext cx="2898948" cy="2175328"/>
            <a:chOff x="-305" y="-1"/>
            <a:chExt cx="3832880" cy="2876136"/>
          </a:xfrm>
        </p:grpSpPr>
        <p:sp>
          <p:nvSpPr>
            <p:cNvPr id="256" name="Google Shape;256;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9" name="Google Shape;259;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5" name="Google Shape;265;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66" name="Google Shape;266;p11"/>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Modalités, délais d’accès et amplitude</a:t>
            </a:r>
            <a:endParaRPr/>
          </a:p>
        </p:txBody>
      </p:sp>
      <p:grpSp>
        <p:nvGrpSpPr>
          <p:cNvPr id="267" name="Google Shape;267;p11"/>
          <p:cNvGrpSpPr/>
          <p:nvPr/>
        </p:nvGrpSpPr>
        <p:grpSpPr>
          <a:xfrm>
            <a:off x="8289890" y="0"/>
            <a:ext cx="3902110" cy="2382977"/>
            <a:chOff x="6867015" y="-1"/>
            <a:chExt cx="5324985" cy="3251912"/>
          </a:xfrm>
        </p:grpSpPr>
        <p:sp>
          <p:nvSpPr>
            <p:cNvPr id="268" name="Google Shape;268;p11"/>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9" name="Google Shape;269;p11"/>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11"/>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11"/>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2" name="Google Shape;272;p11"/>
          <p:cNvSpPr txBox="1"/>
          <p:nvPr>
            <p:ph idx="1" type="body"/>
          </p:nvPr>
        </p:nvSpPr>
        <p:spPr>
          <a:xfrm>
            <a:off x="582316" y="2002744"/>
            <a:ext cx="10972800" cy="18059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MODALITÉS </a:t>
            </a:r>
            <a:r>
              <a:rPr b="0" i="0" lang="fr-FR" sz="12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00" lvl="0" marL="228600" rtl="0" algn="just">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DÉLAI </a:t>
            </a:r>
            <a:r>
              <a:rPr b="0" i="0" lang="fr-FR" sz="12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jours ouvrés. La consultante et le bénéficiaire définissent conjointement le planning du bilan de compétences. </a:t>
            </a:r>
            <a:endParaRPr/>
          </a:p>
          <a:p>
            <a:pPr indent="-228600" lvl="0" marL="228600" rtl="0" algn="l">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AMPLITUDE </a:t>
            </a:r>
            <a:r>
              <a:rPr b="0" i="0" lang="fr-FR" sz="12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sz="1100">
              <a:latin typeface="Arial"/>
              <a:ea typeface="Arial"/>
              <a:cs typeface="Arial"/>
              <a:sym typeface="Arial"/>
            </a:endParaRPr>
          </a:p>
        </p:txBody>
      </p:sp>
      <p:grpSp>
        <p:nvGrpSpPr>
          <p:cNvPr id="273" name="Google Shape;273;p11"/>
          <p:cNvGrpSpPr/>
          <p:nvPr/>
        </p:nvGrpSpPr>
        <p:grpSpPr>
          <a:xfrm flipH="1" rot="10800000">
            <a:off x="0" y="4682671"/>
            <a:ext cx="2898948" cy="2175328"/>
            <a:chOff x="-305" y="-1"/>
            <a:chExt cx="3832880" cy="2876136"/>
          </a:xfrm>
        </p:grpSpPr>
        <p:sp>
          <p:nvSpPr>
            <p:cNvPr id="274" name="Google Shape;274;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5" name="Google Shape;275;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8" name="Google Shape;278;p11"/>
          <p:cNvSpPr txBox="1"/>
          <p:nvPr/>
        </p:nvSpPr>
        <p:spPr>
          <a:xfrm>
            <a:off x="578820" y="3960093"/>
            <a:ext cx="10839499"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1200" u="sng">
                <a:solidFill>
                  <a:srgbClr val="F79646"/>
                </a:solidFill>
                <a:latin typeface="Arial"/>
                <a:ea typeface="Arial"/>
                <a:cs typeface="Arial"/>
                <a:sym typeface="Arial"/>
              </a:rPr>
              <a:t>Accessibilité aux personnes handicapées</a:t>
            </a:r>
            <a:r>
              <a:rPr lang="fr-FR" sz="1200">
                <a:solidFill>
                  <a:srgbClr val="F79646"/>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B0F0"/>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Notre organisme tente de donner à tous les mêmes chances d’accéder ou de maintenir l’emploi.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Nous pouvons adapter certaines de nos modalités de formation, pour cela, nous étudierons ensemble vos besoins.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 </a:t>
            </a:r>
            <a:br>
              <a:rPr lang="fr-FR" sz="1200">
                <a:solidFill>
                  <a:schemeClr val="dk1"/>
                </a:solidFill>
                <a:latin typeface="Arial"/>
                <a:ea typeface="Arial"/>
                <a:cs typeface="Arial"/>
                <a:sym typeface="Arial"/>
              </a:rPr>
            </a:br>
            <a:r>
              <a:rPr lang="fr-FR" sz="1200">
                <a:solidFill>
                  <a:srgbClr val="000000"/>
                </a:solidFill>
                <a:latin typeface="Arial"/>
                <a:ea typeface="Arial"/>
                <a:cs typeface="Arial"/>
                <a:sym typeface="Arial"/>
              </a:rPr>
              <a:t>Pour toutes questions, merci de contacter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lang="fr-FR" sz="1200">
                <a:solidFill>
                  <a:srgbClr val="000000"/>
                </a:solidFill>
                <a:latin typeface="Arial"/>
                <a:ea typeface="Arial"/>
                <a:cs typeface="Arial"/>
                <a:sym typeface="Arial"/>
              </a:rPr>
              <a:t>Mme Christelle FASQUEL : Référente handicap</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b="1" lang="fr-FR" sz="1200" u="sng">
                <a:solidFill>
                  <a:schemeClr val="dk2"/>
                </a:solidFill>
                <a:latin typeface="Arial"/>
                <a:ea typeface="Arial"/>
                <a:cs typeface="Arial"/>
                <a:sym typeface="Arial"/>
                <a:hlinkClick r:id="rId3">
                  <a:extLst>
                    <a:ext uri="{A12FA001-AC4F-418D-AE19-62706E023703}">
                      <ahyp:hlinkClr val="tx"/>
                    </a:ext>
                  </a:extLst>
                </a:hlinkClick>
              </a:rPr>
              <a:t>administratifetpedagogique@creatyz.fr</a:t>
            </a:r>
            <a:endParaRPr b="1" sz="1200">
              <a:solidFill>
                <a:schemeClr val="dk2"/>
              </a:solidFill>
              <a:latin typeface="Arial"/>
              <a:ea typeface="Arial"/>
              <a:cs typeface="Arial"/>
              <a:sym typeface="Arial"/>
            </a:endParaRPr>
          </a:p>
          <a:p>
            <a:pPr indent="0" lvl="0" marL="0" marR="0" rtl="0" algn="ctr">
              <a:lnSpc>
                <a:spcPct val="110000"/>
              </a:lnSpc>
              <a:spcBef>
                <a:spcPts val="0"/>
              </a:spcBef>
              <a:spcAft>
                <a:spcPts val="0"/>
              </a:spcAft>
              <a:buClr>
                <a:schemeClr val="accent2"/>
              </a:buClr>
              <a:buSzPts val="1200"/>
              <a:buFont typeface="Arial"/>
              <a:buNone/>
            </a:pPr>
            <a:r>
              <a:rPr lang="fr-FR" sz="1200">
                <a:solidFill>
                  <a:schemeClr val="accent2"/>
                </a:solidFill>
                <a:latin typeface="Arial"/>
                <a:ea typeface="Arial"/>
                <a:cs typeface="Arial"/>
                <a:sym typeface="Arial"/>
              </a:rPr>
              <a:t>01 89 71 28 64</a:t>
            </a:r>
            <a:endParaRPr sz="1200">
              <a:solidFill>
                <a:schemeClr val="accent2"/>
              </a:solidFill>
              <a:latin typeface="Arial"/>
              <a:ea typeface="Arial"/>
              <a:cs typeface="Arial"/>
              <a:sym typeface="Arial"/>
            </a:endParaRPr>
          </a:p>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4" name="Google Shape;284;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85" name="Google Shape;285;p12"/>
          <p:cNvSpPr txBox="1"/>
          <p:nvPr>
            <p:ph type="title"/>
          </p:nvPr>
        </p:nvSpPr>
        <p:spPr>
          <a:xfrm>
            <a:off x="501705" y="397161"/>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Tarif et organisation du bilan de compétences</a:t>
            </a:r>
            <a:endParaRPr/>
          </a:p>
        </p:txBody>
      </p:sp>
      <p:grpSp>
        <p:nvGrpSpPr>
          <p:cNvPr id="286" name="Google Shape;286;p12"/>
          <p:cNvGrpSpPr/>
          <p:nvPr/>
        </p:nvGrpSpPr>
        <p:grpSpPr>
          <a:xfrm>
            <a:off x="8289890" y="0"/>
            <a:ext cx="3902110" cy="2382977"/>
            <a:chOff x="6867015" y="-1"/>
            <a:chExt cx="5324985" cy="3251912"/>
          </a:xfrm>
        </p:grpSpPr>
        <p:sp>
          <p:nvSpPr>
            <p:cNvPr id="287" name="Google Shape;287;p1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8" name="Google Shape;288;p1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1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1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91" name="Google Shape;291;p12"/>
          <p:cNvGrpSpPr/>
          <p:nvPr/>
        </p:nvGrpSpPr>
        <p:grpSpPr>
          <a:xfrm flipH="1" rot="10800000">
            <a:off x="0" y="4682671"/>
            <a:ext cx="2898948" cy="2175328"/>
            <a:chOff x="-305" y="-1"/>
            <a:chExt cx="3832880" cy="2876136"/>
          </a:xfrm>
        </p:grpSpPr>
        <p:sp>
          <p:nvSpPr>
            <p:cNvPr id="292" name="Google Shape;292;p1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3" name="Google Shape;293;p1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4" name="Google Shape;294;p1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1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96" name="Google Shape;296;p12"/>
          <p:cNvSpPr txBox="1"/>
          <p:nvPr/>
        </p:nvSpPr>
        <p:spPr>
          <a:xfrm>
            <a:off x="501705" y="1959186"/>
            <a:ext cx="11267700" cy="350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u="sng">
                <a:solidFill>
                  <a:srgbClr val="F79646"/>
                </a:solidFill>
                <a:latin typeface="Arial"/>
                <a:ea typeface="Arial"/>
                <a:cs typeface="Arial"/>
                <a:sym typeface="Arial"/>
              </a:rPr>
              <a:t>Tarif</a:t>
            </a:r>
            <a:r>
              <a:rPr lang="fr-FR" sz="1400">
                <a:solidFill>
                  <a:srgbClr val="F79646"/>
                </a:solidFill>
                <a:latin typeface="Arial"/>
                <a:ea typeface="Arial"/>
                <a:cs typeface="Arial"/>
                <a:sym typeface="Arial"/>
              </a:rPr>
              <a:t>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rgbClr val="000000"/>
                </a:solidFill>
                <a:latin typeface="Arial"/>
                <a:ea typeface="Arial"/>
                <a:cs typeface="Arial"/>
                <a:sym typeface="Arial"/>
              </a:rPr>
              <a:t>Le prix du bilan de compétences est de </a:t>
            </a:r>
            <a:r>
              <a:rPr b="1" lang="fr-FR" sz="1400">
                <a:solidFill>
                  <a:srgbClr val="000000"/>
                </a:solidFill>
                <a:latin typeface="Arial"/>
                <a:ea typeface="Arial"/>
                <a:cs typeface="Arial"/>
                <a:sym typeface="Arial"/>
              </a:rPr>
              <a:t>2450€ TTC</a:t>
            </a:r>
            <a:r>
              <a:rPr lang="fr-FR" sz="1400">
                <a:solidFill>
                  <a:srgbClr val="000000"/>
                </a:solidFill>
                <a:latin typeface="Arial"/>
                <a:ea typeface="Arial"/>
                <a:cs typeface="Arial"/>
                <a:sym typeface="Arial"/>
              </a:rPr>
              <a:t>. </a:t>
            </a:r>
            <a:r>
              <a:rPr lang="fr-FR" sz="1400">
                <a:solidFill>
                  <a:schemeClr val="dk1"/>
                </a:solidFill>
                <a:latin typeface="Arial"/>
                <a:ea typeface="Arial"/>
                <a:cs typeface="Arial"/>
                <a:sym typeface="Arial"/>
              </a:rPr>
              <a:t>Notre organisme est non assujetti à la TVA.</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b="1" sz="900">
              <a:solidFill>
                <a:srgbClr val="000000"/>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Durée</a:t>
            </a:r>
            <a:endParaRPr b="1" sz="1400" u="sng">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Le bilan de compétences se réalise sur une période maximum de 2 mois:</a:t>
            </a:r>
            <a:r>
              <a:rPr lang="fr-FR"/>
              <a:t> du </a:t>
            </a:r>
            <a:r>
              <a:rPr i="1" lang="fr-FR">
                <a:solidFill>
                  <a:schemeClr val="dk1"/>
                </a:solidFill>
              </a:rPr>
              <a:t>{{start_date}} au {{end_date}}</a:t>
            </a:r>
            <a:r>
              <a:rPr i="1" lang="fr-FR" sz="1400">
                <a:solidFill>
                  <a:srgbClr val="000000"/>
                </a:solidFill>
                <a:highlight>
                  <a:srgbClr val="FFFF00"/>
                </a:highlight>
                <a:latin typeface="Arial"/>
                <a:ea typeface="Arial"/>
                <a:cs typeface="Arial"/>
                <a:sym typeface="Arial"/>
              </a:rPr>
              <a:t> </a:t>
            </a:r>
            <a:endParaRPr sz="1400">
              <a:solidFill>
                <a:srgbClr val="000000"/>
              </a:solidFill>
              <a:highlight>
                <a:srgbClr val="FFFF00"/>
              </a:highlight>
              <a:latin typeface="Arial"/>
              <a:ea typeface="Arial"/>
              <a:cs typeface="Arial"/>
              <a:sym typeface="Arial"/>
            </a:endParaRPr>
          </a:p>
          <a:p>
            <a:pPr indent="0" lvl="0" marL="0" marR="0" rtl="0" algn="just">
              <a:spcBef>
                <a:spcPts val="0"/>
              </a:spcBef>
              <a:spcAft>
                <a:spcPts val="0"/>
              </a:spcAft>
              <a:buNone/>
            </a:pPr>
            <a:r>
              <a:t/>
            </a:r>
            <a:endParaRPr sz="900">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Il se décline sur 7 séances rdv de 1h00 à 2h00</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La durée du bilan de compétences s’entend sur un maximum de 11h. </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Déroulement</a:t>
            </a:r>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en Face à Face à distance </a:t>
            </a:r>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Organisation</a:t>
            </a:r>
            <a:endParaRPr sz="1400" u="sng">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La totalité du bilan de compétences s’effectue en distanciel.</a:t>
            </a:r>
            <a:r>
              <a:rPr lang="fr-FR" sz="1400">
                <a:solidFill>
                  <a:schemeClr val="dk1"/>
                </a:solidFill>
                <a:latin typeface="Arial"/>
                <a:ea typeface="Arial"/>
                <a:cs typeface="Arial"/>
                <a:sym typeface="Arial"/>
              </a:rPr>
              <a:t> </a:t>
            </a:r>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Nombre de bénéficiaire</a:t>
            </a:r>
            <a:r>
              <a:rPr lang="fr-FR"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1</a:t>
            </a:r>
            <a:r>
              <a:rPr lang="fr-FR"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1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2" name="Google Shape;302;p1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303" name="Google Shape;303;p13"/>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Votre consultante en bilan de compétences</a:t>
            </a:r>
            <a:endParaRPr/>
          </a:p>
        </p:txBody>
      </p:sp>
      <p:grpSp>
        <p:nvGrpSpPr>
          <p:cNvPr id="304" name="Google Shape;304;p13"/>
          <p:cNvGrpSpPr/>
          <p:nvPr/>
        </p:nvGrpSpPr>
        <p:grpSpPr>
          <a:xfrm>
            <a:off x="8289890" y="0"/>
            <a:ext cx="3902110" cy="2382977"/>
            <a:chOff x="6867015" y="-1"/>
            <a:chExt cx="5324985" cy="3251912"/>
          </a:xfrm>
        </p:grpSpPr>
        <p:sp>
          <p:nvSpPr>
            <p:cNvPr id="305" name="Google Shape;305;p1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1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1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8" name="Google Shape;308;p1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09" name="Google Shape;309;p13"/>
          <p:cNvGrpSpPr/>
          <p:nvPr/>
        </p:nvGrpSpPr>
        <p:grpSpPr>
          <a:xfrm flipH="1" rot="10800000">
            <a:off x="0" y="4682671"/>
            <a:ext cx="2898948" cy="2175328"/>
            <a:chOff x="-305" y="-1"/>
            <a:chExt cx="3832880" cy="2876136"/>
          </a:xfrm>
        </p:grpSpPr>
        <p:sp>
          <p:nvSpPr>
            <p:cNvPr id="310" name="Google Shape;310;p1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1" name="Google Shape;311;p1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1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3" name="Google Shape;313;p1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14" name="Google Shape;314;p13"/>
          <p:cNvSpPr txBox="1"/>
          <p:nvPr/>
        </p:nvSpPr>
        <p:spPr>
          <a:xfrm>
            <a:off x="3712465" y="1901799"/>
            <a:ext cx="196033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800" u="sng">
                <a:solidFill>
                  <a:srgbClr val="F79646"/>
                </a:solidFill>
                <a:latin typeface="Arial"/>
                <a:ea typeface="Arial"/>
                <a:cs typeface="Arial"/>
                <a:sym typeface="Arial"/>
              </a:rPr>
              <a:t>Aurélie V.B</a:t>
            </a:r>
            <a:endParaRPr/>
          </a:p>
        </p:txBody>
      </p:sp>
      <p:pic>
        <p:nvPicPr>
          <p:cNvPr id="315" name="Google Shape;315;p13"/>
          <p:cNvPicPr preferRelativeResize="0"/>
          <p:nvPr/>
        </p:nvPicPr>
        <p:blipFill rotWithShape="1">
          <a:blip r:embed="rId3">
            <a:alphaModFix/>
          </a:blip>
          <a:srcRect b="0" l="0" r="0" t="0"/>
          <a:stretch/>
        </p:blipFill>
        <p:spPr>
          <a:xfrm>
            <a:off x="5688770" y="1261843"/>
            <a:ext cx="1519187" cy="1725797"/>
          </a:xfrm>
          <a:prstGeom prst="rect">
            <a:avLst/>
          </a:prstGeom>
          <a:noFill/>
          <a:ln>
            <a:noFill/>
          </a:ln>
        </p:spPr>
      </p:pic>
      <p:sp>
        <p:nvSpPr>
          <p:cNvPr id="316" name="Google Shape;316;p13"/>
          <p:cNvSpPr txBox="1"/>
          <p:nvPr/>
        </p:nvSpPr>
        <p:spPr>
          <a:xfrm>
            <a:off x="582316" y="3054609"/>
            <a:ext cx="10711543" cy="37856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1600">
                <a:solidFill>
                  <a:schemeClr val="dk1"/>
                </a:solidFill>
                <a:latin typeface="Arial"/>
                <a:ea typeface="Arial"/>
                <a:cs typeface="Arial"/>
                <a:sym typeface="Arial"/>
              </a:rPr>
              <a:t>Aurélie V-B. est une coach certifiée en développement personnel et professionnel, dédiée à accompagner ses clients  dans la réalisation de leurs objectifs de vie et de carrière. Avec une approche à la fois bienveillante et structurée, elle adapte ses méthodes pour répondre aux besoins spécifiques de chaque personne qu’elle accompagne. Elle est formée à des techniques variées comme la PNL, l’hypnose, l’EFT et la psychologie positive, pour offrir des suivis surmesure et holistiques.</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fr-FR" sz="1600">
                <a:solidFill>
                  <a:schemeClr val="dk1"/>
                </a:solidFill>
                <a:latin typeface="Arial"/>
                <a:ea typeface="Arial"/>
                <a:cs typeface="Arial"/>
                <a:sym typeface="Arial"/>
              </a:rPr>
              <a:t>Aurélie possède plus de dix ans d’expérience en gestion d’équipe et en relation client, des compétences qu’elle a acquises en dirigeant une entreprise où elle a su instaurer un climat de travail positif et motivant. Depuis 2022, elle exerce en tant que coach freelance, mettant son savoir-faire au service des particuliers et professionnels dans la résolution de problématiques variées, en collaboration avec d’autres experts du bien-être lorsque nécessaire.</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fr-FR" sz="1600">
                <a:solidFill>
                  <a:schemeClr val="dk1"/>
                </a:solidFill>
                <a:latin typeface="Arial"/>
                <a:ea typeface="Arial"/>
                <a:cs typeface="Arial"/>
                <a:sym typeface="Arial"/>
              </a:rPr>
              <a:t>Animée par des valeurs profondes d’empathie, de persévérance et de leadership, Aurélie veille à créer un espace de confiance et d’écoute pour ses clients. Passionnée par le bien-être, elle met tout en œuvre pour que chaque accompagnement soit une expérience enrichissante, favorisant l’épanouissement personnel et professionnel de ceux qui lui font confiance.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 name="Google Shape;99;p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00" name="Google Shape;100;p2"/>
          <p:cNvSpPr txBox="1"/>
          <p:nvPr>
            <p:ph type="title"/>
          </p:nvPr>
        </p:nvSpPr>
        <p:spPr>
          <a:xfrm>
            <a:off x="1179073" y="509403"/>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SOMMAIRE</a:t>
            </a:r>
            <a:endParaRPr/>
          </a:p>
        </p:txBody>
      </p:sp>
      <p:grpSp>
        <p:nvGrpSpPr>
          <p:cNvPr id="101" name="Google Shape;101;p2"/>
          <p:cNvGrpSpPr/>
          <p:nvPr/>
        </p:nvGrpSpPr>
        <p:grpSpPr>
          <a:xfrm>
            <a:off x="8289890" y="0"/>
            <a:ext cx="3902110" cy="2382977"/>
            <a:chOff x="6867015" y="-1"/>
            <a:chExt cx="5324985" cy="3251912"/>
          </a:xfrm>
        </p:grpSpPr>
        <p:sp>
          <p:nvSpPr>
            <p:cNvPr id="102" name="Google Shape;102;p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06" name="Google Shape;106;p2"/>
          <p:cNvSpPr txBox="1"/>
          <p:nvPr>
            <p:ph idx="1" type="body"/>
          </p:nvPr>
        </p:nvSpPr>
        <p:spPr>
          <a:xfrm>
            <a:off x="1179073" y="1753943"/>
            <a:ext cx="9833548" cy="4082314"/>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E29557"/>
              </a:buClr>
              <a:buSzPts val="1800"/>
              <a:buFont typeface="Noto Sans Symbols"/>
              <a:buChar char="❖"/>
            </a:pPr>
            <a:r>
              <a:rPr lang="fr-FR" sz="1800">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Déontologie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Votre consultante en bilan de compétences</a:t>
            </a:r>
            <a:endParaRPr sz="800">
              <a:solidFill>
                <a:schemeClr val="dk2"/>
              </a:solidFill>
            </a:endParaRPr>
          </a:p>
        </p:txBody>
      </p:sp>
      <p:grpSp>
        <p:nvGrpSpPr>
          <p:cNvPr id="107" name="Google Shape;107;p2"/>
          <p:cNvGrpSpPr/>
          <p:nvPr/>
        </p:nvGrpSpPr>
        <p:grpSpPr>
          <a:xfrm flipH="1" rot="10800000">
            <a:off x="0" y="4682671"/>
            <a:ext cx="2898948" cy="2175328"/>
            <a:chOff x="-305" y="-1"/>
            <a:chExt cx="3832880" cy="2876136"/>
          </a:xfrm>
        </p:grpSpPr>
        <p:sp>
          <p:nvSpPr>
            <p:cNvPr id="108" name="Google Shape;108;p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18" name="Google Shape;118;p3"/>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Les </a:t>
            </a:r>
            <a:r>
              <a:rPr b="1" lang="fr-FR" sz="4000">
                <a:solidFill>
                  <a:srgbClr val="3F3F3F"/>
                </a:solidFill>
              </a:rPr>
              <a:t>Objectifs</a:t>
            </a:r>
            <a:r>
              <a:rPr b="1" lang="fr-FR">
                <a:solidFill>
                  <a:srgbClr val="3F3F3F"/>
                </a:solidFill>
              </a:rPr>
              <a:t> du bilan de compétences</a:t>
            </a:r>
            <a:endParaRPr/>
          </a:p>
        </p:txBody>
      </p:sp>
      <p:grpSp>
        <p:nvGrpSpPr>
          <p:cNvPr id="119" name="Google Shape;119;p3"/>
          <p:cNvGrpSpPr/>
          <p:nvPr/>
        </p:nvGrpSpPr>
        <p:grpSpPr>
          <a:xfrm>
            <a:off x="8289890" y="0"/>
            <a:ext cx="3902110" cy="2382977"/>
            <a:chOff x="6867015" y="-1"/>
            <a:chExt cx="5324985" cy="3251912"/>
          </a:xfrm>
        </p:grpSpPr>
        <p:sp>
          <p:nvSpPr>
            <p:cNvPr id="120" name="Google Shape;120;p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24" name="Google Shape;124;p3"/>
          <p:cNvSpPr txBox="1"/>
          <p:nvPr>
            <p:ph idx="1" type="body"/>
          </p:nvPr>
        </p:nvSpPr>
        <p:spPr>
          <a:xfrm>
            <a:off x="609447" y="972116"/>
            <a:ext cx="10972800" cy="5778539"/>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fr-FR" sz="1600"/>
              <a:t>{{objectifs}}</a:t>
            </a:r>
            <a:endParaRPr b="1"/>
          </a:p>
        </p:txBody>
      </p:sp>
      <p:grpSp>
        <p:nvGrpSpPr>
          <p:cNvPr id="125" name="Google Shape;125;p3"/>
          <p:cNvGrpSpPr/>
          <p:nvPr/>
        </p:nvGrpSpPr>
        <p:grpSpPr>
          <a:xfrm flipH="1" rot="10800000">
            <a:off x="0" y="4682671"/>
            <a:ext cx="2898948" cy="2175328"/>
            <a:chOff x="-305" y="-1"/>
            <a:chExt cx="3832880" cy="2876136"/>
          </a:xfrm>
        </p:grpSpPr>
        <p:sp>
          <p:nvSpPr>
            <p:cNvPr id="126" name="Google Shape;126;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36" name="Google Shape;136;p4"/>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compétences, le public et les prérequis </a:t>
            </a:r>
            <a:endParaRPr/>
          </a:p>
        </p:txBody>
      </p:sp>
      <p:grpSp>
        <p:nvGrpSpPr>
          <p:cNvPr id="137" name="Google Shape;137;p4"/>
          <p:cNvGrpSpPr/>
          <p:nvPr/>
        </p:nvGrpSpPr>
        <p:grpSpPr>
          <a:xfrm>
            <a:off x="8289890" y="0"/>
            <a:ext cx="3902110" cy="2382977"/>
            <a:chOff x="6867015" y="-1"/>
            <a:chExt cx="5324985" cy="3251912"/>
          </a:xfrm>
        </p:grpSpPr>
        <p:sp>
          <p:nvSpPr>
            <p:cNvPr id="138" name="Google Shape;138;p4"/>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4"/>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4"/>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1" name="Google Shape;141;p4"/>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42" name="Google Shape;142;p4"/>
          <p:cNvSpPr txBox="1"/>
          <p:nvPr>
            <p:ph idx="1" type="body"/>
          </p:nvPr>
        </p:nvSpPr>
        <p:spPr>
          <a:xfrm>
            <a:off x="582316" y="1191488"/>
            <a:ext cx="10972800" cy="517913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rgbClr val="E29557"/>
              </a:buClr>
              <a:buSzPts val="1600"/>
              <a:buChar char="•"/>
            </a:pPr>
            <a:r>
              <a:rPr lang="fr-FR" sz="1600">
                <a:solidFill>
                  <a:srgbClr val="E29557"/>
                </a:solidFill>
                <a:latin typeface="Arial"/>
                <a:ea typeface="Arial"/>
                <a:cs typeface="Arial"/>
                <a:sym typeface="Arial"/>
              </a:rPr>
              <a:t>Les compétences visées </a:t>
            </a:r>
            <a:r>
              <a:rPr lang="fr-FR" sz="1600">
                <a:latin typeface="Arial"/>
                <a:ea typeface="Arial"/>
                <a:cs typeface="Arial"/>
                <a:sym typeface="Arial"/>
              </a:rPr>
              <a:t>: Le bilan de compétences a pour objectif d'amplifier la capacité de prendre des décisions éclairées concernant l'orientation de sa carrière professionnelle. Cela repose sur une compréhension approfondie de soi-même, englobant ses valeurs, besoins et personnalité, ainsi qu'une connaissance approfondie de ses compétences, incluant ressources, connaissances, savoir-faire, soft skills et valeur ajoutée. En parallèle, le bilan de compétences favorise le développement de la capacité à analyser le marché de l'emploi, à repérer les compétences recherchées par les employeurs, et à identifier des dispositifs pertinents pour se former.</a:t>
            </a:r>
            <a:endParaRPr/>
          </a:p>
          <a:p>
            <a:pPr indent="-127000" lvl="0" marL="228600" rtl="0" algn="just">
              <a:lnSpc>
                <a:spcPct val="115000"/>
              </a:lnSpc>
              <a:spcBef>
                <a:spcPts val="1000"/>
              </a:spcBef>
              <a:spcAft>
                <a:spcPts val="0"/>
              </a:spcAft>
              <a:buClr>
                <a:srgbClr val="E29557"/>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E29557"/>
              </a:buClr>
              <a:buSzPts val="1600"/>
              <a:buChar char="•"/>
            </a:pPr>
            <a:r>
              <a:rPr lang="fr-FR" sz="1600">
                <a:solidFill>
                  <a:srgbClr val="E29557"/>
                </a:solidFill>
                <a:latin typeface="Arial"/>
                <a:ea typeface="Arial"/>
                <a:cs typeface="Arial"/>
                <a:sym typeface="Arial"/>
              </a:rPr>
              <a:t>Le public visé et les prérequis </a:t>
            </a:r>
            <a:r>
              <a:rPr lang="fr-FR" sz="1600">
                <a:latin typeface="Arial"/>
                <a:ea typeface="Arial"/>
                <a:cs typeface="Arial"/>
                <a:sym typeface="Arial"/>
              </a:rPr>
              <a:t>: Le bilan de compétences est accessible à tous. Il ne requiert aucun prérequis cependant dans notre cas de réalisation du bilan de compétences à distance une connexion internet et un équipement informatique  adéquats sont requis.</a:t>
            </a:r>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000000"/>
              </a:buClr>
              <a:buSzPts val="1600"/>
              <a:buChar char="•"/>
            </a:pPr>
            <a:r>
              <a:rPr b="0" i="0" lang="fr-FR" sz="1600" u="none" strike="noStrike">
                <a:solidFill>
                  <a:srgbClr val="000000"/>
                </a:solidFill>
                <a:latin typeface="Calibri"/>
                <a:ea typeface="Calibri"/>
                <a:cs typeface="Calibri"/>
                <a:sym typeface="Calibri"/>
              </a:rPr>
              <a:t>PSH (Personne en Situation de Handicap) : une attention particulière est portée aux personnes en situation de handicap pour s’assurer de la faisabilité de la prestation ou proposer une solution alternative, si besoin. </a:t>
            </a:r>
            <a:endParaRPr sz="1600">
              <a:latin typeface="Helvetica Neue"/>
              <a:ea typeface="Helvetica Neue"/>
              <a:cs typeface="Helvetica Neue"/>
              <a:sym typeface="Helvetica Neue"/>
            </a:endParaRPr>
          </a:p>
          <a:p>
            <a:pPr indent="-127000" lvl="0" marL="228600" rtl="0" algn="just">
              <a:lnSpc>
                <a:spcPct val="115000"/>
              </a:lnSpc>
              <a:spcBef>
                <a:spcPts val="1000"/>
              </a:spcBef>
              <a:spcAft>
                <a:spcPts val="0"/>
              </a:spcAft>
              <a:buClr>
                <a:schemeClr val="dk1"/>
              </a:buClr>
              <a:buSzPts val="1600"/>
              <a:buNone/>
            </a:pPr>
            <a:r>
              <a:t/>
            </a:r>
            <a:endParaRPr sz="1600">
              <a:latin typeface="Helvetica Neue"/>
              <a:ea typeface="Helvetica Neue"/>
              <a:cs typeface="Helvetica Neue"/>
              <a:sym typeface="Helvetica Neue"/>
            </a:endParaRPr>
          </a:p>
          <a:p>
            <a:pPr indent="-228600" lvl="0" marL="228600" rtl="0" algn="just">
              <a:lnSpc>
                <a:spcPct val="115000"/>
              </a:lnSpc>
              <a:spcBef>
                <a:spcPts val="1000"/>
              </a:spcBef>
              <a:spcAft>
                <a:spcPts val="0"/>
              </a:spcAft>
              <a:buClr>
                <a:schemeClr val="dk1"/>
              </a:buClr>
              <a:buSzPts val="1600"/>
              <a:buChar char="•"/>
            </a:pPr>
            <a:r>
              <a:rPr b="1" lang="fr-FR" sz="1600">
                <a:latin typeface="Arial"/>
                <a:ea typeface="Arial"/>
                <a:cs typeface="Arial"/>
                <a:sym typeface="Arial"/>
              </a:rPr>
              <a:t>Le bénéficiaire</a:t>
            </a:r>
            <a:r>
              <a:rPr lang="fr-FR" sz="1600">
                <a:latin typeface="Arial"/>
                <a:ea typeface="Arial"/>
                <a:cs typeface="Arial"/>
                <a:sym typeface="Arial"/>
              </a:rPr>
              <a:t> : </a:t>
            </a:r>
            <a:r>
              <a:rPr lang="fr-FR" sz="1600"/>
              <a:t>{{beneficiaire}}</a:t>
            </a:r>
            <a:endParaRPr sz="1600">
              <a:latin typeface="Helvetica Neue"/>
              <a:ea typeface="Helvetica Neue"/>
              <a:cs typeface="Helvetica Neue"/>
              <a:sym typeface="Helvetica Neue"/>
            </a:endParaRPr>
          </a:p>
        </p:txBody>
      </p:sp>
      <p:grpSp>
        <p:nvGrpSpPr>
          <p:cNvPr id="143" name="Google Shape;143;p4"/>
          <p:cNvGrpSpPr/>
          <p:nvPr/>
        </p:nvGrpSpPr>
        <p:grpSpPr>
          <a:xfrm flipH="1" rot="10800000">
            <a:off x="0" y="4682671"/>
            <a:ext cx="2898948" cy="2175328"/>
            <a:chOff x="-305" y="-1"/>
            <a:chExt cx="3832880" cy="2876136"/>
          </a:xfrm>
        </p:grpSpPr>
        <p:sp>
          <p:nvSpPr>
            <p:cNvPr id="144" name="Google Shape;144;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54" name="Google Shape;154;p5"/>
          <p:cNvSpPr txBox="1"/>
          <p:nvPr>
            <p:ph type="title"/>
          </p:nvPr>
        </p:nvSpPr>
        <p:spPr>
          <a:xfrm>
            <a:off x="582316" y="268065"/>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modalités d’accompagnement pédagogique et technique</a:t>
            </a:r>
            <a:endParaRPr/>
          </a:p>
        </p:txBody>
      </p:sp>
      <p:grpSp>
        <p:nvGrpSpPr>
          <p:cNvPr id="155" name="Google Shape;155;p5"/>
          <p:cNvGrpSpPr/>
          <p:nvPr/>
        </p:nvGrpSpPr>
        <p:grpSpPr>
          <a:xfrm>
            <a:off x="8289890" y="0"/>
            <a:ext cx="3902110" cy="2382977"/>
            <a:chOff x="6867015" y="-1"/>
            <a:chExt cx="5324985" cy="3251912"/>
          </a:xfrm>
        </p:grpSpPr>
        <p:sp>
          <p:nvSpPr>
            <p:cNvPr id="156" name="Google Shape;156;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9" name="Google Shape;159;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60" name="Google Shape;160;p5"/>
          <p:cNvSpPr txBox="1"/>
          <p:nvPr>
            <p:ph idx="1" type="body"/>
          </p:nvPr>
        </p:nvSpPr>
        <p:spPr>
          <a:xfrm>
            <a:off x="582316" y="1592675"/>
            <a:ext cx="10972800" cy="499106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Le bilan de compétences, effectué exclusivement à distance, est conçu avec soin pour assurer une expérience enrichissante et efficace. Notre approche repose sur une méthodologie rigoureuse, des outils spécialisés et des entretiens personnalisés, permettant ainsi de combiner habilement les travaux personnels avec les échanges individuels. À la fin de chaque session, nous organisons des ateliers qui sont à la fois guidés et personnalisés, offrant ainsi aux bénéficiaires l'opportunité d'approfondir leur réflexion et de mettre en pratique les enseignements tirés des entretiens précédents.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Notre démarche se distingue par une forte orientation vers la participation active des bénéficiaires. Ces derniers sont encouragés à jouer des rôles dans des mises en situation réalistes et à mener des enquêtes sur le terrain, ce qui favorise une approche pratique de leur développement professionnel. De plus, la méthode interrogative est largement utilisée pour stimuler la réflexion personnelle, permettant ainsi aux bénéficiaires de trouver leurs propres réponses et solutions.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Pour faciliter ces échanges et ces activités, nous utilisons des outils modernes tels que la plateforme de visioconférence Zoom et un espace LMS (Learning Management System) que nous avons développé en interne. Ces technologies nous permettent de maintenir un haut niveau d'interaction et d'engagement, malgré la distance physique.</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Dans ce processus, le consultant joue un rôle essentiel en accompagnant individuellement chaque bénéficiaire. Tout en respectant scrupuleusement la confidentialité des échanges, il encourage ces derniers à prendre du recul par rapport à leur parcours professionnel et à identifier et valoriser leurs compétences et leurs points forts.</a:t>
            </a:r>
            <a:endParaRPr/>
          </a:p>
        </p:txBody>
      </p:sp>
      <p:grpSp>
        <p:nvGrpSpPr>
          <p:cNvPr id="161" name="Google Shape;161;p5"/>
          <p:cNvGrpSpPr/>
          <p:nvPr/>
        </p:nvGrpSpPr>
        <p:grpSpPr>
          <a:xfrm flipH="1" rot="10800000">
            <a:off x="0" y="4682671"/>
            <a:ext cx="2898948" cy="2175328"/>
            <a:chOff x="-305" y="-1"/>
            <a:chExt cx="3832880" cy="2876136"/>
          </a:xfrm>
        </p:grpSpPr>
        <p:sp>
          <p:nvSpPr>
            <p:cNvPr id="162" name="Google Shape;162;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 name="Google Shape;165;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1" name="Google Shape;171;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72" name="Google Shape;172;p6"/>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Déontologie</a:t>
            </a:r>
            <a:endParaRPr/>
          </a:p>
        </p:txBody>
      </p:sp>
      <p:grpSp>
        <p:nvGrpSpPr>
          <p:cNvPr id="173" name="Google Shape;173;p6"/>
          <p:cNvGrpSpPr/>
          <p:nvPr/>
        </p:nvGrpSpPr>
        <p:grpSpPr>
          <a:xfrm>
            <a:off x="8289890" y="0"/>
            <a:ext cx="3902110" cy="2382977"/>
            <a:chOff x="6867015" y="-1"/>
            <a:chExt cx="5324985" cy="3251912"/>
          </a:xfrm>
        </p:grpSpPr>
        <p:sp>
          <p:nvSpPr>
            <p:cNvPr id="174" name="Google Shape;174;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78" name="Google Shape;178;p6"/>
          <p:cNvSpPr txBox="1"/>
          <p:nvPr>
            <p:ph idx="1" type="body"/>
          </p:nvPr>
        </p:nvSpPr>
        <p:spPr>
          <a:xfrm>
            <a:off x="582316" y="1554481"/>
            <a:ext cx="10972800" cy="410684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rgbClr val="000000"/>
              </a:buClr>
              <a:buSzPts val="1600"/>
              <a:buNone/>
            </a:pPr>
            <a:r>
              <a:rPr lang="fr-FR" sz="1600">
                <a:solidFill>
                  <a:srgbClr val="000000"/>
                </a:solidFill>
                <a:latin typeface="Arial"/>
                <a:ea typeface="Arial"/>
                <a:cs typeface="Arial"/>
                <a:sym typeface="Arial"/>
              </a:rPr>
              <a:t>Nous garantissons le respect des dispositions légales qui encadrent cette démarche et établissent les points suivants :</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rPr lang="fr-FR" sz="1600">
                <a:latin typeface="Arial"/>
                <a:ea typeface="Arial"/>
                <a:cs typeface="Arial"/>
                <a:sym typeface="Arial"/>
              </a:rPr>
              <a:t>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 </a:t>
            </a:r>
            <a:r>
              <a:rPr b="1" lang="fr-FR" sz="1600">
                <a:solidFill>
                  <a:srgbClr val="000000"/>
                </a:solidFill>
                <a:latin typeface="Arial"/>
                <a:ea typeface="Arial"/>
                <a:cs typeface="Arial"/>
                <a:sym typeface="Arial"/>
              </a:rPr>
              <a:t>Consentement</a:t>
            </a:r>
            <a:r>
              <a:rPr lang="fr-FR" sz="1600">
                <a:solidFill>
                  <a:srgbClr val="000000"/>
                </a:solidFill>
                <a:latin typeface="Arial"/>
                <a:ea typeface="Arial"/>
                <a:cs typeface="Arial"/>
                <a:sym typeface="Arial"/>
              </a:rPr>
              <a:t> : le bénéficiaire doit donner son consentement librement pour s'engager dans la prestation, indépendamment du financeur de celle-ci.</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a:t>
            </a:r>
            <a:r>
              <a:rPr i="0" lang="fr-FR" sz="1600">
                <a:solidFill>
                  <a:srgbClr val="000000"/>
                </a:solidFill>
                <a:latin typeface="Arial"/>
                <a:ea typeface="Arial"/>
                <a:cs typeface="Arial"/>
                <a:sym typeface="Arial"/>
              </a:rPr>
              <a:t>  </a:t>
            </a:r>
            <a:r>
              <a:rPr b="1" lang="fr-FR" sz="1600">
                <a:solidFill>
                  <a:srgbClr val="111111"/>
                </a:solidFill>
                <a:latin typeface="Arial"/>
                <a:ea typeface="Arial"/>
                <a:cs typeface="Arial"/>
                <a:sym typeface="Arial"/>
              </a:rPr>
              <a:t>D</a:t>
            </a:r>
            <a:r>
              <a:rPr b="1" i="0" lang="fr-FR" sz="1600">
                <a:solidFill>
                  <a:srgbClr val="111111"/>
                </a:solidFill>
                <a:latin typeface="Arial"/>
                <a:ea typeface="Arial"/>
                <a:cs typeface="Arial"/>
                <a:sym typeface="Arial"/>
              </a:rPr>
              <a:t>iscrétion et Confidentialité</a:t>
            </a:r>
            <a:r>
              <a:rPr lang="fr-FR" sz="1600">
                <a:solidFill>
                  <a:srgbClr val="000000"/>
                </a:solidFill>
                <a:latin typeface="Arial"/>
                <a:ea typeface="Arial"/>
                <a:cs typeface="Arial"/>
                <a:sym typeface="Arial"/>
              </a:rPr>
              <a:t> : La confidentialité des échanges est primordiale ; la consultante porte une attention particulière aux conditions matérielles de cette confidentialité. </a:t>
            </a:r>
            <a:r>
              <a:rPr b="0" i="0" lang="fr-FR" sz="1600">
                <a:latin typeface="Arial"/>
                <a:ea typeface="Arial"/>
                <a:cs typeface="Arial"/>
                <a:sym typeface="Arial"/>
              </a:rPr>
              <a:t>Les informations recueillies lors de ces entretiens sont confidentielles et ne peuvent être divulguées sans le consentement de la personne concernée</a:t>
            </a:r>
            <a:r>
              <a:rPr b="0" i="0" lang="fr-FR" sz="1600">
                <a:solidFill>
                  <a:srgbClr val="111111"/>
                </a:solidFill>
                <a:latin typeface="Arial"/>
                <a:ea typeface="Arial"/>
                <a:cs typeface="Arial"/>
                <a:sym typeface="Arial"/>
              </a:rPr>
              <a:t>. </a:t>
            </a:r>
            <a:endParaRPr/>
          </a:p>
          <a:p>
            <a:pPr indent="-127000" lvl="0" marL="228600" rtl="0" algn="just">
              <a:lnSpc>
                <a:spcPct val="115000"/>
              </a:lnSpc>
              <a:spcBef>
                <a:spcPts val="1000"/>
              </a:spcBef>
              <a:spcAft>
                <a:spcPts val="0"/>
              </a:spcAft>
              <a:buClr>
                <a:schemeClr val="dk1"/>
              </a:buClr>
              <a:buSzPts val="1600"/>
              <a:buNone/>
            </a:pPr>
            <a:r>
              <a:t/>
            </a:r>
            <a:endParaRPr b="0" i="0" sz="1600">
              <a:solidFill>
                <a:srgbClr val="111111"/>
              </a:solidFill>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Ce respect de la confidentialité est essentiel pour instaurer un climat de confiance et permettre un accompagnement personnalisé dans la construction d’un projet professionnel adapté. </a:t>
            </a:r>
            <a:endParaRPr sz="1600">
              <a:solidFill>
                <a:srgbClr val="000000"/>
              </a:solidFill>
              <a:latin typeface="Arial"/>
              <a:ea typeface="Arial"/>
              <a:cs typeface="Arial"/>
              <a:sym typeface="Arial"/>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127000" lvl="0" marL="22860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184150" lvl="0" marL="285750" rtl="0" algn="just">
              <a:lnSpc>
                <a:spcPct val="90000"/>
              </a:lnSpc>
              <a:spcBef>
                <a:spcPts val="1000"/>
              </a:spcBef>
              <a:spcAft>
                <a:spcPts val="0"/>
              </a:spcAft>
              <a:buClr>
                <a:srgbClr val="E29557"/>
              </a:buClr>
              <a:buSzPts val="1600"/>
              <a:buFont typeface="Noto Sans Symbols"/>
              <a:buNone/>
            </a:pPr>
            <a:r>
              <a:t/>
            </a:r>
            <a:endParaRPr b="0" i="0" sz="1600">
              <a:solidFill>
                <a:srgbClr val="0D0D0D"/>
              </a:solidFill>
              <a:latin typeface="Arial"/>
              <a:ea typeface="Arial"/>
              <a:cs typeface="Arial"/>
              <a:sym typeface="Arial"/>
            </a:endParaRPr>
          </a:p>
        </p:txBody>
      </p:sp>
      <p:grpSp>
        <p:nvGrpSpPr>
          <p:cNvPr id="179" name="Google Shape;179;p6"/>
          <p:cNvGrpSpPr/>
          <p:nvPr/>
        </p:nvGrpSpPr>
        <p:grpSpPr>
          <a:xfrm flipH="1" rot="10800000">
            <a:off x="0" y="4682671"/>
            <a:ext cx="2898948" cy="2175328"/>
            <a:chOff x="-305" y="-1"/>
            <a:chExt cx="3832880" cy="2876136"/>
          </a:xfrm>
        </p:grpSpPr>
        <p:sp>
          <p:nvSpPr>
            <p:cNvPr id="180" name="Google Shape;18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7"/>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90" name="Google Shape;190;p7"/>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Cadre Réglementaire</a:t>
            </a:r>
            <a:endParaRPr/>
          </a:p>
        </p:txBody>
      </p:sp>
      <p:grpSp>
        <p:nvGrpSpPr>
          <p:cNvPr id="191" name="Google Shape;191;p7"/>
          <p:cNvGrpSpPr/>
          <p:nvPr/>
        </p:nvGrpSpPr>
        <p:grpSpPr>
          <a:xfrm>
            <a:off x="8289890" y="0"/>
            <a:ext cx="3902110" cy="2382977"/>
            <a:chOff x="6867015" y="-1"/>
            <a:chExt cx="5324985" cy="3251912"/>
          </a:xfrm>
        </p:grpSpPr>
        <p:sp>
          <p:nvSpPr>
            <p:cNvPr id="192" name="Google Shape;192;p7"/>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7"/>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7"/>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7"/>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96" name="Google Shape;196;p7"/>
          <p:cNvSpPr txBox="1"/>
          <p:nvPr>
            <p:ph idx="1" type="body"/>
          </p:nvPr>
        </p:nvSpPr>
        <p:spPr>
          <a:xfrm>
            <a:off x="582316" y="1379553"/>
            <a:ext cx="10972800" cy="522798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1200"/>
              <a:buNone/>
            </a:pPr>
            <a:r>
              <a:rPr b="0" i="0" lang="fr-FR" sz="1200" u="none" strike="noStrike">
                <a:solidFill>
                  <a:srgbClr val="000000"/>
                </a:solidFill>
                <a:latin typeface="Arial"/>
                <a:ea typeface="Arial"/>
                <a:cs typeface="Arial"/>
                <a:sym typeface="Arial"/>
              </a:rPr>
              <a:t>Le </a:t>
            </a:r>
            <a:r>
              <a:rPr b="1" i="0" lang="fr-FR" sz="1200" u="none" strike="noStrike">
                <a:solidFill>
                  <a:srgbClr val="000000"/>
                </a:solidFill>
                <a:latin typeface="Arial"/>
                <a:ea typeface="Arial"/>
                <a:cs typeface="Arial"/>
                <a:sym typeface="Arial"/>
              </a:rPr>
              <a:t>bilan de compétences </a:t>
            </a:r>
            <a:r>
              <a:rPr b="0" i="0" lang="fr-FR" sz="1200" u="none" strike="noStrike">
                <a:solidFill>
                  <a:srgbClr val="000000"/>
                </a:solidFill>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just">
              <a:lnSpc>
                <a:spcPct val="100000"/>
              </a:lnSpc>
              <a:spcBef>
                <a:spcPts val="1000"/>
              </a:spcBef>
              <a:spcAft>
                <a:spcPts val="0"/>
              </a:spcAft>
              <a:buClr>
                <a:srgbClr val="000000"/>
              </a:buClr>
              <a:buSzPts val="1200"/>
              <a:buNone/>
            </a:pPr>
            <a:r>
              <a:rPr b="0" i="1" lang="fr-FR" sz="1200" u="none" strike="noStrike">
                <a:solidFill>
                  <a:srgbClr val="000000"/>
                </a:solidFill>
                <a:latin typeface="Arial"/>
                <a:ea typeface="Arial"/>
                <a:cs typeface="Arial"/>
                <a:sym typeface="Arial"/>
              </a:rPr>
              <a:t>Le bilan de compétences comprend, sous la conduite du prestataire, les trois phases suivantes :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Une phase préliminaire qui a pour objet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confirmer l'engagement du bénéficiaire dans sa démarche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définir et d'analyser la nature de ses besoins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l'informer des conditions de déroulement du bilan, ainsi que des méthodes et techniques mises en œuvre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2. Une phase d'investigation permettant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D'analyser ses motivations et intérêts professionnels et personnels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D'identifier ses compétences et aptitudes professionnelles et personnelles et, le cas échéant, d'évaluer ses connaissances générales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déterminer ses possibilités d'évolution professionnelle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3. Une phase de conclusions qui, par la voie d'entretiens personnalisés, permet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prendre connaissance des résultats détaillés de la phase d'investigation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prévoir les principales étapes de la mise en œuvre de ce projet. </a:t>
            </a:r>
            <a:endParaRPr/>
          </a:p>
        </p:txBody>
      </p:sp>
      <p:grpSp>
        <p:nvGrpSpPr>
          <p:cNvPr id="197" name="Google Shape;197;p7"/>
          <p:cNvGrpSpPr/>
          <p:nvPr/>
        </p:nvGrpSpPr>
        <p:grpSpPr>
          <a:xfrm flipH="1" rot="10800000">
            <a:off x="0" y="4682671"/>
            <a:ext cx="2898948" cy="2175328"/>
            <a:chOff x="-305" y="-1"/>
            <a:chExt cx="3832880" cy="2876136"/>
          </a:xfrm>
        </p:grpSpPr>
        <p:sp>
          <p:nvSpPr>
            <p:cNvPr id="198" name="Google Shape;198;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8"/>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08" name="Google Shape;208;p8"/>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Play"/>
              <a:buNone/>
            </a:pPr>
            <a:r>
              <a:rPr b="1" lang="fr-FR" sz="4000">
                <a:solidFill>
                  <a:srgbClr val="3F3F3F"/>
                </a:solidFill>
              </a:rPr>
              <a:t>Déroulement du bilan de compétences </a:t>
            </a:r>
            <a:endParaRPr/>
          </a:p>
        </p:txBody>
      </p:sp>
      <p:grpSp>
        <p:nvGrpSpPr>
          <p:cNvPr id="209" name="Google Shape;209;p8"/>
          <p:cNvGrpSpPr/>
          <p:nvPr/>
        </p:nvGrpSpPr>
        <p:grpSpPr>
          <a:xfrm>
            <a:off x="8289890" y="0"/>
            <a:ext cx="3902110" cy="2382977"/>
            <a:chOff x="6867015" y="-1"/>
            <a:chExt cx="5324985" cy="3251912"/>
          </a:xfrm>
        </p:grpSpPr>
        <p:sp>
          <p:nvSpPr>
            <p:cNvPr id="210" name="Google Shape;210;p8"/>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p8"/>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 name="Google Shape;212;p8"/>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8"/>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14" name="Google Shape;214;p8"/>
          <p:cNvGrpSpPr/>
          <p:nvPr/>
        </p:nvGrpSpPr>
        <p:grpSpPr>
          <a:xfrm flipH="1" rot="10800000">
            <a:off x="0" y="4682671"/>
            <a:ext cx="2898948" cy="2175328"/>
            <a:chOff x="-305" y="-1"/>
            <a:chExt cx="3832880" cy="2876136"/>
          </a:xfrm>
        </p:grpSpPr>
        <p:sp>
          <p:nvSpPr>
            <p:cNvPr id="215" name="Google Shape;215;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19" name="Google Shape;219;p8"/>
          <p:cNvSpPr txBox="1"/>
          <p:nvPr/>
        </p:nvSpPr>
        <p:spPr>
          <a:xfrm>
            <a:off x="637976" y="4762283"/>
            <a:ext cx="10366328"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fr-FR" sz="1800" u="sng">
                <a:solidFill>
                  <a:schemeClr val="dk1"/>
                </a:solidFill>
                <a:latin typeface="Arial"/>
                <a:ea typeface="Arial"/>
                <a:cs typeface="Arial"/>
                <a:sym typeface="Arial"/>
              </a:rPr>
              <a:t>Les activités individuelles en ligne </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Profitez de plus de cinquante activités en ligne conçues pour être réalisées en complément de vos sessions avec votre consultante, selon votre propre rythme. Redécouvrez vos aspirations, identifiez vos motivations, et développez un plan d'action pour une carrière qui vous correspond.</a:t>
            </a:r>
            <a:endParaRPr/>
          </a:p>
        </p:txBody>
      </p:sp>
      <p:sp>
        <p:nvSpPr>
          <p:cNvPr id="220" name="Google Shape;220;p8"/>
          <p:cNvSpPr txBox="1"/>
          <p:nvPr/>
        </p:nvSpPr>
        <p:spPr>
          <a:xfrm>
            <a:off x="637975" y="1610867"/>
            <a:ext cx="79672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u="sng">
                <a:solidFill>
                  <a:schemeClr val="dk1"/>
                </a:solidFill>
                <a:latin typeface="Arial"/>
                <a:ea typeface="Arial"/>
                <a:cs typeface="Arial"/>
                <a:sym typeface="Arial"/>
              </a:rPr>
              <a:t>Les séances en visio avec votre consultante dédiée</a:t>
            </a:r>
            <a:endParaRPr/>
          </a:p>
        </p:txBody>
      </p:sp>
      <p:sp>
        <p:nvSpPr>
          <p:cNvPr id="221" name="Google Shape;221;p8"/>
          <p:cNvSpPr/>
          <p:nvPr/>
        </p:nvSpPr>
        <p:spPr>
          <a:xfrm>
            <a:off x="641798" y="2044606"/>
            <a:ext cx="10362505" cy="540351"/>
          </a:xfrm>
          <a:prstGeom prst="rightArrow">
            <a:avLst>
              <a:gd fmla="val 50000" name="adj1"/>
              <a:gd fmla="val 50000" name="adj2"/>
            </a:avLst>
          </a:prstGeom>
          <a:solidFill>
            <a:srgbClr val="43AFE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222" name="Google Shape;222;p8"/>
          <p:cNvGraphicFramePr/>
          <p:nvPr/>
        </p:nvGraphicFramePr>
        <p:xfrm>
          <a:off x="637975" y="2721635"/>
          <a:ext cx="3000000" cy="3000000"/>
        </p:xfrm>
        <a:graphic>
          <a:graphicData uri="http://schemas.openxmlformats.org/drawingml/2006/table">
            <a:tbl>
              <a:tblPr bandRow="1" firstRow="1">
                <a:noFill/>
                <a:tableStyleId>{10B1963B-28EB-42BF-A9F5-47D0361F74D5}</a:tableStyleId>
              </a:tblPr>
              <a:tblGrid>
                <a:gridCol w="2749375"/>
                <a:gridCol w="3824475"/>
                <a:gridCol w="3792475"/>
              </a:tblGrid>
              <a:tr h="370850">
                <a:tc>
                  <a:txBody>
                    <a:bodyPr/>
                    <a:lstStyle/>
                    <a:p>
                      <a:pPr indent="0" lvl="0" marL="0" marR="0" rtl="0" algn="l">
                        <a:spcBef>
                          <a:spcPts val="0"/>
                        </a:spcBef>
                        <a:spcAft>
                          <a:spcPts val="0"/>
                        </a:spcAft>
                        <a:buNone/>
                      </a:pPr>
                      <a:r>
                        <a:rPr lang="fr-FR" sz="1800" u="none" cap="none" strike="noStrike"/>
                        <a:t>DIAGNOSTIC </a:t>
                      </a:r>
                      <a:endParaRPr/>
                    </a:p>
                    <a:p>
                      <a:pPr indent="0" lvl="0" marL="0" marR="0" rtl="0" algn="l">
                        <a:spcBef>
                          <a:spcPts val="0"/>
                        </a:spcBef>
                        <a:spcAft>
                          <a:spcPts val="0"/>
                        </a:spcAft>
                        <a:buNone/>
                      </a:pPr>
                      <a:r>
                        <a:rPr lang="fr-FR" sz="1100"/>
                        <a:t>(1 semaine)</a:t>
                      </a:r>
                      <a:endParaRPr sz="1800"/>
                    </a:p>
                  </a:txBody>
                  <a:tcPr marT="45725" marB="45725" marR="91450" marL="91450"/>
                </a:tc>
                <a:tc>
                  <a:txBody>
                    <a:bodyPr/>
                    <a:lstStyle/>
                    <a:p>
                      <a:pPr indent="0" lvl="0" marL="0" marR="0" rtl="0" algn="l">
                        <a:spcBef>
                          <a:spcPts val="0"/>
                        </a:spcBef>
                        <a:spcAft>
                          <a:spcPts val="0"/>
                        </a:spcAft>
                        <a:buNone/>
                      </a:pPr>
                      <a:r>
                        <a:rPr lang="fr-FR" sz="1800"/>
                        <a:t>INTROSPECTION ET EXPLORATION </a:t>
                      </a:r>
                      <a:endParaRPr/>
                    </a:p>
                    <a:p>
                      <a:pPr indent="0" lvl="0" marL="0" marR="0" rtl="0" algn="l">
                        <a:spcBef>
                          <a:spcPts val="0"/>
                        </a:spcBef>
                        <a:spcAft>
                          <a:spcPts val="0"/>
                        </a:spcAft>
                        <a:buNone/>
                      </a:pPr>
                      <a:r>
                        <a:rPr lang="fr-FR" sz="1200"/>
                        <a:t>(1 semaine)</a:t>
                      </a:r>
                      <a:endParaRPr sz="1800"/>
                    </a:p>
                  </a:txBody>
                  <a:tcPr marT="45725" marB="45725" marR="91450" marL="91450"/>
                </a:tc>
                <a:tc>
                  <a:txBody>
                    <a:bodyPr/>
                    <a:lstStyle/>
                    <a:p>
                      <a:pPr indent="0" lvl="0" marL="0" marR="0" rtl="0" algn="l">
                        <a:spcBef>
                          <a:spcPts val="0"/>
                        </a:spcBef>
                        <a:spcAft>
                          <a:spcPts val="0"/>
                        </a:spcAft>
                        <a:buNone/>
                      </a:pPr>
                      <a:r>
                        <a:rPr lang="fr-FR" sz="1800"/>
                        <a:t>VALIDATION ET ACTION </a:t>
                      </a:r>
                      <a:endParaRPr/>
                    </a:p>
                    <a:p>
                      <a:pPr indent="0" lvl="0" marL="0" marR="0" rtl="0" algn="l">
                        <a:spcBef>
                          <a:spcPts val="0"/>
                        </a:spcBef>
                        <a:spcAft>
                          <a:spcPts val="0"/>
                        </a:spcAft>
                        <a:buNone/>
                      </a:pPr>
                      <a:r>
                        <a:rPr lang="fr-FR" sz="1200"/>
                        <a:t>(1semaine)</a:t>
                      </a:r>
                      <a:endParaRPr sz="1800"/>
                    </a:p>
                  </a:txBody>
                  <a:tcPr marT="45725" marB="45725" marR="91450" marL="91450"/>
                </a:tc>
              </a:tr>
              <a:tr h="432475">
                <a:tc>
                  <a:txBody>
                    <a:bodyPr/>
                    <a:lstStyle/>
                    <a:p>
                      <a:pPr indent="-285750" lvl="0" marL="285750" marR="0" rtl="0" algn="l">
                        <a:spcBef>
                          <a:spcPts val="0"/>
                        </a:spcBef>
                        <a:spcAft>
                          <a:spcPts val="0"/>
                        </a:spcAft>
                        <a:buClr>
                          <a:schemeClr val="dk1"/>
                        </a:buClr>
                        <a:buSzPts val="1100"/>
                        <a:buFont typeface="Arial"/>
                        <a:buChar char="-"/>
                      </a:pPr>
                      <a:r>
                        <a:rPr lang="fr-FR" sz="1100"/>
                        <a:t>Je fais un 1</a:t>
                      </a:r>
                      <a:r>
                        <a:rPr baseline="30000" lang="fr-FR" sz="1100"/>
                        <a:t>er</a:t>
                      </a:r>
                      <a:r>
                        <a:rPr lang="fr-FR" sz="1100"/>
                        <a:t> bilan de ma situation</a:t>
                      </a:r>
                      <a:endParaRPr/>
                    </a:p>
                    <a:p>
                      <a:pPr indent="-285750" lvl="0" marL="285750" marR="0" rtl="0" algn="l">
                        <a:spcBef>
                          <a:spcPts val="0"/>
                        </a:spcBef>
                        <a:spcAft>
                          <a:spcPts val="0"/>
                        </a:spcAft>
                        <a:buClr>
                          <a:schemeClr val="dk1"/>
                        </a:buClr>
                        <a:buSzPts val="1100"/>
                        <a:buFont typeface="Arial"/>
                        <a:buChar char="-"/>
                      </a:pPr>
                      <a:r>
                        <a:rPr lang="fr-FR" sz="1100"/>
                        <a:t>Je pose mes objectifs et mes besoins</a:t>
                      </a:r>
                      <a:endParaRPr/>
                    </a:p>
                  </a:txBody>
                  <a:tcPr marT="45725" marB="45725" marR="91450" marL="91450" anchor="ctr"/>
                </a:tc>
                <a:tc>
                  <a:txBody>
                    <a:bodyPr/>
                    <a:lstStyle/>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sais ce qui me motive et ce qui me bloque</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prends conscience de mes forces</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connais mes aspirations et mes moteurs </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construis mon projet réaliste, faisable et motivant</a:t>
                      </a:r>
                      <a:endParaRPr/>
                    </a:p>
                  </a:txBody>
                  <a:tcPr marT="45725" marB="45725" marR="91450" marL="91450"/>
                </a:tc>
                <a:tc>
                  <a:txBody>
                    <a:bodyPr/>
                    <a:lstStyle/>
                    <a:p>
                      <a:pPr indent="-171450" lvl="0" marL="171450" marR="0" rtl="0" algn="l">
                        <a:spcBef>
                          <a:spcPts val="0"/>
                        </a:spcBef>
                        <a:spcAft>
                          <a:spcPts val="0"/>
                        </a:spcAft>
                        <a:buClr>
                          <a:schemeClr val="dk1"/>
                        </a:buClr>
                        <a:buSzPts val="1200"/>
                        <a:buFont typeface="Arial"/>
                        <a:buChar char="-"/>
                      </a:pPr>
                      <a:r>
                        <a:rPr lang="fr-FR" sz="1200"/>
                        <a:t>Je travaille mon pitch</a:t>
                      </a:r>
                      <a:endParaRPr/>
                    </a:p>
                    <a:p>
                      <a:pPr indent="-171450" lvl="0" marL="171450" marR="0" rtl="0" algn="l">
                        <a:spcBef>
                          <a:spcPts val="0"/>
                        </a:spcBef>
                        <a:spcAft>
                          <a:spcPts val="0"/>
                        </a:spcAft>
                        <a:buClr>
                          <a:schemeClr val="dk1"/>
                        </a:buClr>
                        <a:buSzPts val="1200"/>
                        <a:buFont typeface="Arial"/>
                        <a:buChar char="-"/>
                      </a:pPr>
                      <a:r>
                        <a:rPr lang="fr-FR" sz="1200"/>
                        <a:t>Je valorise mes compétences</a:t>
                      </a:r>
                      <a:endParaRPr/>
                    </a:p>
                    <a:p>
                      <a:pPr indent="-171450" lvl="0" marL="171450" marR="0" rtl="0" algn="l">
                        <a:spcBef>
                          <a:spcPts val="0"/>
                        </a:spcBef>
                        <a:spcAft>
                          <a:spcPts val="0"/>
                        </a:spcAft>
                        <a:buClr>
                          <a:schemeClr val="dk1"/>
                        </a:buClr>
                        <a:buSzPts val="1200"/>
                        <a:buFont typeface="Arial"/>
                        <a:buChar char="-"/>
                      </a:pPr>
                      <a:r>
                        <a:rPr lang="fr-FR" sz="1200"/>
                        <a:t>Je construis mon plan de carrière et d’action</a:t>
                      </a:r>
                      <a:endParaRPr/>
                    </a:p>
                    <a:p>
                      <a:pPr indent="-171450" lvl="0" marL="171450" marR="0" rtl="0" algn="l">
                        <a:spcBef>
                          <a:spcPts val="0"/>
                        </a:spcBef>
                        <a:spcAft>
                          <a:spcPts val="0"/>
                        </a:spcAft>
                        <a:buClr>
                          <a:schemeClr val="dk1"/>
                        </a:buClr>
                        <a:buSzPts val="1200"/>
                        <a:buFont typeface="Arial"/>
                        <a:buChar char="-"/>
                      </a:pPr>
                      <a:r>
                        <a:rPr lang="fr-FR" sz="1200"/>
                        <a:t>Je reçois la synthèse de mon bilan</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200"/>
                        <a:buFont typeface="Arial"/>
                        <a:buNone/>
                      </a:pPr>
                      <a:r>
                        <a:rPr lang="fr-FR" sz="1200"/>
                        <a:t>1h</a:t>
                      </a:r>
                      <a:endParaRPr/>
                    </a:p>
                  </a:txBody>
                  <a:tcPr marT="45725" marB="45725" marR="91450" marL="91450" anchor="ctr"/>
                </a:tc>
                <a:tc>
                  <a:txBody>
                    <a:bodyPr/>
                    <a:lstStyle/>
                    <a:p>
                      <a:pPr indent="0" lvl="0" marL="0" marR="0" rtl="0" algn="ctr">
                        <a:spcBef>
                          <a:spcPts val="0"/>
                        </a:spcBef>
                        <a:spcAft>
                          <a:spcPts val="0"/>
                        </a:spcAft>
                        <a:buNone/>
                      </a:pPr>
                      <a:r>
                        <a:rPr lang="fr-FR" sz="1200"/>
                        <a:t>7h00</a:t>
                      </a:r>
                      <a:endParaRPr/>
                    </a:p>
                  </a:txBody>
                  <a:tcPr marT="45725" marB="45725" marR="91450" marL="91450"/>
                </a:tc>
                <a:tc>
                  <a:txBody>
                    <a:bodyPr/>
                    <a:lstStyle/>
                    <a:p>
                      <a:pPr indent="0" lvl="0" marL="0" marR="0" rtl="0" algn="ctr">
                        <a:spcBef>
                          <a:spcPts val="0"/>
                        </a:spcBef>
                        <a:spcAft>
                          <a:spcPts val="0"/>
                        </a:spcAft>
                        <a:buNone/>
                      </a:pPr>
                      <a:r>
                        <a:rPr lang="fr-FR" sz="1200"/>
                        <a:t>3h00</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28" name="Google Shape;228;p9"/>
          <p:cNvGrpSpPr/>
          <p:nvPr/>
        </p:nvGrpSpPr>
        <p:grpSpPr>
          <a:xfrm>
            <a:off x="7855526" y="2227167"/>
            <a:ext cx="4336168" cy="4630834"/>
            <a:chOff x="7855526" y="2145638"/>
            <a:chExt cx="4336168" cy="4630834"/>
          </a:xfrm>
        </p:grpSpPr>
        <p:sp>
          <p:nvSpPr>
            <p:cNvPr id="229" name="Google Shape;229;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9"/>
            <p:cNvSpPr/>
            <p:nvPr/>
          </p:nvSpPr>
          <p:spPr>
            <a:xfrm>
              <a:off x="7877037" y="2411531"/>
              <a:ext cx="4314657" cy="4364939"/>
            </a:xfrm>
            <a:custGeom>
              <a:rect b="b" l="l" r="r" t="t"/>
              <a:pathLst>
                <a:path extrusionOk="0" h="4364939" w="4314657">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9"/>
            <p:cNvSpPr/>
            <p:nvPr/>
          </p:nvSpPr>
          <p:spPr>
            <a:xfrm>
              <a:off x="7855526" y="2145638"/>
              <a:ext cx="4336168" cy="4630833"/>
            </a:xfrm>
            <a:custGeom>
              <a:rect b="b" l="l" r="r" t="t"/>
              <a:pathLst>
                <a:path extrusionOk="0" h="4630833" w="4336168">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33" name="Google Shape;233;p9"/>
          <p:cNvGrpSpPr/>
          <p:nvPr/>
        </p:nvGrpSpPr>
        <p:grpSpPr>
          <a:xfrm flipH="1">
            <a:off x="5112326" y="0"/>
            <a:ext cx="4683941" cy="3456291"/>
            <a:chOff x="4345582" y="0"/>
            <a:chExt cx="5069918" cy="3741104"/>
          </a:xfrm>
        </p:grpSpPr>
        <p:sp>
          <p:nvSpPr>
            <p:cNvPr id="234" name="Google Shape;234;p9"/>
            <p:cNvSpPr/>
            <p:nvPr/>
          </p:nvSpPr>
          <p:spPr>
            <a:xfrm>
              <a:off x="4345582" y="1"/>
              <a:ext cx="5069918" cy="3741103"/>
            </a:xfrm>
            <a:custGeom>
              <a:rect b="b" l="l" r="r" t="t"/>
              <a:pathLst>
                <a:path extrusionOk="0" h="3741103" w="5069918">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5" name="Google Shape;235;p9"/>
            <p:cNvSpPr/>
            <p:nvPr/>
          </p:nvSpPr>
          <p:spPr>
            <a:xfrm>
              <a:off x="4362838" y="1"/>
              <a:ext cx="4960548" cy="3526297"/>
            </a:xfrm>
            <a:custGeom>
              <a:rect b="b" l="l" r="r" t="t"/>
              <a:pathLst>
                <a:path extrusionOk="0" h="3526297" w="4960548">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6" name="Google Shape;236;p9"/>
            <p:cNvSpPr/>
            <p:nvPr/>
          </p:nvSpPr>
          <p:spPr>
            <a:xfrm>
              <a:off x="4361928" y="0"/>
              <a:ext cx="4934374" cy="3484134"/>
            </a:xfrm>
            <a:custGeom>
              <a:rect b="b" l="l" r="r" t="t"/>
              <a:pathLst>
                <a:path extrusionOk="0" h="3484134" w="493437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7" name="Google Shape;237;p9"/>
            <p:cNvSpPr/>
            <p:nvPr/>
          </p:nvSpPr>
          <p:spPr>
            <a:xfrm>
              <a:off x="4361928" y="0"/>
              <a:ext cx="4934374" cy="3484134"/>
            </a:xfrm>
            <a:custGeom>
              <a:rect b="b" l="l" r="r" t="t"/>
              <a:pathLst>
                <a:path extrusionOk="0" h="3484134" w="493437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38" name="Google Shape;238;p9"/>
          <p:cNvSpPr txBox="1"/>
          <p:nvPr>
            <p:ph type="title"/>
          </p:nvPr>
        </p:nvSpPr>
        <p:spPr>
          <a:xfrm>
            <a:off x="804672" y="560752"/>
            <a:ext cx="6073206" cy="14540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Play"/>
              <a:buNone/>
            </a:pPr>
            <a:r>
              <a:rPr b="1" lang="fr-FR" sz="4000">
                <a:solidFill>
                  <a:schemeClr val="dk2"/>
                </a:solidFill>
              </a:rPr>
              <a:t>Accompagnement et Assistance pédagogique et technique</a:t>
            </a:r>
            <a:endParaRPr/>
          </a:p>
        </p:txBody>
      </p:sp>
      <p:pic>
        <p:nvPicPr>
          <p:cNvPr descr="Centre d’appels avec un remplissage uni" id="239" name="Google Shape;239;p9"/>
          <p:cNvPicPr preferRelativeResize="0"/>
          <p:nvPr/>
        </p:nvPicPr>
        <p:blipFill rotWithShape="1">
          <a:blip r:embed="rId3">
            <a:alphaModFix/>
          </a:blip>
          <a:srcRect b="0" l="0" r="0" t="0"/>
          <a:stretch/>
        </p:blipFill>
        <p:spPr>
          <a:xfrm>
            <a:off x="6651792" y="268595"/>
            <a:ext cx="1723494" cy="1723494"/>
          </a:xfrm>
          <a:prstGeom prst="rect">
            <a:avLst/>
          </a:prstGeom>
          <a:noFill/>
          <a:ln>
            <a:noFill/>
          </a:ln>
        </p:spPr>
      </p:pic>
      <p:sp>
        <p:nvSpPr>
          <p:cNvPr id="240" name="Google Shape;240;p9"/>
          <p:cNvSpPr txBox="1"/>
          <p:nvPr>
            <p:ph idx="1" type="body"/>
          </p:nvPr>
        </p:nvSpPr>
        <p:spPr>
          <a:xfrm>
            <a:off x="804672" y="2421682"/>
            <a:ext cx="8813112" cy="4018875"/>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Clr>
                <a:schemeClr val="dk2"/>
              </a:buClr>
              <a:buSzPts val="1200"/>
              <a:buNone/>
            </a:pPr>
            <a:r>
              <a:rPr lang="fr-FR" sz="1200">
                <a:solidFill>
                  <a:schemeClr val="dk2"/>
                </a:solidFill>
                <a:latin typeface="Arial"/>
                <a:ea typeface="Arial"/>
                <a:cs typeface="Arial"/>
                <a:sym typeface="Arial"/>
              </a:rPr>
              <a:t>L’accompagnement et l’assistance sont assurés par le service administratif de l’organisme.</a:t>
            </a:r>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 Cet accompagnement et cette assistance se font par email ou, en cas d’urgence,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Les coordonnées sont : </a:t>
            </a:r>
            <a:endParaRPr/>
          </a:p>
          <a:p>
            <a:pPr indent="0" lvl="0" marL="0" rtl="0" algn="ctr">
              <a:lnSpc>
                <a:spcPct val="110000"/>
              </a:lnSpc>
              <a:spcBef>
                <a:spcPts val="1000"/>
              </a:spcBef>
              <a:spcAft>
                <a:spcPts val="0"/>
              </a:spcAft>
              <a:buClr>
                <a:schemeClr val="dk2"/>
              </a:buClr>
              <a:buSzPts val="1200"/>
              <a:buNone/>
            </a:pPr>
            <a:r>
              <a:rPr b="1" lang="fr-FR" sz="1200" u="sng">
                <a:solidFill>
                  <a:schemeClr val="dk2"/>
                </a:solidFill>
                <a:latin typeface="Arial"/>
                <a:ea typeface="Arial"/>
                <a:cs typeface="Arial"/>
                <a:sym typeface="Arial"/>
                <a:hlinkClick r:id="rId4">
                  <a:extLst>
                    <a:ext uri="{A12FA001-AC4F-418D-AE19-62706E023703}">
                      <ahyp:hlinkClr val="tx"/>
                    </a:ext>
                  </a:extLst>
                </a:hlinkClick>
              </a:rPr>
              <a:t>administratifetpedagogique@creatyz.fr</a:t>
            </a:r>
            <a:r>
              <a:rPr b="1" lang="fr-FR" sz="1200">
                <a:solidFill>
                  <a:schemeClr val="dk2"/>
                </a:solidFill>
                <a:latin typeface="Arial"/>
                <a:ea typeface="Arial"/>
                <a:cs typeface="Arial"/>
                <a:sym typeface="Arial"/>
              </a:rPr>
              <a:t>              </a:t>
            </a:r>
            <a:r>
              <a:rPr b="1" lang="fr-FR" sz="1200">
                <a:solidFill>
                  <a:schemeClr val="accent2"/>
                </a:solidFill>
                <a:latin typeface="Arial"/>
                <a:ea typeface="Arial"/>
                <a:cs typeface="Arial"/>
                <a:sym typeface="Arial"/>
              </a:rPr>
              <a:t>01 89 71 28 64</a:t>
            </a:r>
            <a:endParaRPr b="1" sz="1200">
              <a:solidFill>
                <a:schemeClr val="accent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Afin de vous inscrire à notre bilan de compétences, merci de nous contacter directement par mail ou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 imprévu ? Ou vous souhaitez simplement prendre davantage le temps de la réflexion ?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Après votre inscription et avant que celle-ci ne commence vous disposez d’un délai de 14 jours permettant de vous rétracter et de changer d’avis.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En cas d'aléas, de différends, ou de toute autre problématique que vous pourriez rencontrer pendant votre bilan de compétences, n’hésitez pas à me contacter directement.</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 service administratif vous répond sur ces heures d’ouverture :</a:t>
            </a:r>
            <a:endParaRPr/>
          </a:p>
          <a:p>
            <a:pPr indent="0" lvl="0" marL="0" rtl="0" algn="ctr">
              <a:lnSpc>
                <a:spcPct val="110000"/>
              </a:lnSpc>
              <a:spcBef>
                <a:spcPts val="1000"/>
              </a:spcBef>
              <a:spcAft>
                <a:spcPts val="0"/>
              </a:spcAft>
              <a:buClr>
                <a:schemeClr val="dk2"/>
              </a:buClr>
              <a:buSzPts val="1200"/>
              <a:buNone/>
            </a:pPr>
            <a:r>
              <a:rPr b="1" lang="fr-FR" sz="1200">
                <a:solidFill>
                  <a:schemeClr val="dk2"/>
                </a:solidFill>
                <a:latin typeface="Arial"/>
                <a:ea typeface="Arial"/>
                <a:cs typeface="Arial"/>
                <a:sym typeface="Arial"/>
              </a:rPr>
              <a:t>du lundi au jeudi de 09h00 à 18h00 et le vendredi de 09h00 à 17h00</a:t>
            </a:r>
            <a:endParaRPr b="1" sz="1200">
              <a:solidFill>
                <a:schemeClr val="dk2"/>
              </a:solidFill>
              <a:latin typeface="Arial"/>
              <a:ea typeface="Arial"/>
              <a:cs typeface="Arial"/>
              <a:sym typeface="Arial"/>
            </a:endParaRPr>
          </a:p>
        </p:txBody>
      </p:sp>
      <p:pic>
        <p:nvPicPr>
          <p:cNvPr descr="Adresse de courrier avec un remplissage uni" id="241" name="Google Shape;241;p9"/>
          <p:cNvPicPr preferRelativeResize="0"/>
          <p:nvPr/>
        </p:nvPicPr>
        <p:blipFill rotWithShape="1">
          <a:blip r:embed="rId5">
            <a:alphaModFix/>
          </a:blip>
          <a:srcRect b="0" l="0" r="0" t="0"/>
          <a:stretch/>
        </p:blipFill>
        <p:spPr>
          <a:xfrm>
            <a:off x="9633727" y="3863170"/>
            <a:ext cx="1996361" cy="1996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