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embeddedFontLst>
    <p:embeddedFont>
      <p:font typeface="Play"/>
      <p:regular r:id="rId19"/>
      <p:bold r:id="rId20"/>
    </p:embeddedFont>
    <p:embeddedFont>
      <p:font typeface="Helvetica Neue"/>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5" roundtripDataSignature="AMtx7mh39+zhvuVj6+rjglW9AWkU1EERA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BAE141A-E46D-45CA-B6C9-91E1C94D749E}">
  <a:tblStyle styleId="{9BAE141A-E46D-45CA-B6C9-91E1C94D749E}" styleName="Table_0">
    <a:wholeTbl>
      <a:tcTxStyle b="off" i="off">
        <a:font>
          <a:latin typeface="Aptos"/>
          <a:ea typeface="Aptos"/>
          <a:cs typeface="Aptos"/>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E9EC"/>
          </a:solidFill>
        </a:fill>
      </a:tcStyle>
    </a:wholeTbl>
    <a:band1H>
      <a:tcTxStyle b="off" i="off"/>
      <a:tcStyle>
        <a:fill>
          <a:solidFill>
            <a:srgbClr val="CAD1D8"/>
          </a:solidFill>
        </a:fill>
      </a:tcStyle>
    </a:band1H>
    <a:band2H>
      <a:tcTxStyle b="off" i="off"/>
    </a:band2H>
    <a:band1V>
      <a:tcTxStyle b="off" i="off"/>
      <a:tcStyle>
        <a:fill>
          <a:solidFill>
            <a:srgbClr val="CAD1D8"/>
          </a:solidFill>
        </a:fill>
      </a:tcStyle>
    </a:band1V>
    <a:band2V>
      <a:tcTxStyle b="off" i="off"/>
    </a:band2V>
    <a:lastCol>
      <a:tcTxStyle b="on" i="off">
        <a:font>
          <a:latin typeface="Aptos"/>
          <a:ea typeface="Aptos"/>
          <a:cs typeface="Aptos"/>
        </a:font>
        <a:schemeClr val="lt1"/>
      </a:tcTxStyle>
      <a:tcStyle>
        <a:fill>
          <a:solidFill>
            <a:schemeClr val="accent1"/>
          </a:solidFill>
        </a:fill>
      </a:tcStyle>
    </a:lastCol>
    <a:firstCol>
      <a:tcTxStyle b="on" i="off">
        <a:font>
          <a:latin typeface="Aptos"/>
          <a:ea typeface="Aptos"/>
          <a:cs typeface="Aptos"/>
        </a:font>
        <a:schemeClr val="lt1"/>
      </a:tcTxStyle>
      <a:tcStyle>
        <a:fill>
          <a:solidFill>
            <a:schemeClr val="accent1"/>
          </a:solidFill>
        </a:fill>
      </a:tcStyle>
    </a:firstCol>
    <a:lastRow>
      <a:tcTxStyle b="on" i="off">
        <a:font>
          <a:latin typeface="Aptos"/>
          <a:ea typeface="Aptos"/>
          <a:cs typeface="Aptos"/>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Aptos"/>
          <a:ea typeface="Aptos"/>
          <a:cs typeface="Aptos"/>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Play-bold.fntdata"/><Relationship Id="rId22" Type="http://schemas.openxmlformats.org/officeDocument/2006/relationships/font" Target="fonts/HelveticaNeue-bold.fntdata"/><Relationship Id="rId21" Type="http://schemas.openxmlformats.org/officeDocument/2006/relationships/font" Target="fonts/HelveticaNeue-regular.fntdata"/><Relationship Id="rId24" Type="http://schemas.openxmlformats.org/officeDocument/2006/relationships/font" Target="fonts/HelveticaNeue-boldItalic.fntdata"/><Relationship Id="rId23" Type="http://schemas.openxmlformats.org/officeDocument/2006/relationships/font" Target="fonts/HelveticaNeue-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Pl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7" name="Google Shape;19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9" name="Google Shape;20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1" name="Google Shape;22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3" name="Google Shape;233;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6" name="Google Shape;9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8" name="Google Shape;10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0" name="Google Shape;12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2" name="Google Shape;13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4" name="Google Shape;14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6" name="Google Shape;15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8" name="Google Shape;16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3" name="Google Shape;183;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11" name="Shape 11"/>
        <p:cNvGrpSpPr/>
        <p:nvPr/>
      </p:nvGrpSpPr>
      <p:grpSpPr>
        <a:xfrm>
          <a:off x="0" y="0"/>
          <a:ext cx="0" cy="0"/>
          <a:chOff x="0" y="0"/>
          <a:chExt cx="0" cy="0"/>
        </a:xfrm>
      </p:grpSpPr>
      <p:sp>
        <p:nvSpPr>
          <p:cNvPr id="12" name="Google Shape;12;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 name="Google Shape;14;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texte vertical" type="vertTx">
  <p:cSld name="VERTICAL_TEXT">
    <p:spTree>
      <p:nvGrpSpPr>
        <p:cNvPr id="68" name="Shape 68"/>
        <p:cNvGrpSpPr/>
        <p:nvPr/>
      </p:nvGrpSpPr>
      <p:grpSpPr>
        <a:xfrm>
          <a:off x="0" y="0"/>
          <a:ext cx="0" cy="0"/>
          <a:chOff x="0" y="0"/>
          <a:chExt cx="0" cy="0"/>
        </a:xfrm>
      </p:grpSpPr>
      <p:sp>
        <p:nvSpPr>
          <p:cNvPr id="69" name="Google Shape;69;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vertical et texte" type="vertTitleAndTx">
  <p:cSld name="VERTICAL_TITLE_AND_VERTICAL_TEXT">
    <p:spTree>
      <p:nvGrpSpPr>
        <p:cNvPr id="74" name="Shape 74"/>
        <p:cNvGrpSpPr/>
        <p:nvPr/>
      </p:nvGrpSpPr>
      <p:grpSpPr>
        <a:xfrm>
          <a:off x="0" y="0"/>
          <a:ext cx="0" cy="0"/>
          <a:chOff x="0" y="0"/>
          <a:chExt cx="0" cy="0"/>
        </a:xfrm>
      </p:grpSpPr>
      <p:sp>
        <p:nvSpPr>
          <p:cNvPr id="75" name="Google Shape;75;p2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type="title">
  <p:cSld name="TITLE">
    <p:spTree>
      <p:nvGrpSpPr>
        <p:cNvPr id="17" name="Shape 17"/>
        <p:cNvGrpSpPr/>
        <p:nvPr/>
      </p:nvGrpSpPr>
      <p:grpSpPr>
        <a:xfrm>
          <a:off x="0" y="0"/>
          <a:ext cx="0" cy="0"/>
          <a:chOff x="0" y="0"/>
          <a:chExt cx="0" cy="0"/>
        </a:xfrm>
      </p:grpSpPr>
      <p:sp>
        <p:nvSpPr>
          <p:cNvPr id="18" name="Google Shape;18;p1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de section" type="secHead">
  <p:cSld name="SECTION_HEADER">
    <p:spTree>
      <p:nvGrpSpPr>
        <p:cNvPr id="23" name="Shape 23"/>
        <p:cNvGrpSpPr/>
        <p:nvPr/>
      </p:nvGrpSpPr>
      <p:grpSpPr>
        <a:xfrm>
          <a:off x="0" y="0"/>
          <a:ext cx="0" cy="0"/>
          <a:chOff x="0" y="0"/>
          <a:chExt cx="0" cy="0"/>
        </a:xfrm>
      </p:grpSpPr>
      <p:sp>
        <p:nvSpPr>
          <p:cNvPr id="24" name="Google Shape;24;p1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26" name="Google Shape;26;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ux contenus" type="twoObj">
  <p:cSld name="TWO_OBJECTS">
    <p:spTree>
      <p:nvGrpSpPr>
        <p:cNvPr id="29" name="Shape 29"/>
        <p:cNvGrpSpPr/>
        <p:nvPr/>
      </p:nvGrpSpPr>
      <p:grpSpPr>
        <a:xfrm>
          <a:off x="0" y="0"/>
          <a:ext cx="0" cy="0"/>
          <a:chOff x="0" y="0"/>
          <a:chExt cx="0" cy="0"/>
        </a:xfrm>
      </p:grpSpPr>
      <p:sp>
        <p:nvSpPr>
          <p:cNvPr id="30" name="Google Shape;30;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ison" type="twoTxTwoObj">
  <p:cSld name="TWO_OBJECTS_WITH_TEXT">
    <p:spTree>
      <p:nvGrpSpPr>
        <p:cNvPr id="36" name="Shape 36"/>
        <p:cNvGrpSpPr/>
        <p:nvPr/>
      </p:nvGrpSpPr>
      <p:grpSpPr>
        <a:xfrm>
          <a:off x="0" y="0"/>
          <a:ext cx="0" cy="0"/>
          <a:chOff x="0" y="0"/>
          <a:chExt cx="0" cy="0"/>
        </a:xfrm>
      </p:grpSpPr>
      <p:sp>
        <p:nvSpPr>
          <p:cNvPr id="37" name="Google Shape;37;p1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 type="titleOnly">
  <p:cSld name="TITLE_ONLY">
    <p:spTree>
      <p:nvGrpSpPr>
        <p:cNvPr id="45" name="Shape 45"/>
        <p:cNvGrpSpPr/>
        <p:nvPr/>
      </p:nvGrpSpPr>
      <p:grpSpPr>
        <a:xfrm>
          <a:off x="0" y="0"/>
          <a:ext cx="0" cy="0"/>
          <a:chOff x="0" y="0"/>
          <a:chExt cx="0" cy="0"/>
        </a:xfrm>
      </p:grpSpPr>
      <p:sp>
        <p:nvSpPr>
          <p:cNvPr id="46" name="Google Shape;46;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type="blank">
  <p:cSld name="BLANK">
    <p:spTree>
      <p:nvGrpSpPr>
        <p:cNvPr id="50" name="Shape 50"/>
        <p:cNvGrpSpPr/>
        <p:nvPr/>
      </p:nvGrpSpPr>
      <p:grpSpPr>
        <a:xfrm>
          <a:off x="0" y="0"/>
          <a:ext cx="0" cy="0"/>
          <a:chOff x="0" y="0"/>
          <a:chExt cx="0" cy="0"/>
        </a:xfrm>
      </p:grpSpPr>
      <p:sp>
        <p:nvSpPr>
          <p:cNvPr id="51" name="Google Shape;5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 avec légende" type="objTx">
  <p:cSld name="OBJECT_WITH_CAPTION_TEXT">
    <p:spTree>
      <p:nvGrpSpPr>
        <p:cNvPr id="54" name="Shape 54"/>
        <p:cNvGrpSpPr/>
        <p:nvPr/>
      </p:nvGrpSpPr>
      <p:grpSpPr>
        <a:xfrm>
          <a:off x="0" y="0"/>
          <a:ext cx="0" cy="0"/>
          <a:chOff x="0" y="0"/>
          <a:chExt cx="0" cy="0"/>
        </a:xfrm>
      </p:grpSpPr>
      <p:sp>
        <p:nvSpPr>
          <p:cNvPr id="55" name="Google Shape;55;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vec légende" type="picTx">
  <p:cSld name="PICTURE_WITH_CAPTION_TEXT">
    <p:spTree>
      <p:nvGrpSpPr>
        <p:cNvPr id="61" name="Shape 61"/>
        <p:cNvGrpSpPr/>
        <p:nvPr/>
      </p:nvGrpSpPr>
      <p:grpSpPr>
        <a:xfrm>
          <a:off x="0" y="0"/>
          <a:ext cx="0" cy="0"/>
          <a:chOff x="0" y="0"/>
          <a:chExt cx="0" cy="0"/>
        </a:xfrm>
      </p:grpSpPr>
      <p:sp>
        <p:nvSpPr>
          <p:cNvPr id="62" name="Google Shape;62;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3"/>
          <p:cNvSpPr/>
          <p:nvPr>
            <p:ph idx="2" type="pic"/>
          </p:nvPr>
        </p:nvSpPr>
        <p:spPr>
          <a:xfrm>
            <a:off x="5183188" y="987425"/>
            <a:ext cx="6172200" cy="4873625"/>
          </a:xfrm>
          <a:prstGeom prst="rect">
            <a:avLst/>
          </a:prstGeom>
          <a:noFill/>
          <a:ln>
            <a:noFill/>
          </a:ln>
        </p:spPr>
      </p:sp>
      <p:sp>
        <p:nvSpPr>
          <p:cNvPr id="64" name="Google Shape;64;p2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100000" ty="0" sy="100000"/>
        </a:blip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757575"/>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9" name="Google Shape;9;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757575"/>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0" name="Google Shape;10;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5" name="Google Shape;85;p1"/>
          <p:cNvSpPr/>
          <p:nvPr/>
        </p:nvSpPr>
        <p:spPr>
          <a:xfrm>
            <a:off x="0" y="0"/>
            <a:ext cx="12192000" cy="6858000"/>
          </a:xfrm>
          <a:prstGeom prst="rect">
            <a:avLst/>
          </a:prstGeom>
          <a:gradFill>
            <a:gsLst>
              <a:gs pos="0">
                <a:schemeClr val="accent1"/>
              </a:gs>
              <a:gs pos="100000">
                <a:schemeClr val="accent2"/>
              </a:gs>
            </a:gsLst>
            <a:lin ang="189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pic>
        <p:nvPicPr>
          <p:cNvPr descr="Mur peint avec une flèche et un fléchette" id="86" name="Google Shape;86;p1"/>
          <p:cNvPicPr preferRelativeResize="0"/>
          <p:nvPr/>
        </p:nvPicPr>
        <p:blipFill rotWithShape="1">
          <a:blip r:embed="rId3">
            <a:alphaModFix amt="35000"/>
          </a:blip>
          <a:srcRect b="11163" l="0" r="0" t="10166"/>
          <a:stretch/>
        </p:blipFill>
        <p:spPr>
          <a:xfrm>
            <a:off x="20" y="10"/>
            <a:ext cx="12191981" cy="6857989"/>
          </a:xfrm>
          <a:prstGeom prst="rect">
            <a:avLst/>
          </a:prstGeom>
          <a:noFill/>
          <a:ln>
            <a:noFill/>
          </a:ln>
        </p:spPr>
      </p:pic>
      <p:sp>
        <p:nvSpPr>
          <p:cNvPr id="87" name="Google Shape;87;p1"/>
          <p:cNvSpPr txBox="1"/>
          <p:nvPr>
            <p:ph type="title"/>
          </p:nvPr>
        </p:nvSpPr>
        <p:spPr>
          <a:xfrm>
            <a:off x="1188068" y="381934"/>
            <a:ext cx="9996816" cy="4295944"/>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FFFFFF"/>
              </a:buClr>
              <a:buSzPts val="6000"/>
              <a:buFont typeface="Play"/>
              <a:buNone/>
            </a:pPr>
            <a:r>
              <a:rPr lang="fr-FR" sz="6000">
                <a:solidFill>
                  <a:srgbClr val="FFFFFF"/>
                </a:solidFill>
              </a:rPr>
              <a:t>Bilan de compétences</a:t>
            </a:r>
            <a:br>
              <a:rPr lang="fr-FR" sz="5400">
                <a:solidFill>
                  <a:srgbClr val="FFFFFF"/>
                </a:solidFill>
              </a:rPr>
            </a:br>
            <a:r>
              <a:rPr lang="fr-FR" sz="5400">
                <a:solidFill>
                  <a:srgbClr val="FFFFFF"/>
                </a:solidFill>
              </a:rPr>
              <a:t> </a:t>
            </a:r>
            <a:br>
              <a:rPr lang="fr-FR" sz="5400">
                <a:solidFill>
                  <a:srgbClr val="FFFFFF"/>
                </a:solidFill>
              </a:rPr>
            </a:br>
            <a:r>
              <a:rPr lang="fr-FR" sz="3200">
                <a:solidFill>
                  <a:srgbClr val="FFFFFF"/>
                </a:solidFill>
              </a:rPr>
              <a:t>Par Orientation</a:t>
            </a:r>
            <a:endParaRPr b="1" sz="5400">
              <a:solidFill>
                <a:srgbClr val="FFFFFF"/>
              </a:solidFill>
            </a:endParaRPr>
          </a:p>
        </p:txBody>
      </p:sp>
      <p:grpSp>
        <p:nvGrpSpPr>
          <p:cNvPr id="88" name="Google Shape;88;p1"/>
          <p:cNvGrpSpPr/>
          <p:nvPr/>
        </p:nvGrpSpPr>
        <p:grpSpPr>
          <a:xfrm>
            <a:off x="10994200" y="554152"/>
            <a:ext cx="574177" cy="1075866"/>
            <a:chOff x="10994200" y="554152"/>
            <a:chExt cx="574177" cy="1075866"/>
          </a:xfrm>
        </p:grpSpPr>
        <p:sp>
          <p:nvSpPr>
            <p:cNvPr id="89" name="Google Shape;89;p1"/>
            <p:cNvSpPr/>
            <p:nvPr/>
          </p:nvSpPr>
          <p:spPr>
            <a:xfrm>
              <a:off x="11013369" y="554152"/>
              <a:ext cx="171515" cy="171515"/>
            </a:xfrm>
            <a:custGeom>
              <a:rect b="b" l="l" r="r" t="t"/>
              <a:pathLst>
                <a:path extrusionOk="0" h="171515" w="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0" name="Google Shape;90;p1"/>
            <p:cNvSpPr/>
            <p:nvPr/>
          </p:nvSpPr>
          <p:spPr>
            <a:xfrm>
              <a:off x="11455951" y="837005"/>
              <a:ext cx="112426" cy="112426"/>
            </a:xfrm>
            <a:custGeom>
              <a:rect b="b" l="l" r="r" t="t"/>
              <a:pathLst>
                <a:path extrusionOk="0" h="112426" w="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1" name="Google Shape;91;p1"/>
            <p:cNvSpPr/>
            <p:nvPr/>
          </p:nvSpPr>
          <p:spPr>
            <a:xfrm>
              <a:off x="10994200" y="1472473"/>
              <a:ext cx="157545" cy="157545"/>
            </a:xfrm>
            <a:custGeom>
              <a:rect b="b" l="l" r="r" t="t"/>
              <a:pathLst>
                <a:path extrusionOk="0" h="157545" w="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cxnSp>
        <p:nvCxnSpPr>
          <p:cNvPr id="92" name="Google Shape;92;p1"/>
          <p:cNvCxnSpPr/>
          <p:nvPr/>
        </p:nvCxnSpPr>
        <p:spPr>
          <a:xfrm>
            <a:off x="623622" y="3610394"/>
            <a:ext cx="0" cy="3238728"/>
          </a:xfrm>
          <a:prstGeom prst="straightConnector1">
            <a:avLst/>
          </a:prstGeom>
          <a:noFill/>
          <a:ln cap="sq" cmpd="sng" w="25400">
            <a:solidFill>
              <a:srgbClr val="FFFFFF"/>
            </a:solidFill>
            <a:prstDash val="solid"/>
            <a:bevel/>
            <a:headEnd len="sm" w="sm" type="none"/>
            <a:tailEnd len="sm" w="sm" type="none"/>
          </a:ln>
        </p:spPr>
      </p:cxnSp>
      <p:sp>
        <p:nvSpPr>
          <p:cNvPr id="93" name="Google Shape;93;p1"/>
          <p:cNvSpPr txBox="1"/>
          <p:nvPr/>
        </p:nvSpPr>
        <p:spPr>
          <a:xfrm>
            <a:off x="841560" y="6356226"/>
            <a:ext cx="1593990" cy="239679"/>
          </a:xfrm>
          <a:prstGeom prst="rect">
            <a:avLst/>
          </a:prstGeom>
          <a:noFill/>
          <a:ln>
            <a:noFill/>
          </a:ln>
        </p:spPr>
        <p:txBody>
          <a:bodyPr anchorCtr="0" anchor="t" bIns="45700" lIns="91425" spcFirstLastPara="1" rIns="91425" wrap="square" tIns="45700">
            <a:normAutofit fontScale="92500" lnSpcReduction="10000"/>
          </a:bodyPr>
          <a:lstStyle/>
          <a:p>
            <a:pPr indent="0" lvl="0" marL="0" marR="0" rtl="0" algn="l">
              <a:lnSpc>
                <a:spcPct val="90000"/>
              </a:lnSpc>
              <a:spcBef>
                <a:spcPts val="0"/>
              </a:spcBef>
              <a:spcAft>
                <a:spcPts val="0"/>
              </a:spcAft>
              <a:buClr>
                <a:srgbClr val="000000"/>
              </a:buClr>
              <a:buSzPct val="100000"/>
              <a:buFont typeface="Arial"/>
              <a:buNone/>
            </a:pPr>
            <a:r>
              <a:rPr b="0" i="0" lang="fr-FR" sz="1200" u="none" cap="none" strike="noStrike">
                <a:solidFill>
                  <a:srgbClr val="FFFFFF"/>
                </a:solidFill>
                <a:latin typeface="Arial"/>
                <a:ea typeface="Arial"/>
                <a:cs typeface="Arial"/>
                <a:sym typeface="Arial"/>
              </a:rPr>
              <a:t>V1.1_MAJ 14 04 25</a:t>
            </a:r>
            <a:endParaRPr b="0" i="0" sz="1200" u="none" cap="none" strike="noStrike">
              <a:solidFill>
                <a:srgbClr val="FFFFF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87"/>
                                        </p:tgtEl>
                                        <p:attrNameLst>
                                          <p:attrName>style.visibility</p:attrName>
                                        </p:attrNameLst>
                                      </p:cBhvr>
                                      <p:to>
                                        <p:strVal val="visible"/>
                                      </p:to>
                                    </p:set>
                                    <p:animEffect filter="fade" transition="in">
                                      <p:cBhvr>
                                        <p:cTn dur="700"/>
                                        <p:tgtEl>
                                          <p:spTgt spid="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8" name="Shape 198"/>
        <p:cNvGrpSpPr/>
        <p:nvPr/>
      </p:nvGrpSpPr>
      <p:grpSpPr>
        <a:xfrm>
          <a:off x="0" y="0"/>
          <a:ext cx="0" cy="0"/>
          <a:chOff x="0" y="0"/>
          <a:chExt cx="0" cy="0"/>
        </a:xfrm>
      </p:grpSpPr>
      <p:sp>
        <p:nvSpPr>
          <p:cNvPr id="199" name="Google Shape;199;p1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0" name="Google Shape;200;p10"/>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Modalités d’évaluation des acquis mis en œuvre </a:t>
            </a:r>
            <a:endParaRPr/>
          </a:p>
        </p:txBody>
      </p:sp>
      <p:cxnSp>
        <p:nvCxnSpPr>
          <p:cNvPr id="201" name="Google Shape;201;p10"/>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202" name="Google Shape;202;p10"/>
          <p:cNvSpPr txBox="1"/>
          <p:nvPr>
            <p:ph idx="1" type="body"/>
          </p:nvPr>
        </p:nvSpPr>
        <p:spPr>
          <a:xfrm>
            <a:off x="167866" y="1180739"/>
            <a:ext cx="11426812" cy="5532329"/>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just">
              <a:lnSpc>
                <a:spcPct val="150000"/>
              </a:lnSpc>
              <a:spcBef>
                <a:spcPts val="0"/>
              </a:spcBef>
              <a:spcAft>
                <a:spcPts val="0"/>
              </a:spcAft>
              <a:buClr>
                <a:srgbClr val="0D0D0D"/>
              </a:buClr>
              <a:buSzPct val="100000"/>
              <a:buChar char="•"/>
            </a:pPr>
            <a:r>
              <a:rPr b="0" i="0" lang="fr-FR" sz="1600">
                <a:solidFill>
                  <a:srgbClr val="0D0D0D"/>
                </a:solidFill>
                <a:latin typeface="Arial"/>
                <a:ea typeface="Arial"/>
                <a:cs typeface="Arial"/>
                <a:sym typeface="Arial"/>
              </a:rPr>
              <a:t>📄</a:t>
            </a:r>
            <a:r>
              <a:rPr b="1" i="0" lang="fr-FR" sz="1600">
                <a:solidFill>
                  <a:srgbClr val="0D0D0D"/>
                </a:solidFill>
                <a:latin typeface="Arial"/>
                <a:ea typeface="Arial"/>
                <a:cs typeface="Arial"/>
                <a:sym typeface="Arial"/>
              </a:rPr>
              <a:t> </a:t>
            </a:r>
            <a:r>
              <a:rPr b="1" i="0" lang="fr-FR" sz="1500" u="none" strike="noStrike">
                <a:solidFill>
                  <a:srgbClr val="000000"/>
                </a:solidFill>
                <a:latin typeface="Arial"/>
                <a:ea typeface="Arial"/>
                <a:cs typeface="Arial"/>
                <a:sym typeface="Arial"/>
              </a:rPr>
              <a:t>MODALITÉS </a:t>
            </a:r>
            <a:r>
              <a:rPr b="0" i="0" lang="fr-FR" sz="1500" u="none" strike="noStrike">
                <a:solidFill>
                  <a:srgbClr val="000000"/>
                </a:solidFill>
                <a:latin typeface="Arial"/>
                <a:ea typeface="Arial"/>
                <a:cs typeface="Arial"/>
                <a:sym typeface="Arial"/>
              </a:rPr>
              <a:t>: Toute demande de prestation s’accompagne de la transmission d’un devis précisant le montant TTC de la prestation, ainsi que ses dates de réalisation. Le devis est transmis sous format électronique par email ou par voie dématérialisée.</a:t>
            </a:r>
            <a:endParaRPr/>
          </a:p>
          <a:p>
            <a:pPr indent="-228631" lvl="0" marL="228600" rtl="0" algn="just">
              <a:lnSpc>
                <a:spcPct val="150000"/>
              </a:lnSpc>
              <a:spcBef>
                <a:spcPts val="1000"/>
              </a:spcBef>
              <a:spcAft>
                <a:spcPts val="0"/>
              </a:spcAft>
              <a:buClr>
                <a:srgbClr val="0D0D0D"/>
              </a:buClr>
              <a:buSzPct val="100000"/>
              <a:buChar char="•"/>
            </a:pPr>
            <a:r>
              <a:rPr b="0" i="0" lang="fr-FR" sz="1500">
                <a:solidFill>
                  <a:srgbClr val="0D0D0D"/>
                </a:solidFill>
                <a:latin typeface="Arial"/>
                <a:ea typeface="Arial"/>
                <a:cs typeface="Arial"/>
                <a:sym typeface="Arial"/>
              </a:rPr>
              <a:t>🕰️ </a:t>
            </a:r>
            <a:r>
              <a:rPr b="1" i="0" lang="fr-FR" sz="1500" u="none" strike="noStrike">
                <a:solidFill>
                  <a:srgbClr val="000000"/>
                </a:solidFill>
                <a:latin typeface="Arial"/>
                <a:ea typeface="Arial"/>
                <a:cs typeface="Arial"/>
                <a:sym typeface="Arial"/>
              </a:rPr>
              <a:t>DÉLAI </a:t>
            </a:r>
            <a:r>
              <a:rPr b="0" i="0" lang="fr-FR" sz="1500" u="none" strike="noStrike">
                <a:solidFill>
                  <a:srgbClr val="000000"/>
                </a:solidFill>
                <a:latin typeface="Arial"/>
                <a:ea typeface="Arial"/>
                <a:cs typeface="Arial"/>
                <a:sym typeface="Arial"/>
              </a:rPr>
              <a:t>: La prestation, après acceptation du devis et signature du contrat ou de la convention de formation, démarrera en respectant un délai de 14 jour ouvré. La consultante et le bénéficiaire définissent conjointement le planning du bilan de compétences. </a:t>
            </a:r>
            <a:endParaRPr/>
          </a:p>
          <a:p>
            <a:pPr indent="-228631" lvl="0" marL="228600" rtl="0" algn="just">
              <a:lnSpc>
                <a:spcPct val="150000"/>
              </a:lnSpc>
              <a:spcBef>
                <a:spcPts val="1000"/>
              </a:spcBef>
              <a:spcAft>
                <a:spcPts val="0"/>
              </a:spcAft>
              <a:buClr>
                <a:srgbClr val="0D0D0D"/>
              </a:buClr>
              <a:buSzPct val="100000"/>
              <a:buChar char="•"/>
            </a:pPr>
            <a:r>
              <a:rPr b="0" i="0" lang="fr-FR" sz="1500">
                <a:solidFill>
                  <a:srgbClr val="0D0D0D"/>
                </a:solidFill>
                <a:latin typeface="Arial"/>
                <a:ea typeface="Arial"/>
                <a:cs typeface="Arial"/>
                <a:sym typeface="Arial"/>
              </a:rPr>
              <a:t>📆</a:t>
            </a:r>
            <a:r>
              <a:rPr b="1" i="0" lang="fr-FR" sz="1500">
                <a:solidFill>
                  <a:srgbClr val="0D0D0D"/>
                </a:solidFill>
                <a:latin typeface="Arial"/>
                <a:ea typeface="Arial"/>
                <a:cs typeface="Arial"/>
                <a:sym typeface="Arial"/>
              </a:rPr>
              <a:t> </a:t>
            </a:r>
            <a:r>
              <a:rPr b="1" i="0" lang="fr-FR" sz="1500" u="none" strike="noStrike">
                <a:solidFill>
                  <a:srgbClr val="000000"/>
                </a:solidFill>
                <a:latin typeface="Arial"/>
                <a:ea typeface="Arial"/>
                <a:cs typeface="Arial"/>
                <a:sym typeface="Arial"/>
              </a:rPr>
              <a:t>AMPLITUDE </a:t>
            </a:r>
            <a:r>
              <a:rPr b="0" i="0" lang="fr-FR" sz="1500" u="none" strike="noStrike">
                <a:solidFill>
                  <a:srgbClr val="000000"/>
                </a:solidFill>
                <a:latin typeface="Arial"/>
                <a:ea typeface="Arial"/>
                <a:cs typeface="Arial"/>
                <a:sym typeface="Arial"/>
              </a:rPr>
              <a:t>: La durée d’un bilan peut varier de 4 semaines à 2 mois maximum et comprend un point de suivi à 6 mois de la date de fin de la prestation. </a:t>
            </a:r>
            <a:endParaRPr/>
          </a:p>
          <a:p>
            <a:pPr indent="0" lvl="0" marL="0" rtl="0" algn="just">
              <a:lnSpc>
                <a:spcPct val="90000"/>
              </a:lnSpc>
              <a:spcBef>
                <a:spcPts val="1000"/>
              </a:spcBef>
              <a:spcAft>
                <a:spcPts val="0"/>
              </a:spcAft>
              <a:buClr>
                <a:srgbClr val="BF4F14"/>
              </a:buClr>
              <a:buSzPct val="100000"/>
              <a:buNone/>
            </a:pPr>
            <a:r>
              <a:rPr lang="fr-FR" sz="1500" u="sng">
                <a:solidFill>
                  <a:srgbClr val="BF4F14"/>
                </a:solidFill>
                <a:latin typeface="Arial"/>
                <a:ea typeface="Arial"/>
                <a:cs typeface="Arial"/>
                <a:sym typeface="Arial"/>
              </a:rPr>
              <a:t>Accessibilité aux personnes handicapées</a:t>
            </a:r>
            <a:r>
              <a:rPr lang="fr-FR" sz="1500">
                <a:solidFill>
                  <a:srgbClr val="BF4F14"/>
                </a:solidFill>
                <a:latin typeface="Arial"/>
                <a:ea typeface="Arial"/>
                <a:cs typeface="Arial"/>
                <a:sym typeface="Arial"/>
              </a:rPr>
              <a:t> </a:t>
            </a:r>
            <a:endParaRPr sz="1500">
              <a:solidFill>
                <a:srgbClr val="BF4F14"/>
              </a:solidFill>
              <a:latin typeface="Arial"/>
              <a:ea typeface="Arial"/>
              <a:cs typeface="Arial"/>
              <a:sym typeface="Arial"/>
            </a:endParaRPr>
          </a:p>
          <a:p>
            <a:pPr indent="0" lvl="0" marL="0" rtl="0" algn="just">
              <a:lnSpc>
                <a:spcPct val="90000"/>
              </a:lnSpc>
              <a:spcBef>
                <a:spcPts val="1000"/>
              </a:spcBef>
              <a:spcAft>
                <a:spcPts val="0"/>
              </a:spcAft>
              <a:buClr>
                <a:srgbClr val="00B0F0"/>
              </a:buClr>
              <a:buSzPct val="100000"/>
              <a:buNone/>
            </a:pPr>
            <a:r>
              <a:rPr lang="fr-FR" sz="1500">
                <a:solidFill>
                  <a:srgbClr val="00B0F0"/>
                </a:solidFill>
                <a:latin typeface="Arial"/>
                <a:ea typeface="Arial"/>
                <a:cs typeface="Arial"/>
                <a:sym typeface="Arial"/>
              </a:rPr>
              <a:t> </a:t>
            </a:r>
            <a:endParaRPr sz="1500">
              <a:latin typeface="Arial"/>
              <a:ea typeface="Arial"/>
              <a:cs typeface="Arial"/>
              <a:sym typeface="Arial"/>
            </a:endParaRPr>
          </a:p>
          <a:p>
            <a:pPr indent="0" lvl="0" marL="0" rtl="0" algn="just">
              <a:lnSpc>
                <a:spcPct val="90000"/>
              </a:lnSpc>
              <a:spcBef>
                <a:spcPts val="1000"/>
              </a:spcBef>
              <a:spcAft>
                <a:spcPts val="0"/>
              </a:spcAft>
              <a:buClr>
                <a:srgbClr val="000000"/>
              </a:buClr>
              <a:buSzPct val="100000"/>
              <a:buNone/>
            </a:pPr>
            <a:r>
              <a:rPr lang="fr-FR" sz="1500">
                <a:solidFill>
                  <a:srgbClr val="000000"/>
                </a:solidFill>
                <a:latin typeface="Arial"/>
                <a:ea typeface="Arial"/>
                <a:cs typeface="Arial"/>
                <a:sym typeface="Arial"/>
              </a:rPr>
              <a:t>La loi du 5 septembre 2018 pour la « liberté de choisir son avenir professionnel » a pour objectif de faciliter l’accès à l’emploi des personnes en situation de handicap.</a:t>
            </a:r>
            <a:r>
              <a:rPr lang="fr-FR" sz="1500">
                <a:latin typeface="Arial"/>
                <a:ea typeface="Arial"/>
                <a:cs typeface="Arial"/>
                <a:sym typeface="Arial"/>
              </a:rPr>
              <a:t>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ct val="100000"/>
              <a:buNone/>
            </a:pPr>
            <a:r>
              <a:rPr lang="fr-FR" sz="1500">
                <a:latin typeface="Arial"/>
                <a:ea typeface="Arial"/>
                <a:cs typeface="Arial"/>
                <a:sym typeface="Arial"/>
              </a:rPr>
              <a:t> </a:t>
            </a:r>
            <a:endParaRPr sz="1500">
              <a:latin typeface="Arial"/>
              <a:ea typeface="Arial"/>
              <a:cs typeface="Arial"/>
              <a:sym typeface="Arial"/>
            </a:endParaRPr>
          </a:p>
          <a:p>
            <a:pPr indent="0" lvl="0" marL="0" rtl="0" algn="just">
              <a:lnSpc>
                <a:spcPct val="90000"/>
              </a:lnSpc>
              <a:spcBef>
                <a:spcPts val="1000"/>
              </a:spcBef>
              <a:spcAft>
                <a:spcPts val="0"/>
              </a:spcAft>
              <a:buClr>
                <a:srgbClr val="000000"/>
              </a:buClr>
              <a:buSzPct val="100000"/>
              <a:buNone/>
            </a:pPr>
            <a:r>
              <a:rPr lang="fr-FR" sz="1500">
                <a:solidFill>
                  <a:srgbClr val="000000"/>
                </a:solidFill>
                <a:latin typeface="Arial"/>
                <a:ea typeface="Arial"/>
                <a:cs typeface="Arial"/>
                <a:sym typeface="Arial"/>
              </a:rPr>
              <a:t>Notre organisme tente de donner à tous les mêmes chances d’accéder ou de maintenir l’emploi. </a:t>
            </a:r>
            <a:r>
              <a:rPr lang="fr-FR" sz="1500">
                <a:latin typeface="Arial"/>
                <a:ea typeface="Arial"/>
                <a:cs typeface="Arial"/>
                <a:sym typeface="Arial"/>
              </a:rPr>
              <a:t> </a:t>
            </a:r>
            <a:endParaRPr sz="1500">
              <a:latin typeface="Arial"/>
              <a:ea typeface="Arial"/>
              <a:cs typeface="Arial"/>
              <a:sym typeface="Arial"/>
            </a:endParaRPr>
          </a:p>
          <a:p>
            <a:pPr indent="0" lvl="0" marL="0" rtl="0" algn="just">
              <a:lnSpc>
                <a:spcPct val="90000"/>
              </a:lnSpc>
              <a:spcBef>
                <a:spcPts val="1000"/>
              </a:spcBef>
              <a:spcAft>
                <a:spcPts val="0"/>
              </a:spcAft>
              <a:buClr>
                <a:srgbClr val="000000"/>
              </a:buClr>
              <a:buSzPct val="100000"/>
              <a:buNone/>
            </a:pPr>
            <a:r>
              <a:rPr lang="fr-FR" sz="1500">
                <a:solidFill>
                  <a:srgbClr val="000000"/>
                </a:solidFill>
                <a:latin typeface="Arial"/>
                <a:ea typeface="Arial"/>
                <a:cs typeface="Arial"/>
                <a:sym typeface="Arial"/>
              </a:rPr>
              <a:t>Nous pouvons adapter certaines de nos modalités de formation, pour cela, nous étudierons ensemble vos besoins. </a:t>
            </a:r>
            <a:r>
              <a:rPr lang="fr-FR" sz="1500">
                <a:latin typeface="Arial"/>
                <a:ea typeface="Arial"/>
                <a:cs typeface="Arial"/>
                <a:sym typeface="Arial"/>
              </a:rPr>
              <a:t>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ct val="100000"/>
              <a:buNone/>
            </a:pPr>
            <a:r>
              <a:rPr lang="fr-FR" sz="1500">
                <a:latin typeface="Arial"/>
                <a:ea typeface="Arial"/>
                <a:cs typeface="Arial"/>
                <a:sym typeface="Arial"/>
              </a:rPr>
              <a:t> </a:t>
            </a:r>
            <a:br>
              <a:rPr lang="fr-FR" sz="1500">
                <a:latin typeface="Arial"/>
                <a:ea typeface="Arial"/>
                <a:cs typeface="Arial"/>
                <a:sym typeface="Arial"/>
              </a:rPr>
            </a:br>
            <a:r>
              <a:rPr lang="fr-FR" sz="1500">
                <a:solidFill>
                  <a:srgbClr val="000000"/>
                </a:solidFill>
                <a:latin typeface="Arial"/>
                <a:ea typeface="Arial"/>
                <a:cs typeface="Arial"/>
                <a:sym typeface="Arial"/>
              </a:rPr>
              <a:t>Pour toutes questions, merci de contacter :</a:t>
            </a:r>
            <a:r>
              <a:rPr lang="fr-FR" sz="1500">
                <a:latin typeface="Arial"/>
                <a:ea typeface="Arial"/>
                <a:cs typeface="Arial"/>
                <a:sym typeface="Arial"/>
              </a:rPr>
              <a:t> </a:t>
            </a:r>
            <a:endParaRPr sz="1500">
              <a:latin typeface="Arial"/>
              <a:ea typeface="Arial"/>
              <a:cs typeface="Arial"/>
              <a:sym typeface="Arial"/>
            </a:endParaRPr>
          </a:p>
          <a:p>
            <a:pPr indent="0" lvl="0" marL="0" rtl="0" algn="l">
              <a:lnSpc>
                <a:spcPct val="90000"/>
              </a:lnSpc>
              <a:spcBef>
                <a:spcPts val="1000"/>
              </a:spcBef>
              <a:spcAft>
                <a:spcPts val="0"/>
              </a:spcAft>
              <a:buClr>
                <a:schemeClr val="dk1"/>
              </a:buClr>
              <a:buSzPct val="100000"/>
              <a:buNone/>
            </a:pPr>
            <a:r>
              <a:rPr lang="fr-FR" sz="1500">
                <a:latin typeface="Arial"/>
                <a:ea typeface="Arial"/>
                <a:cs typeface="Arial"/>
                <a:sym typeface="Arial"/>
              </a:rPr>
              <a:t> </a:t>
            </a:r>
            <a:endParaRPr sz="1500">
              <a:latin typeface="Arial"/>
              <a:ea typeface="Arial"/>
              <a:cs typeface="Arial"/>
              <a:sym typeface="Arial"/>
            </a:endParaRPr>
          </a:p>
          <a:p>
            <a:pPr indent="0" lvl="0" marL="0" rtl="0" algn="ctr">
              <a:lnSpc>
                <a:spcPct val="90000"/>
              </a:lnSpc>
              <a:spcBef>
                <a:spcPts val="1000"/>
              </a:spcBef>
              <a:spcAft>
                <a:spcPts val="0"/>
              </a:spcAft>
              <a:buClr>
                <a:srgbClr val="000000"/>
              </a:buClr>
              <a:buSzPct val="100000"/>
              <a:buNone/>
            </a:pPr>
            <a:r>
              <a:rPr lang="fr-FR" sz="1500">
                <a:solidFill>
                  <a:srgbClr val="000000"/>
                </a:solidFill>
                <a:latin typeface="Arial"/>
                <a:ea typeface="Arial"/>
                <a:cs typeface="Arial"/>
                <a:sym typeface="Arial"/>
              </a:rPr>
              <a:t>Mme Christelle FASQUEL : Référente handicap</a:t>
            </a:r>
            <a:endParaRPr sz="1500">
              <a:latin typeface="Arial"/>
              <a:ea typeface="Arial"/>
              <a:cs typeface="Arial"/>
              <a:sym typeface="Arial"/>
            </a:endParaRPr>
          </a:p>
          <a:p>
            <a:pPr indent="0" lvl="0" marL="0" rtl="0" algn="ctr">
              <a:lnSpc>
                <a:spcPct val="90000"/>
              </a:lnSpc>
              <a:spcBef>
                <a:spcPts val="1000"/>
              </a:spcBef>
              <a:spcAft>
                <a:spcPts val="0"/>
              </a:spcAft>
              <a:buClr>
                <a:schemeClr val="dk1"/>
              </a:buClr>
              <a:buSzPct val="100000"/>
              <a:buNone/>
            </a:pPr>
            <a:r>
              <a:rPr b="1" lang="fr-FR" sz="1500">
                <a:latin typeface="Arial"/>
                <a:ea typeface="Arial"/>
                <a:cs typeface="Arial"/>
                <a:sym typeface="Arial"/>
              </a:rPr>
              <a:t>administratifetpedagogique@orientation-competences.fr            </a:t>
            </a:r>
            <a:endParaRPr/>
          </a:p>
          <a:p>
            <a:pPr indent="-140525" lvl="0" marL="228600" rtl="0" algn="l">
              <a:lnSpc>
                <a:spcPct val="150000"/>
              </a:lnSpc>
              <a:spcBef>
                <a:spcPts val="1000"/>
              </a:spcBef>
              <a:spcAft>
                <a:spcPts val="0"/>
              </a:spcAft>
              <a:buClr>
                <a:schemeClr val="dk1"/>
              </a:buClr>
              <a:buSzPct val="100000"/>
              <a:buNone/>
            </a:pPr>
            <a:r>
              <a:t/>
            </a:r>
            <a:endParaRPr b="0" i="0" sz="1500" u="none" strike="noStrike">
              <a:solidFill>
                <a:srgbClr val="000000"/>
              </a:solidFill>
              <a:latin typeface="Arial"/>
              <a:ea typeface="Arial"/>
              <a:cs typeface="Arial"/>
              <a:sym typeface="Arial"/>
            </a:endParaRPr>
          </a:p>
          <a:p>
            <a:pPr indent="0" lvl="0" marL="0" rtl="0" algn="l">
              <a:lnSpc>
                <a:spcPct val="90000"/>
              </a:lnSpc>
              <a:spcBef>
                <a:spcPts val="1000"/>
              </a:spcBef>
              <a:spcAft>
                <a:spcPts val="0"/>
              </a:spcAft>
              <a:buClr>
                <a:schemeClr val="dk1"/>
              </a:buClr>
              <a:buSzPct val="100000"/>
              <a:buNone/>
            </a:pPr>
            <a:r>
              <a:t/>
            </a:r>
            <a:endParaRPr b="0" i="0" sz="1600" u="none" strike="noStrike">
              <a:latin typeface="Arial"/>
              <a:ea typeface="Arial"/>
              <a:cs typeface="Arial"/>
              <a:sym typeface="Arial"/>
            </a:endParaRPr>
          </a:p>
        </p:txBody>
      </p:sp>
      <p:grpSp>
        <p:nvGrpSpPr>
          <p:cNvPr id="203" name="Google Shape;203;p10"/>
          <p:cNvGrpSpPr/>
          <p:nvPr/>
        </p:nvGrpSpPr>
        <p:grpSpPr>
          <a:xfrm>
            <a:off x="11388224" y="2325422"/>
            <a:ext cx="465458" cy="872153"/>
            <a:chOff x="11388224" y="2325422"/>
            <a:chExt cx="465458" cy="872153"/>
          </a:xfrm>
        </p:grpSpPr>
        <p:sp>
          <p:nvSpPr>
            <p:cNvPr id="204" name="Google Shape;204;p10"/>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5" name="Google Shape;205;p10"/>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6" name="Google Shape;206;p10"/>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0" name="Shape 210"/>
        <p:cNvGrpSpPr/>
        <p:nvPr/>
      </p:nvGrpSpPr>
      <p:grpSpPr>
        <a:xfrm>
          <a:off x="0" y="0"/>
          <a:ext cx="0" cy="0"/>
          <a:chOff x="0" y="0"/>
          <a:chExt cx="0" cy="0"/>
        </a:xfrm>
      </p:grpSpPr>
      <p:sp>
        <p:nvSpPr>
          <p:cNvPr id="211" name="Google Shape;211;p1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2" name="Google Shape;212;p11"/>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Modalités, délais d’accès et amplitude </a:t>
            </a:r>
            <a:endParaRPr/>
          </a:p>
        </p:txBody>
      </p:sp>
      <p:cxnSp>
        <p:nvCxnSpPr>
          <p:cNvPr id="213" name="Google Shape;213;p11"/>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214" name="Google Shape;214;p11"/>
          <p:cNvSpPr txBox="1"/>
          <p:nvPr>
            <p:ph idx="1" type="body"/>
          </p:nvPr>
        </p:nvSpPr>
        <p:spPr>
          <a:xfrm>
            <a:off x="167866" y="1686518"/>
            <a:ext cx="11426812" cy="4291435"/>
          </a:xfrm>
          <a:prstGeom prst="rect">
            <a:avLst/>
          </a:prstGeom>
          <a:noFill/>
          <a:ln>
            <a:noFill/>
          </a:ln>
        </p:spPr>
        <p:txBody>
          <a:bodyPr anchorCtr="0" anchor="t" bIns="45700" lIns="91425" spcFirstLastPara="1" rIns="91425" wrap="square" tIns="45700">
            <a:normAutofit/>
          </a:bodyPr>
          <a:lstStyle/>
          <a:p>
            <a:pPr indent="0" lvl="0" marL="0" rtl="0" algn="just">
              <a:lnSpc>
                <a:spcPct val="150000"/>
              </a:lnSpc>
              <a:spcBef>
                <a:spcPts val="0"/>
              </a:spcBef>
              <a:spcAft>
                <a:spcPts val="0"/>
              </a:spcAft>
              <a:buClr>
                <a:schemeClr val="dk1"/>
              </a:buClr>
              <a:buSzPts val="1600"/>
              <a:buNone/>
            </a:pPr>
            <a:r>
              <a:rPr lang="fr-FR" sz="1600">
                <a:latin typeface="Arial"/>
                <a:ea typeface="Arial"/>
                <a:cs typeface="Arial"/>
                <a:sym typeface="Arial"/>
              </a:rPr>
              <a:t>À l’issue du bilan de compétences, </a:t>
            </a:r>
            <a:r>
              <a:rPr b="1" lang="fr-FR" sz="1600">
                <a:latin typeface="Arial"/>
                <a:ea typeface="Arial"/>
                <a:cs typeface="Arial"/>
                <a:sym typeface="Arial"/>
              </a:rPr>
              <a:t>une synthèse du bilan de compétences </a:t>
            </a:r>
            <a:r>
              <a:rPr lang="fr-FR" sz="1600">
                <a:latin typeface="Arial"/>
                <a:ea typeface="Arial"/>
                <a:cs typeface="Arial"/>
                <a:sym typeface="Arial"/>
              </a:rPr>
              <a:t>est remise au bénéficiaire.</a:t>
            </a:r>
            <a:endParaRPr sz="1600">
              <a:latin typeface="Arial"/>
              <a:ea typeface="Arial"/>
              <a:cs typeface="Arial"/>
              <a:sym typeface="Arial"/>
            </a:endParaRPr>
          </a:p>
          <a:p>
            <a:pPr indent="0" lvl="0" marL="0" rtl="0" algn="just">
              <a:lnSpc>
                <a:spcPct val="150000"/>
              </a:lnSpc>
              <a:spcBef>
                <a:spcPts val="1000"/>
              </a:spcBef>
              <a:spcAft>
                <a:spcPts val="0"/>
              </a:spcAft>
              <a:buClr>
                <a:schemeClr val="dk1"/>
              </a:buClr>
              <a:buSzPts val="1600"/>
              <a:buNone/>
            </a:pPr>
            <a:r>
              <a:rPr lang="fr-FR" sz="1600">
                <a:latin typeface="Arial"/>
                <a:ea typeface="Arial"/>
                <a:cs typeface="Arial"/>
                <a:sym typeface="Arial"/>
              </a:rPr>
              <a:t>Au cours du bilan de compétences, le  bénéficiaire remplit </a:t>
            </a:r>
            <a:r>
              <a:rPr b="1" lang="fr-FR" sz="1600">
                <a:latin typeface="Arial"/>
                <a:ea typeface="Arial"/>
                <a:cs typeface="Arial"/>
                <a:sym typeface="Arial"/>
              </a:rPr>
              <a:t>une feuille d’émargement </a:t>
            </a:r>
            <a:r>
              <a:rPr lang="fr-FR" sz="1600">
                <a:latin typeface="Arial"/>
                <a:ea typeface="Arial"/>
                <a:cs typeface="Arial"/>
                <a:sym typeface="Arial"/>
              </a:rPr>
              <a:t>à partir de laquelle est ensuite établie une attestation de présence. </a:t>
            </a:r>
            <a:endParaRPr sz="1600">
              <a:latin typeface="Arial"/>
              <a:ea typeface="Arial"/>
              <a:cs typeface="Arial"/>
              <a:sym typeface="Arial"/>
            </a:endParaRPr>
          </a:p>
          <a:p>
            <a:pPr indent="0" lvl="0" marL="0" rtl="0" algn="just">
              <a:lnSpc>
                <a:spcPct val="150000"/>
              </a:lnSpc>
              <a:spcBef>
                <a:spcPts val="1000"/>
              </a:spcBef>
              <a:spcAft>
                <a:spcPts val="0"/>
              </a:spcAft>
              <a:buClr>
                <a:schemeClr val="dk1"/>
              </a:buClr>
              <a:buSzPts val="1600"/>
              <a:buNone/>
            </a:pPr>
            <a:r>
              <a:rPr lang="fr-FR" sz="1600">
                <a:latin typeface="Arial"/>
                <a:ea typeface="Arial"/>
                <a:cs typeface="Arial"/>
                <a:sym typeface="Arial"/>
              </a:rPr>
              <a:t>À l’issue du bilan de compétences, le bénéficiaire remplit </a:t>
            </a:r>
            <a:r>
              <a:rPr b="1" lang="fr-FR" sz="1600">
                <a:latin typeface="Arial"/>
                <a:ea typeface="Arial"/>
                <a:cs typeface="Arial"/>
                <a:sym typeface="Arial"/>
              </a:rPr>
              <a:t>un questionnaire de  satisfaction </a:t>
            </a:r>
            <a:r>
              <a:rPr lang="fr-FR" sz="1600">
                <a:latin typeface="Arial"/>
                <a:ea typeface="Arial"/>
                <a:cs typeface="Arial"/>
                <a:sym typeface="Arial"/>
              </a:rPr>
              <a:t>lui permettant d’évaluer les apports de la formation ainsi que son ressenti sur l’accueil, le consultant, les moyens mis à disposition et l’accompagnement dans son ensemble.</a:t>
            </a:r>
            <a:endParaRPr sz="1600">
              <a:latin typeface="Arial"/>
              <a:ea typeface="Arial"/>
              <a:cs typeface="Arial"/>
              <a:sym typeface="Arial"/>
            </a:endParaRPr>
          </a:p>
          <a:p>
            <a:pPr indent="0" lvl="0" marL="0" rtl="0" algn="just">
              <a:lnSpc>
                <a:spcPct val="150000"/>
              </a:lnSpc>
              <a:spcBef>
                <a:spcPts val="1000"/>
              </a:spcBef>
              <a:spcAft>
                <a:spcPts val="0"/>
              </a:spcAft>
              <a:buClr>
                <a:schemeClr val="dk1"/>
              </a:buClr>
              <a:buSzPts val="1600"/>
              <a:buNone/>
            </a:pPr>
            <a:r>
              <a:rPr lang="fr-FR" sz="1600">
                <a:latin typeface="Arial"/>
                <a:ea typeface="Arial"/>
                <a:cs typeface="Arial"/>
                <a:sym typeface="Arial"/>
              </a:rPr>
              <a:t>Six mois après la remise de la synthèse, le consultant reprend contact avec le bénéficiaire afin de faire le point sur l’évolution de son projet, les éventuels obstacles rencontrés et les réussites obtenues, lors d’un entretien téléphonique ou en visioconférence. Un second questionnaire lui sera également transmis pour recueillir son ressenti global sur l’accompagnement ainsi que sur l’avancement de son projet.</a:t>
            </a:r>
            <a:endParaRPr/>
          </a:p>
          <a:p>
            <a:pPr indent="0" lvl="0" marL="0" rtl="0" algn="just">
              <a:lnSpc>
                <a:spcPct val="150000"/>
              </a:lnSpc>
              <a:spcBef>
                <a:spcPts val="1000"/>
              </a:spcBef>
              <a:spcAft>
                <a:spcPts val="0"/>
              </a:spcAft>
              <a:buClr>
                <a:schemeClr val="dk1"/>
              </a:buClr>
              <a:buSzPts val="1600"/>
              <a:buNone/>
            </a:pPr>
            <a:r>
              <a:t/>
            </a:r>
            <a:endParaRPr b="0" i="0" sz="1600" u="none" strike="noStrike">
              <a:latin typeface="Arial"/>
              <a:ea typeface="Arial"/>
              <a:cs typeface="Arial"/>
              <a:sym typeface="Arial"/>
            </a:endParaRPr>
          </a:p>
        </p:txBody>
      </p:sp>
      <p:grpSp>
        <p:nvGrpSpPr>
          <p:cNvPr id="215" name="Google Shape;215;p11"/>
          <p:cNvGrpSpPr/>
          <p:nvPr/>
        </p:nvGrpSpPr>
        <p:grpSpPr>
          <a:xfrm>
            <a:off x="11388224" y="2325422"/>
            <a:ext cx="465458" cy="872153"/>
            <a:chOff x="11388224" y="2325422"/>
            <a:chExt cx="465458" cy="872153"/>
          </a:xfrm>
        </p:grpSpPr>
        <p:sp>
          <p:nvSpPr>
            <p:cNvPr id="216" name="Google Shape;216;p11"/>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7" name="Google Shape;217;p11"/>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8" name="Google Shape;218;p11"/>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2" name="Shape 222"/>
        <p:cNvGrpSpPr/>
        <p:nvPr/>
      </p:nvGrpSpPr>
      <p:grpSpPr>
        <a:xfrm>
          <a:off x="0" y="0"/>
          <a:ext cx="0" cy="0"/>
          <a:chOff x="0" y="0"/>
          <a:chExt cx="0" cy="0"/>
        </a:xfrm>
      </p:grpSpPr>
      <p:sp>
        <p:nvSpPr>
          <p:cNvPr id="223" name="Google Shape;223;p1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24" name="Google Shape;224;p12"/>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Tarif et organisation du bilan de compétences</a:t>
            </a:r>
            <a:endParaRPr/>
          </a:p>
        </p:txBody>
      </p:sp>
      <p:cxnSp>
        <p:nvCxnSpPr>
          <p:cNvPr id="225" name="Google Shape;225;p12"/>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226" name="Google Shape;226;p12"/>
          <p:cNvSpPr txBox="1"/>
          <p:nvPr>
            <p:ph idx="1" type="body"/>
          </p:nvPr>
        </p:nvSpPr>
        <p:spPr>
          <a:xfrm>
            <a:off x="167866" y="1116362"/>
            <a:ext cx="11426812" cy="553232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BF4F14"/>
              </a:buClr>
              <a:buSzPts val="1600"/>
              <a:buChar char="•"/>
            </a:pPr>
            <a:r>
              <a:rPr lang="fr-FR" sz="1600" u="sng">
                <a:solidFill>
                  <a:srgbClr val="BF4F14"/>
                </a:solidFill>
                <a:latin typeface="Arial"/>
                <a:ea typeface="Arial"/>
                <a:cs typeface="Arial"/>
                <a:sym typeface="Arial"/>
              </a:rPr>
              <a:t>Tarif</a:t>
            </a:r>
            <a:r>
              <a:rPr lang="fr-FR" sz="1600">
                <a:solidFill>
                  <a:srgbClr val="F79646"/>
                </a:solidFill>
                <a:latin typeface="Arial"/>
                <a:ea typeface="Arial"/>
                <a:cs typeface="Arial"/>
                <a:sym typeface="Arial"/>
              </a:rPr>
              <a:t> </a:t>
            </a:r>
            <a:endParaRPr sz="1600">
              <a:latin typeface="Arial"/>
              <a:ea typeface="Arial"/>
              <a:cs typeface="Arial"/>
              <a:sym typeface="Arial"/>
            </a:endParaRPr>
          </a:p>
          <a:p>
            <a:pPr indent="0" lvl="0" marL="0" rtl="0" algn="l">
              <a:lnSpc>
                <a:spcPct val="90000"/>
              </a:lnSpc>
              <a:spcBef>
                <a:spcPts val="1000"/>
              </a:spcBef>
              <a:spcAft>
                <a:spcPts val="0"/>
              </a:spcAft>
              <a:buClr>
                <a:srgbClr val="000000"/>
              </a:buClr>
              <a:buSzPts val="1600"/>
              <a:buNone/>
            </a:pPr>
            <a:r>
              <a:rPr lang="fr-FR" sz="1600">
                <a:solidFill>
                  <a:srgbClr val="000000"/>
                </a:solidFill>
                <a:latin typeface="Arial"/>
                <a:ea typeface="Arial"/>
                <a:cs typeface="Arial"/>
                <a:sym typeface="Arial"/>
              </a:rPr>
              <a:t>Le prix du bilan de compétences est de </a:t>
            </a:r>
            <a:r>
              <a:rPr b="1" lang="fr-FR" sz="1600">
                <a:solidFill>
                  <a:srgbClr val="000000"/>
                </a:solidFill>
                <a:latin typeface="Arial"/>
                <a:ea typeface="Arial"/>
                <a:cs typeface="Arial"/>
                <a:sym typeface="Arial"/>
              </a:rPr>
              <a:t>3</a:t>
            </a:r>
            <a:r>
              <a:rPr b="1" lang="fr-FR" sz="1600">
                <a:solidFill>
                  <a:srgbClr val="000000"/>
                </a:solidFill>
              </a:rPr>
              <a:t>500</a:t>
            </a:r>
            <a:r>
              <a:rPr lang="fr-FR" sz="1600">
                <a:solidFill>
                  <a:srgbClr val="000000"/>
                </a:solidFill>
                <a:latin typeface="Arial"/>
                <a:ea typeface="Arial"/>
                <a:cs typeface="Arial"/>
                <a:sym typeface="Arial"/>
              </a:rPr>
              <a:t> </a:t>
            </a:r>
            <a:r>
              <a:rPr b="1" lang="fr-FR" sz="1600">
                <a:solidFill>
                  <a:srgbClr val="000000"/>
                </a:solidFill>
                <a:latin typeface="Arial"/>
                <a:ea typeface="Arial"/>
                <a:cs typeface="Arial"/>
                <a:sym typeface="Arial"/>
              </a:rPr>
              <a:t>€ TTC</a:t>
            </a:r>
            <a:r>
              <a:rPr lang="fr-FR" sz="1600">
                <a:solidFill>
                  <a:srgbClr val="000000"/>
                </a:solidFill>
                <a:latin typeface="Arial"/>
                <a:ea typeface="Arial"/>
                <a:cs typeface="Arial"/>
                <a:sym typeface="Arial"/>
              </a:rPr>
              <a:t>. </a:t>
            </a:r>
            <a:r>
              <a:rPr lang="fr-FR" sz="1600">
                <a:latin typeface="Arial"/>
                <a:ea typeface="Arial"/>
                <a:cs typeface="Arial"/>
                <a:sym typeface="Arial"/>
              </a:rPr>
              <a:t>Notre organisme est non assujetti à la TVA.</a:t>
            </a:r>
            <a:endParaRPr sz="1600">
              <a:latin typeface="Arial"/>
              <a:ea typeface="Arial"/>
              <a:cs typeface="Arial"/>
              <a:sym typeface="Arial"/>
            </a:endParaRPr>
          </a:p>
          <a:p>
            <a:pPr indent="0" lvl="0" marL="0" rtl="0" algn="just">
              <a:lnSpc>
                <a:spcPct val="90000"/>
              </a:lnSpc>
              <a:spcBef>
                <a:spcPts val="1000"/>
              </a:spcBef>
              <a:spcAft>
                <a:spcPts val="0"/>
              </a:spcAft>
              <a:buClr>
                <a:schemeClr val="dk1"/>
              </a:buClr>
              <a:buSzPts val="1100"/>
              <a:buNone/>
            </a:pPr>
            <a:r>
              <a:t/>
            </a:r>
            <a:endParaRPr b="1" sz="1100">
              <a:solidFill>
                <a:srgbClr val="000000"/>
              </a:solidFill>
              <a:latin typeface="Arial"/>
              <a:ea typeface="Arial"/>
              <a:cs typeface="Arial"/>
              <a:sym typeface="Arial"/>
            </a:endParaRPr>
          </a:p>
          <a:p>
            <a:pPr indent="-228600" lvl="0" marL="228600" rtl="0" algn="l">
              <a:lnSpc>
                <a:spcPct val="100000"/>
              </a:lnSpc>
              <a:spcBef>
                <a:spcPts val="1000"/>
              </a:spcBef>
              <a:spcAft>
                <a:spcPts val="0"/>
              </a:spcAft>
              <a:buClr>
                <a:srgbClr val="BF4F14"/>
              </a:buClr>
              <a:buSzPts val="1600"/>
              <a:buChar char="•"/>
            </a:pPr>
            <a:r>
              <a:rPr lang="fr-FR" sz="1600" u="sng">
                <a:solidFill>
                  <a:srgbClr val="BF4F14"/>
                </a:solidFill>
                <a:latin typeface="Arial"/>
                <a:ea typeface="Arial"/>
                <a:cs typeface="Arial"/>
                <a:sym typeface="Arial"/>
              </a:rPr>
              <a:t>Durée</a:t>
            </a:r>
            <a:endParaRPr/>
          </a:p>
          <a:p>
            <a:pPr indent="0" lvl="0" marL="0" rtl="0" algn="just">
              <a:lnSpc>
                <a:spcPct val="90000"/>
              </a:lnSpc>
              <a:spcBef>
                <a:spcPts val="1000"/>
              </a:spcBef>
              <a:spcAft>
                <a:spcPts val="0"/>
              </a:spcAft>
              <a:buClr>
                <a:srgbClr val="000000"/>
              </a:buClr>
              <a:buSzPts val="1600"/>
              <a:buNone/>
            </a:pPr>
            <a:r>
              <a:rPr lang="fr-FR" sz="1600">
                <a:solidFill>
                  <a:srgbClr val="000000"/>
                </a:solidFill>
                <a:latin typeface="Arial"/>
                <a:ea typeface="Arial"/>
                <a:cs typeface="Arial"/>
                <a:sym typeface="Arial"/>
              </a:rPr>
              <a:t>Le bilan de compétences se réalise sur une période maximum de 2 mois : </a:t>
            </a:r>
            <a:r>
              <a:rPr lang="fr-FR" sz="1600">
                <a:solidFill>
                  <a:srgbClr val="000000"/>
                </a:solidFill>
              </a:rPr>
              <a:t>du </a:t>
            </a:r>
            <a:r>
              <a:rPr i="1" lang="fr-FR" sz="1600"/>
              <a:t>{{start_date}} au {{end_date}}</a:t>
            </a:r>
            <a:endParaRPr sz="1100">
              <a:solidFill>
                <a:srgbClr val="000000"/>
              </a:solidFill>
              <a:latin typeface="Arial"/>
              <a:ea typeface="Arial"/>
              <a:cs typeface="Arial"/>
              <a:sym typeface="Arial"/>
            </a:endParaRPr>
          </a:p>
          <a:p>
            <a:pPr indent="0" lvl="0" marL="0" rtl="0" algn="just">
              <a:lnSpc>
                <a:spcPct val="90000"/>
              </a:lnSpc>
              <a:spcBef>
                <a:spcPts val="1000"/>
              </a:spcBef>
              <a:spcAft>
                <a:spcPts val="0"/>
              </a:spcAft>
              <a:buClr>
                <a:schemeClr val="dk1"/>
              </a:buClr>
              <a:buSzPts val="1600"/>
              <a:buNone/>
            </a:pPr>
            <a:r>
              <a:rPr lang="fr-FR" sz="1600">
                <a:latin typeface="Arial"/>
                <a:ea typeface="Arial"/>
                <a:cs typeface="Arial"/>
                <a:sym typeface="Arial"/>
              </a:rPr>
              <a:t>Il se décline sur 8 séances rdv de 1h00 à 2h00</a:t>
            </a:r>
            <a:endParaRPr sz="1100">
              <a:latin typeface="Arial"/>
              <a:ea typeface="Arial"/>
              <a:cs typeface="Arial"/>
              <a:sym typeface="Arial"/>
            </a:endParaRPr>
          </a:p>
          <a:p>
            <a:pPr indent="0" lvl="0" marL="0" rtl="0" algn="just">
              <a:lnSpc>
                <a:spcPct val="90000"/>
              </a:lnSpc>
              <a:spcBef>
                <a:spcPts val="1000"/>
              </a:spcBef>
              <a:spcAft>
                <a:spcPts val="0"/>
              </a:spcAft>
              <a:buClr>
                <a:schemeClr val="dk1"/>
              </a:buClr>
              <a:buSzPts val="1600"/>
              <a:buNone/>
            </a:pPr>
            <a:r>
              <a:rPr lang="fr-FR" sz="1600">
                <a:latin typeface="Arial"/>
                <a:ea typeface="Arial"/>
                <a:cs typeface="Arial"/>
                <a:sym typeface="Arial"/>
              </a:rPr>
              <a:t>La durée du bilan de compétences s’entend sur un maximum de 13h. </a:t>
            </a:r>
            <a:endParaRPr/>
          </a:p>
          <a:p>
            <a:pPr indent="0" lvl="0" marL="0" rtl="0" algn="just">
              <a:lnSpc>
                <a:spcPct val="90000"/>
              </a:lnSpc>
              <a:spcBef>
                <a:spcPts val="1000"/>
              </a:spcBef>
              <a:spcAft>
                <a:spcPts val="0"/>
              </a:spcAft>
              <a:buClr>
                <a:schemeClr val="dk1"/>
              </a:buClr>
              <a:buSzPts val="1100"/>
              <a:buNone/>
            </a:pPr>
            <a:r>
              <a:t/>
            </a:r>
            <a:endParaRPr sz="1100">
              <a:latin typeface="Arial"/>
              <a:ea typeface="Arial"/>
              <a:cs typeface="Arial"/>
              <a:sym typeface="Arial"/>
            </a:endParaRPr>
          </a:p>
          <a:p>
            <a:pPr indent="-228600" lvl="0" marL="228600" rtl="0" algn="l">
              <a:lnSpc>
                <a:spcPct val="110000"/>
              </a:lnSpc>
              <a:spcBef>
                <a:spcPts val="1000"/>
              </a:spcBef>
              <a:spcAft>
                <a:spcPts val="0"/>
              </a:spcAft>
              <a:buClr>
                <a:srgbClr val="BF4F14"/>
              </a:buClr>
              <a:buSzPts val="1600"/>
              <a:buChar char="•"/>
            </a:pPr>
            <a:r>
              <a:rPr lang="fr-FR" sz="1600" u="sng">
                <a:solidFill>
                  <a:srgbClr val="BF4F14"/>
                </a:solidFill>
                <a:latin typeface="Arial"/>
                <a:ea typeface="Arial"/>
                <a:cs typeface="Arial"/>
                <a:sym typeface="Arial"/>
              </a:rPr>
              <a:t>Déroulement</a:t>
            </a:r>
            <a:endParaRPr/>
          </a:p>
          <a:p>
            <a:pPr indent="0" lvl="0" marL="0" rtl="0" algn="just">
              <a:lnSpc>
                <a:spcPct val="90000"/>
              </a:lnSpc>
              <a:spcBef>
                <a:spcPts val="1000"/>
              </a:spcBef>
              <a:spcAft>
                <a:spcPts val="0"/>
              </a:spcAft>
              <a:buClr>
                <a:schemeClr val="dk1"/>
              </a:buClr>
              <a:buSzPts val="1600"/>
              <a:buNone/>
            </a:pPr>
            <a:r>
              <a:rPr lang="fr-FR" sz="1600">
                <a:latin typeface="Arial"/>
                <a:ea typeface="Arial"/>
                <a:cs typeface="Arial"/>
                <a:sym typeface="Arial"/>
              </a:rPr>
              <a:t>en Face à Face à distance </a:t>
            </a:r>
            <a:endParaRPr/>
          </a:p>
          <a:p>
            <a:pPr indent="0" lvl="0" marL="0" rtl="0" algn="just">
              <a:lnSpc>
                <a:spcPct val="90000"/>
              </a:lnSpc>
              <a:spcBef>
                <a:spcPts val="1000"/>
              </a:spcBef>
              <a:spcAft>
                <a:spcPts val="0"/>
              </a:spcAft>
              <a:buClr>
                <a:schemeClr val="dk1"/>
              </a:buClr>
              <a:buSzPts val="1100"/>
              <a:buNone/>
            </a:pPr>
            <a:r>
              <a:t/>
            </a:r>
            <a:endParaRPr sz="1100">
              <a:latin typeface="Arial"/>
              <a:ea typeface="Arial"/>
              <a:cs typeface="Arial"/>
              <a:sym typeface="Arial"/>
            </a:endParaRPr>
          </a:p>
          <a:p>
            <a:pPr indent="-228600" lvl="0" marL="228600" rtl="0" algn="l">
              <a:lnSpc>
                <a:spcPct val="120000"/>
              </a:lnSpc>
              <a:spcBef>
                <a:spcPts val="1000"/>
              </a:spcBef>
              <a:spcAft>
                <a:spcPts val="0"/>
              </a:spcAft>
              <a:buClr>
                <a:srgbClr val="BF4F14"/>
              </a:buClr>
              <a:buSzPts val="1600"/>
              <a:buChar char="•"/>
            </a:pPr>
            <a:r>
              <a:rPr lang="fr-FR" sz="1600" u="sng">
                <a:solidFill>
                  <a:srgbClr val="BF4F14"/>
                </a:solidFill>
                <a:latin typeface="Arial"/>
                <a:ea typeface="Arial"/>
                <a:cs typeface="Arial"/>
                <a:sym typeface="Arial"/>
              </a:rPr>
              <a:t>Organisation</a:t>
            </a:r>
            <a:endParaRPr/>
          </a:p>
          <a:p>
            <a:pPr indent="0" lvl="0" marL="0" rtl="0" algn="just">
              <a:lnSpc>
                <a:spcPct val="90000"/>
              </a:lnSpc>
              <a:spcBef>
                <a:spcPts val="1000"/>
              </a:spcBef>
              <a:spcAft>
                <a:spcPts val="0"/>
              </a:spcAft>
              <a:buClr>
                <a:srgbClr val="000000"/>
              </a:buClr>
              <a:buSzPts val="1600"/>
              <a:buNone/>
            </a:pPr>
            <a:r>
              <a:rPr lang="fr-FR" sz="1600">
                <a:solidFill>
                  <a:srgbClr val="000000"/>
                </a:solidFill>
                <a:latin typeface="Arial"/>
                <a:ea typeface="Arial"/>
                <a:cs typeface="Arial"/>
                <a:sym typeface="Arial"/>
              </a:rPr>
              <a:t>La totalité du bilan de compétences s’effectue en distanciel.</a:t>
            </a:r>
            <a:r>
              <a:rPr lang="fr-FR" sz="1600">
                <a:latin typeface="Arial"/>
                <a:ea typeface="Arial"/>
                <a:cs typeface="Arial"/>
                <a:sym typeface="Arial"/>
              </a:rPr>
              <a:t> </a:t>
            </a:r>
            <a:endParaRPr/>
          </a:p>
          <a:p>
            <a:pPr indent="0" lvl="0" marL="0" rtl="0" algn="just">
              <a:lnSpc>
                <a:spcPct val="90000"/>
              </a:lnSpc>
              <a:spcBef>
                <a:spcPts val="1000"/>
              </a:spcBef>
              <a:spcAft>
                <a:spcPts val="0"/>
              </a:spcAft>
              <a:buClr>
                <a:schemeClr val="dk1"/>
              </a:buClr>
              <a:buSzPts val="1100"/>
              <a:buNone/>
            </a:pPr>
            <a:r>
              <a:t/>
            </a:r>
            <a:endParaRPr sz="1100">
              <a:latin typeface="Arial"/>
              <a:ea typeface="Arial"/>
              <a:cs typeface="Arial"/>
              <a:sym typeface="Arial"/>
            </a:endParaRPr>
          </a:p>
          <a:p>
            <a:pPr indent="0" lvl="0" marL="0" rtl="0" algn="just">
              <a:lnSpc>
                <a:spcPct val="90000"/>
              </a:lnSpc>
              <a:spcBef>
                <a:spcPts val="1000"/>
              </a:spcBef>
              <a:spcAft>
                <a:spcPts val="0"/>
              </a:spcAft>
              <a:buClr>
                <a:srgbClr val="BF4F14"/>
              </a:buClr>
              <a:buSzPts val="1600"/>
              <a:buNone/>
            </a:pPr>
            <a:r>
              <a:rPr lang="fr-FR" sz="1600" u="sng">
                <a:solidFill>
                  <a:srgbClr val="BF4F14"/>
                </a:solidFill>
                <a:latin typeface="Arial"/>
                <a:ea typeface="Arial"/>
                <a:cs typeface="Arial"/>
                <a:sym typeface="Arial"/>
              </a:rPr>
              <a:t>Nombre de bénéficiaire :</a:t>
            </a:r>
            <a:r>
              <a:rPr lang="fr-FR" sz="1600">
                <a:latin typeface="Arial"/>
                <a:ea typeface="Arial"/>
                <a:cs typeface="Arial"/>
                <a:sym typeface="Arial"/>
              </a:rPr>
              <a:t> 1</a:t>
            </a:r>
            <a:endParaRPr/>
          </a:p>
        </p:txBody>
      </p:sp>
      <p:grpSp>
        <p:nvGrpSpPr>
          <p:cNvPr id="227" name="Google Shape;227;p12"/>
          <p:cNvGrpSpPr/>
          <p:nvPr/>
        </p:nvGrpSpPr>
        <p:grpSpPr>
          <a:xfrm>
            <a:off x="11388224" y="2325422"/>
            <a:ext cx="465458" cy="872153"/>
            <a:chOff x="11388224" y="2325422"/>
            <a:chExt cx="465458" cy="872153"/>
          </a:xfrm>
        </p:grpSpPr>
        <p:sp>
          <p:nvSpPr>
            <p:cNvPr id="228" name="Google Shape;228;p12"/>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9" name="Google Shape;229;p12"/>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0" name="Google Shape;230;p12"/>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4" name="Shape 234"/>
        <p:cNvGrpSpPr/>
        <p:nvPr/>
      </p:nvGrpSpPr>
      <p:grpSpPr>
        <a:xfrm>
          <a:off x="0" y="0"/>
          <a:ext cx="0" cy="0"/>
          <a:chOff x="0" y="0"/>
          <a:chExt cx="0" cy="0"/>
        </a:xfrm>
      </p:grpSpPr>
      <p:sp>
        <p:nvSpPr>
          <p:cNvPr id="235" name="Google Shape;235;p1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6" name="Google Shape;236;p13"/>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Votre consultante en bilan de compétences</a:t>
            </a:r>
            <a:endParaRPr/>
          </a:p>
        </p:txBody>
      </p:sp>
      <p:cxnSp>
        <p:nvCxnSpPr>
          <p:cNvPr id="237" name="Google Shape;237;p13"/>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grpSp>
        <p:nvGrpSpPr>
          <p:cNvPr id="238" name="Google Shape;238;p13"/>
          <p:cNvGrpSpPr/>
          <p:nvPr/>
        </p:nvGrpSpPr>
        <p:grpSpPr>
          <a:xfrm>
            <a:off x="11388224" y="2325422"/>
            <a:ext cx="465458" cy="872153"/>
            <a:chOff x="11388224" y="2325422"/>
            <a:chExt cx="465458" cy="872153"/>
          </a:xfrm>
        </p:grpSpPr>
        <p:sp>
          <p:nvSpPr>
            <p:cNvPr id="239" name="Google Shape;239;p13"/>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0" name="Google Shape;240;p13"/>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1" name="Google Shape;241;p13"/>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pic>
        <p:nvPicPr>
          <p:cNvPr id="242" name="Google Shape;242;p13"/>
          <p:cNvPicPr preferRelativeResize="0"/>
          <p:nvPr>
            <p:ph idx="1" type="body"/>
          </p:nvPr>
        </p:nvPicPr>
        <p:blipFill rotWithShape="1">
          <a:blip r:embed="rId3">
            <a:alphaModFix/>
          </a:blip>
          <a:srcRect b="0" l="0" r="0" t="0"/>
          <a:stretch/>
        </p:blipFill>
        <p:spPr>
          <a:xfrm>
            <a:off x="7317205" y="1468009"/>
            <a:ext cx="1190791" cy="1352739"/>
          </a:xfrm>
          <a:prstGeom prst="rect">
            <a:avLst/>
          </a:prstGeom>
          <a:noFill/>
          <a:ln>
            <a:noFill/>
          </a:ln>
        </p:spPr>
      </p:pic>
      <p:sp>
        <p:nvSpPr>
          <p:cNvPr id="243" name="Google Shape;243;p13"/>
          <p:cNvSpPr txBox="1"/>
          <p:nvPr/>
        </p:nvSpPr>
        <p:spPr>
          <a:xfrm>
            <a:off x="5260768" y="1959712"/>
            <a:ext cx="1649128" cy="3692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fr-FR" sz="1800" u="none" cap="none" strike="noStrike">
                <a:solidFill>
                  <a:srgbClr val="BF4F14"/>
                </a:solidFill>
                <a:latin typeface="Arial"/>
                <a:ea typeface="Arial"/>
                <a:cs typeface="Arial"/>
                <a:sym typeface="Arial"/>
              </a:rPr>
              <a:t>Clémence R.</a:t>
            </a:r>
            <a:endParaRPr b="0" i="0" sz="1400" u="none" cap="none" strike="noStrike">
              <a:solidFill>
                <a:srgbClr val="000000"/>
              </a:solidFill>
              <a:latin typeface="Arial"/>
              <a:ea typeface="Arial"/>
              <a:cs typeface="Arial"/>
              <a:sym typeface="Arial"/>
            </a:endParaRPr>
          </a:p>
        </p:txBody>
      </p:sp>
      <p:sp>
        <p:nvSpPr>
          <p:cNvPr id="244" name="Google Shape;244;p13"/>
          <p:cNvSpPr txBox="1"/>
          <p:nvPr/>
        </p:nvSpPr>
        <p:spPr>
          <a:xfrm>
            <a:off x="621792" y="2944368"/>
            <a:ext cx="10766432" cy="3370153"/>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400"/>
              <a:buFont typeface="Arial"/>
              <a:buNone/>
            </a:pPr>
            <a:r>
              <a:rPr b="0" i="0" lang="fr-FR" sz="1400" u="none" cap="none" strike="noStrike">
                <a:solidFill>
                  <a:srgbClr val="000000"/>
                </a:solidFill>
                <a:latin typeface="Arial"/>
                <a:ea typeface="Arial"/>
                <a:cs typeface="Arial"/>
                <a:sym typeface="Arial"/>
              </a:rPr>
              <a:t>Clémence est une consultante en bilan de compétences passionnée par l’accompagnement vers l’emploi, dotée d’une solide expérience dans l’insertion professionnelle, l’animation d’ateliers et la relation d’aide. Elle est reconnue pour son écoute, son empathie et sa capacité à s’adapter à chaque parcours.</a:t>
            </a:r>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fr-FR" sz="1400" u="none" cap="none" strike="noStrike">
                <a:solidFill>
                  <a:srgbClr val="000000"/>
                </a:solidFill>
                <a:latin typeface="Arial"/>
                <a:ea typeface="Arial"/>
                <a:cs typeface="Arial"/>
                <a:sym typeface="Arial"/>
              </a:rPr>
              <a:t>Issue d’une reconversion professionnelle réussie, Clémence a obtenu en 2024 le Titre Professionnel de Conseillère en Insertion Professionnelle, après plusieurs années dans les secteurs de l’accueil, du tourisme et de la restauration. Elle a notamment exercé chez Retravailler dans l’Ouest et au CFP Presqu’île, où elle a accompagné de nombreux bénéficiaires dans la construction de leur projet professionnel et leur recherche d’emploi.</a:t>
            </a:r>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fr-FR" sz="1400" u="none" cap="none" strike="noStrike">
                <a:solidFill>
                  <a:srgbClr val="000000"/>
                </a:solidFill>
                <a:latin typeface="Arial"/>
                <a:ea typeface="Arial"/>
                <a:cs typeface="Arial"/>
                <a:sym typeface="Arial"/>
              </a:rPr>
              <a:t>Organisée, dynamique et dotée d’un fort esprit d’équipe, Clémence sait créer une relation de confiance avec les personnes qu’elle accompagne. Elle mobilise ses compétences en diagnostic socio-professionnel, orientation, techniques de recherche d’emploi et animation d’ateliers collectifs pour proposer un accompagnement personnalisé et efficace.</a:t>
            </a:r>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0" i="0" lang="fr-FR" sz="1400" u="none" cap="none" strike="noStrike">
                <a:solidFill>
                  <a:srgbClr val="000000"/>
                </a:solidFill>
                <a:latin typeface="Arial"/>
                <a:ea typeface="Arial"/>
                <a:cs typeface="Arial"/>
                <a:sym typeface="Arial"/>
              </a:rPr>
              <a:t>Ses qualités humaines, sa bienveillance et son sens de l’engagement assurent un accompagnement de qualité, orienté vers la réussite et l’épanouissement de chaque bénéficiaire.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7" name="Shape 97"/>
        <p:cNvGrpSpPr/>
        <p:nvPr/>
      </p:nvGrpSpPr>
      <p:grpSpPr>
        <a:xfrm>
          <a:off x="0" y="0"/>
          <a:ext cx="0" cy="0"/>
          <a:chOff x="0" y="0"/>
          <a:chExt cx="0" cy="0"/>
        </a:xfrm>
      </p:grpSpPr>
      <p:sp>
        <p:nvSpPr>
          <p:cNvPr id="98" name="Google Shape;98;p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9" name="Google Shape;99;p2"/>
          <p:cNvSpPr/>
          <p:nvPr/>
        </p:nvSpPr>
        <p:spPr>
          <a:xfrm>
            <a:off x="199528" y="554152"/>
            <a:ext cx="5742189" cy="5742189"/>
          </a:xfrm>
          <a:prstGeom prst="ellipse">
            <a:avLst/>
          </a:prstGeom>
          <a:gradFill>
            <a:gsLst>
              <a:gs pos="0">
                <a:schemeClr val="accent1"/>
              </a:gs>
              <a:gs pos="100000">
                <a:schemeClr val="accent2"/>
              </a:gs>
            </a:gsLst>
            <a:lin ang="27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0" name="Google Shape;100;p2"/>
          <p:cNvSpPr txBox="1"/>
          <p:nvPr>
            <p:ph type="title"/>
          </p:nvPr>
        </p:nvSpPr>
        <p:spPr>
          <a:xfrm>
            <a:off x="1245072" y="1289765"/>
            <a:ext cx="3651101" cy="42709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5200"/>
              <a:buFont typeface="Play"/>
              <a:buNone/>
            </a:pPr>
            <a:r>
              <a:rPr b="1" lang="fr-FR" sz="5000">
                <a:solidFill>
                  <a:srgbClr val="FFFFFF"/>
                </a:solidFill>
              </a:rPr>
              <a:t>SOMMAIRE</a:t>
            </a:r>
            <a:endParaRPr sz="5000"/>
          </a:p>
        </p:txBody>
      </p:sp>
      <p:sp>
        <p:nvSpPr>
          <p:cNvPr id="101" name="Google Shape;101;p2"/>
          <p:cNvSpPr/>
          <p:nvPr/>
        </p:nvSpPr>
        <p:spPr>
          <a:xfrm>
            <a:off x="1123493" y="374394"/>
            <a:ext cx="171515" cy="171515"/>
          </a:xfrm>
          <a:custGeom>
            <a:rect b="b" l="l" r="r" t="t"/>
            <a:pathLst>
              <a:path extrusionOk="0" h="171515" w="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2" name="Google Shape;102;p2"/>
          <p:cNvSpPr/>
          <p:nvPr/>
        </p:nvSpPr>
        <p:spPr>
          <a:xfrm>
            <a:off x="550109" y="1084507"/>
            <a:ext cx="157545" cy="157545"/>
          </a:xfrm>
          <a:custGeom>
            <a:rect b="b" l="l" r="r" t="t"/>
            <a:pathLst>
              <a:path extrusionOk="0" h="157545" w="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3" name="Google Shape;103;p2"/>
          <p:cNvSpPr txBox="1"/>
          <p:nvPr>
            <p:ph idx="1" type="body"/>
          </p:nvPr>
        </p:nvSpPr>
        <p:spPr>
          <a:xfrm>
            <a:off x="6297233" y="518400"/>
            <a:ext cx="4771607" cy="5837949"/>
          </a:xfrm>
          <a:prstGeom prst="rect">
            <a:avLst/>
          </a:prstGeom>
          <a:noFill/>
          <a:ln>
            <a:noFill/>
          </a:ln>
        </p:spPr>
        <p:txBody>
          <a:bodyPr anchorCtr="0" anchor="ctr" bIns="45700" lIns="91425" spcFirstLastPara="1" rIns="91425" wrap="square" tIns="45700">
            <a:normAutofit/>
          </a:bodyPr>
          <a:lstStyle/>
          <a:p>
            <a:pPr indent="-285750" lvl="0" marL="285750" rtl="0" algn="l">
              <a:lnSpc>
                <a:spcPct val="90000"/>
              </a:lnSpc>
              <a:spcBef>
                <a:spcPts val="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Les Objectifs du bilan de compétences</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Les compétences, le public et les prérequis</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Les modalités d’accompagnement pédagogique et technique</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Déontologie</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Cadre Réglementaire</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Déroulement du bilan de compétences</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Accompagnement et Assistance pédagogique et technique</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Modalités d’évaluation des acquis mis en œuvre</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Modalités, délais d’accès et amplitude</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Tarif et organisation du bilan de compétences</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Votre consultante en bilan de compétences</a:t>
            </a:r>
            <a:endParaRPr sz="1900">
              <a:solidFill>
                <a:schemeClr val="dk1"/>
              </a:solidFill>
            </a:endParaRPr>
          </a:p>
        </p:txBody>
      </p:sp>
      <p:sp>
        <p:nvSpPr>
          <p:cNvPr id="104" name="Google Shape;104;p2"/>
          <p:cNvSpPr/>
          <p:nvPr/>
        </p:nvSpPr>
        <p:spPr>
          <a:xfrm>
            <a:off x="5436547" y="5751820"/>
            <a:ext cx="112426" cy="112426"/>
          </a:xfrm>
          <a:custGeom>
            <a:rect b="b" l="l" r="r" t="t"/>
            <a:pathLst>
              <a:path extrusionOk="0" h="112426" w="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105" name="Google Shape;105;p2"/>
          <p:cNvCxnSpPr/>
          <p:nvPr/>
        </p:nvCxnSpPr>
        <p:spPr>
          <a:xfrm>
            <a:off x="11586162" y="3610394"/>
            <a:ext cx="0" cy="3238728"/>
          </a:xfrm>
          <a:prstGeom prst="straightConnector1">
            <a:avLst/>
          </a:prstGeom>
          <a:noFill/>
          <a:ln cap="sq" cmpd="sng" w="25400">
            <a:solidFill>
              <a:schemeClr val="accent1"/>
            </a:solidFill>
            <a:prstDash val="solid"/>
            <a:bevel/>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9" name="Shape 109"/>
        <p:cNvGrpSpPr/>
        <p:nvPr/>
      </p:nvGrpSpPr>
      <p:grpSpPr>
        <a:xfrm>
          <a:off x="0" y="0"/>
          <a:ext cx="0" cy="0"/>
          <a:chOff x="0" y="0"/>
          <a:chExt cx="0" cy="0"/>
        </a:xfrm>
      </p:grpSpPr>
      <p:sp>
        <p:nvSpPr>
          <p:cNvPr id="110" name="Google Shape;110;p3"/>
          <p:cNvSpPr/>
          <p:nvPr/>
        </p:nvSpPr>
        <p:spPr>
          <a:xfrm>
            <a:off x="8878" y="142573"/>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1" name="Google Shape;111;p3"/>
          <p:cNvSpPr txBox="1"/>
          <p:nvPr>
            <p:ph type="title"/>
          </p:nvPr>
        </p:nvSpPr>
        <p:spPr>
          <a:xfrm>
            <a:off x="429904" y="946"/>
            <a:ext cx="9276742" cy="882918"/>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11111"/>
              <a:buFont typeface="Play"/>
              <a:buNone/>
            </a:pPr>
            <a:r>
              <a:rPr b="1" lang="fr-FR" sz="4300"/>
              <a:t>Les Objectifs du bilan de compétences</a:t>
            </a:r>
            <a:endParaRPr/>
          </a:p>
        </p:txBody>
      </p:sp>
      <p:cxnSp>
        <p:nvCxnSpPr>
          <p:cNvPr id="112" name="Google Shape;112;p3"/>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13" name="Google Shape;113;p3"/>
          <p:cNvSpPr txBox="1"/>
          <p:nvPr>
            <p:ph idx="1" type="body"/>
          </p:nvPr>
        </p:nvSpPr>
        <p:spPr>
          <a:xfrm>
            <a:off x="111792" y="883864"/>
            <a:ext cx="11952390" cy="5831563"/>
          </a:xfrm>
          <a:prstGeom prst="rect">
            <a:avLst/>
          </a:prstGeom>
          <a:noFill/>
          <a:ln>
            <a:noFill/>
          </a:ln>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2800"/>
              <a:buNone/>
            </a:pPr>
            <a:r>
              <a:rPr lang="fr-FR" sz="1600"/>
              <a:t>{{objectifs}}</a:t>
            </a:r>
            <a:endParaRPr b="1" sz="1200"/>
          </a:p>
        </p:txBody>
      </p:sp>
      <p:grpSp>
        <p:nvGrpSpPr>
          <p:cNvPr id="114" name="Google Shape;114;p3"/>
          <p:cNvGrpSpPr/>
          <p:nvPr/>
        </p:nvGrpSpPr>
        <p:grpSpPr>
          <a:xfrm>
            <a:off x="11388224" y="2325422"/>
            <a:ext cx="465458" cy="872153"/>
            <a:chOff x="11388224" y="2325422"/>
            <a:chExt cx="465458" cy="872153"/>
          </a:xfrm>
        </p:grpSpPr>
        <p:sp>
          <p:nvSpPr>
            <p:cNvPr id="115" name="Google Shape;115;p3"/>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6" name="Google Shape;116;p3"/>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7" name="Google Shape;117;p3"/>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1" name="Shape 121"/>
        <p:cNvGrpSpPr/>
        <p:nvPr/>
      </p:nvGrpSpPr>
      <p:grpSpPr>
        <a:xfrm>
          <a:off x="0" y="0"/>
          <a:ext cx="0" cy="0"/>
          <a:chOff x="0" y="0"/>
          <a:chExt cx="0" cy="0"/>
        </a:xfrm>
      </p:grpSpPr>
      <p:sp>
        <p:nvSpPr>
          <p:cNvPr id="122" name="Google Shape;122;p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3" name="Google Shape;123;p4"/>
          <p:cNvSpPr txBox="1"/>
          <p:nvPr>
            <p:ph type="title"/>
          </p:nvPr>
        </p:nvSpPr>
        <p:spPr>
          <a:xfrm>
            <a:off x="426870" y="44348"/>
            <a:ext cx="10550025" cy="762122"/>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11111"/>
              <a:buFont typeface="Play"/>
              <a:buNone/>
            </a:pPr>
            <a:r>
              <a:rPr b="1" lang="fr-FR" sz="4300"/>
              <a:t>Les compétences, le public et les prérequis </a:t>
            </a:r>
            <a:endParaRPr/>
          </a:p>
        </p:txBody>
      </p:sp>
      <p:cxnSp>
        <p:nvCxnSpPr>
          <p:cNvPr id="124" name="Google Shape;124;p4"/>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25" name="Google Shape;125;p4"/>
          <p:cNvSpPr txBox="1"/>
          <p:nvPr>
            <p:ph idx="1" type="body"/>
          </p:nvPr>
        </p:nvSpPr>
        <p:spPr>
          <a:xfrm>
            <a:off x="426870" y="1045450"/>
            <a:ext cx="11426812" cy="5532329"/>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rgbClr val="BF4F14"/>
              </a:buClr>
              <a:buSzPts val="1900"/>
              <a:buChar char="•"/>
            </a:pPr>
            <a:r>
              <a:rPr lang="fr-FR" sz="1900">
                <a:solidFill>
                  <a:schemeClr val="dk1"/>
                </a:solidFill>
                <a:latin typeface="Arial"/>
                <a:ea typeface="Arial"/>
                <a:cs typeface="Arial"/>
                <a:sym typeface="Arial"/>
              </a:rPr>
              <a:t>Les compétences visées  : u</a:t>
            </a:r>
            <a:r>
              <a:rPr lang="fr-FR" sz="1900"/>
              <a:t>ne capacité d’analyse du marché de l’emploi, en identifiant les compétences recherchées par les recruteurs et les dispositifs de formation adaptés pour évoluer ou se réorienter. Le bilan de compétences vise à renforcer la capacité à faire des choix professionnels éclairés. Il s’appuie pour cela sur une meilleure connaissance de soi — incluant ses valeurs, ses besoins, sa personnalité — ainsi que sur une évaluation approfondie de ses compétences : savoir-faire, connaissances, ressources, soft skills et valeur ajoutée. Par ailleurs, il permet de développer </a:t>
            </a:r>
            <a:endParaRPr/>
          </a:p>
          <a:p>
            <a:pPr indent="-107950" lvl="0" marL="228600" rtl="0" algn="just">
              <a:lnSpc>
                <a:spcPct val="90000"/>
              </a:lnSpc>
              <a:spcBef>
                <a:spcPts val="1000"/>
              </a:spcBef>
              <a:spcAft>
                <a:spcPts val="0"/>
              </a:spcAft>
              <a:buClr>
                <a:srgbClr val="BF4F14"/>
              </a:buClr>
              <a:buSzPts val="1900"/>
              <a:buNone/>
            </a:pPr>
            <a:r>
              <a:t/>
            </a:r>
            <a:endParaRPr sz="1900">
              <a:solidFill>
                <a:schemeClr val="dk1"/>
              </a:solidFill>
              <a:latin typeface="Arial"/>
              <a:ea typeface="Arial"/>
              <a:cs typeface="Arial"/>
              <a:sym typeface="Arial"/>
            </a:endParaRPr>
          </a:p>
          <a:p>
            <a:pPr indent="-228600" lvl="0" marL="228600" rtl="0" algn="just">
              <a:lnSpc>
                <a:spcPct val="90000"/>
              </a:lnSpc>
              <a:spcBef>
                <a:spcPts val="1000"/>
              </a:spcBef>
              <a:spcAft>
                <a:spcPts val="0"/>
              </a:spcAft>
              <a:buClr>
                <a:srgbClr val="BF4F14"/>
              </a:buClr>
              <a:buSzPts val="1900"/>
              <a:buChar char="•"/>
            </a:pPr>
            <a:r>
              <a:rPr lang="fr-FR" sz="1900">
                <a:solidFill>
                  <a:schemeClr val="dk1"/>
                </a:solidFill>
                <a:latin typeface="Arial"/>
                <a:ea typeface="Arial"/>
                <a:cs typeface="Arial"/>
                <a:sym typeface="Arial"/>
              </a:rPr>
              <a:t>Le public visé et les prérequis  : l</a:t>
            </a:r>
            <a:r>
              <a:rPr lang="fr-FR" sz="1900"/>
              <a:t>e bilan de compétences s’adresse à toute personne souhaitant faire le point sur son parcours professionnel, sans condition de niveau ou d’expérience. Toutefois, dans le cadre d’une réalisation à distance, il est nécessaire de disposer d’une connexion internet stable ainsi que d’un équipement informatique adapté.</a:t>
            </a:r>
            <a:endParaRPr/>
          </a:p>
          <a:p>
            <a:pPr indent="-107950" lvl="0" marL="228600" rtl="0" algn="just">
              <a:lnSpc>
                <a:spcPct val="90000"/>
              </a:lnSpc>
              <a:spcBef>
                <a:spcPts val="1000"/>
              </a:spcBef>
              <a:spcAft>
                <a:spcPts val="0"/>
              </a:spcAft>
              <a:buClr>
                <a:srgbClr val="BF4F14"/>
              </a:buClr>
              <a:buSzPts val="1900"/>
              <a:buNone/>
            </a:pPr>
            <a:r>
              <a:t/>
            </a:r>
            <a:endParaRPr sz="1900"/>
          </a:p>
          <a:p>
            <a:pPr indent="-228600" lvl="0" marL="228600" rtl="0" algn="just">
              <a:lnSpc>
                <a:spcPct val="90000"/>
              </a:lnSpc>
              <a:spcBef>
                <a:spcPts val="1000"/>
              </a:spcBef>
              <a:spcAft>
                <a:spcPts val="0"/>
              </a:spcAft>
              <a:buClr>
                <a:srgbClr val="BF4F14"/>
              </a:buClr>
              <a:buSzPts val="1900"/>
              <a:buChar char="•"/>
            </a:pPr>
            <a:r>
              <a:rPr b="0" i="0" lang="fr-FR" sz="1900" u="none" strike="noStrike">
                <a:solidFill>
                  <a:schemeClr val="dk1"/>
                </a:solidFill>
                <a:latin typeface="Calibri"/>
                <a:ea typeface="Calibri"/>
                <a:cs typeface="Calibri"/>
                <a:sym typeface="Calibri"/>
              </a:rPr>
              <a:t>PSH (Personne en Situation de Handicap) : </a:t>
            </a:r>
            <a:r>
              <a:rPr lang="fr-FR" sz="1900"/>
              <a:t>Une attention spécifique est accordée aux personnes en situation de handicap afin de garantir l’accessibilité et la faisabilité de la prestation. Si nécessaire, des solutions alternatives adaptées peuvent être proposées.</a:t>
            </a:r>
            <a:endParaRPr/>
          </a:p>
          <a:p>
            <a:pPr indent="-107950" lvl="0" marL="228600" rtl="0" algn="l">
              <a:lnSpc>
                <a:spcPct val="90000"/>
              </a:lnSpc>
              <a:spcBef>
                <a:spcPts val="1000"/>
              </a:spcBef>
              <a:spcAft>
                <a:spcPts val="0"/>
              </a:spcAft>
              <a:buClr>
                <a:srgbClr val="BF4F14"/>
              </a:buClr>
              <a:buSzPts val="1900"/>
              <a:buNone/>
            </a:pPr>
            <a:r>
              <a:t/>
            </a:r>
            <a:endParaRPr b="1" sz="1900">
              <a:solidFill>
                <a:schemeClr val="dk1"/>
              </a:solidFill>
              <a:latin typeface="Arial"/>
              <a:ea typeface="Arial"/>
              <a:cs typeface="Arial"/>
              <a:sym typeface="Arial"/>
            </a:endParaRPr>
          </a:p>
          <a:p>
            <a:pPr indent="-228600" lvl="0" marL="228600" rtl="0" algn="l">
              <a:lnSpc>
                <a:spcPct val="90000"/>
              </a:lnSpc>
              <a:spcBef>
                <a:spcPts val="1000"/>
              </a:spcBef>
              <a:spcAft>
                <a:spcPts val="0"/>
              </a:spcAft>
              <a:buClr>
                <a:srgbClr val="BF4F14"/>
              </a:buClr>
              <a:buSzPts val="1900"/>
              <a:buChar char="•"/>
            </a:pPr>
            <a:r>
              <a:rPr b="1" lang="fr-FR" sz="1900">
                <a:solidFill>
                  <a:schemeClr val="dk1"/>
                </a:solidFill>
                <a:latin typeface="Arial"/>
                <a:ea typeface="Arial"/>
                <a:cs typeface="Arial"/>
                <a:sym typeface="Arial"/>
              </a:rPr>
              <a:t>Le bénéficiaire</a:t>
            </a:r>
            <a:r>
              <a:rPr lang="fr-FR" sz="1900">
                <a:solidFill>
                  <a:schemeClr val="dk1"/>
                </a:solidFill>
                <a:latin typeface="Arial"/>
                <a:ea typeface="Arial"/>
                <a:cs typeface="Arial"/>
                <a:sym typeface="Arial"/>
              </a:rPr>
              <a:t> : </a:t>
            </a:r>
            <a:r>
              <a:rPr lang="fr-FR" sz="1900"/>
              <a:t>{{beneficiaire}}</a:t>
            </a:r>
            <a:endParaRPr sz="1900">
              <a:solidFill>
                <a:schemeClr val="dk1"/>
              </a:solidFill>
              <a:latin typeface="Helvetica Neue"/>
              <a:ea typeface="Helvetica Neue"/>
              <a:cs typeface="Helvetica Neue"/>
              <a:sym typeface="Helvetica Neue"/>
            </a:endParaRPr>
          </a:p>
        </p:txBody>
      </p:sp>
      <p:grpSp>
        <p:nvGrpSpPr>
          <p:cNvPr id="126" name="Google Shape;126;p4"/>
          <p:cNvGrpSpPr/>
          <p:nvPr/>
        </p:nvGrpSpPr>
        <p:grpSpPr>
          <a:xfrm>
            <a:off x="11388224" y="2325422"/>
            <a:ext cx="465458" cy="872153"/>
            <a:chOff x="11388224" y="2325422"/>
            <a:chExt cx="465458" cy="872153"/>
          </a:xfrm>
        </p:grpSpPr>
        <p:sp>
          <p:nvSpPr>
            <p:cNvPr id="127" name="Google Shape;127;p4"/>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8" name="Google Shape;128;p4"/>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9" name="Google Shape;129;p4"/>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3" name="Shape 133"/>
        <p:cNvGrpSpPr/>
        <p:nvPr/>
      </p:nvGrpSpPr>
      <p:grpSpPr>
        <a:xfrm>
          <a:off x="0" y="0"/>
          <a:ext cx="0" cy="0"/>
          <a:chOff x="0" y="0"/>
          <a:chExt cx="0" cy="0"/>
        </a:xfrm>
      </p:grpSpPr>
      <p:sp>
        <p:nvSpPr>
          <p:cNvPr id="134" name="Google Shape;134;p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5" name="Google Shape;135;p5"/>
          <p:cNvSpPr txBox="1"/>
          <p:nvPr>
            <p:ph type="title"/>
          </p:nvPr>
        </p:nvSpPr>
        <p:spPr>
          <a:xfrm>
            <a:off x="102108" y="22174"/>
            <a:ext cx="11987784" cy="762122"/>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11111"/>
              <a:buFont typeface="Play"/>
              <a:buNone/>
            </a:pPr>
            <a:r>
              <a:rPr b="1" lang="fr-FR" sz="3600"/>
              <a:t>Les modalités d’accompagnement pédagogique et technique</a:t>
            </a:r>
            <a:endParaRPr/>
          </a:p>
        </p:txBody>
      </p:sp>
      <p:cxnSp>
        <p:nvCxnSpPr>
          <p:cNvPr id="136" name="Google Shape;136;p5"/>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37" name="Google Shape;137;p5"/>
          <p:cNvSpPr txBox="1"/>
          <p:nvPr>
            <p:ph idx="1" type="body"/>
          </p:nvPr>
        </p:nvSpPr>
        <p:spPr>
          <a:xfrm>
            <a:off x="167866" y="1180739"/>
            <a:ext cx="11426812" cy="5532329"/>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BF4F14"/>
              </a:buClr>
              <a:buSzPts val="1900"/>
              <a:buChar char="•"/>
            </a:pPr>
            <a:r>
              <a:rPr lang="fr-FR" sz="1900"/>
              <a:t>Réalisé entièrement à distance, le bilan de compétences est conçu pour offrir une expérience à la fois structurée, engageante et personnalisée. Il s’appuie sur une méthodologie rigoureuse, des outils adaptés et des entretiens individualisés, favorisant une articulation équilibrée entre travail personnel et accompagnement sur mesure. À l’issue de chaque étape, des ateliers guidés et personnalisés sont proposés afin de permettre aux bénéficiaires d’approfondir leur réflexion et de mettre en pratique les apports des échanges précédents.</a:t>
            </a:r>
            <a:r>
              <a:rPr b="0" i="0" lang="fr-FR" sz="1900">
                <a:latin typeface="Arial"/>
                <a:ea typeface="Arial"/>
                <a:cs typeface="Arial"/>
                <a:sym typeface="Arial"/>
              </a:rPr>
              <a:t>.</a:t>
            </a:r>
            <a:endParaRPr/>
          </a:p>
          <a:p>
            <a:pPr indent="-228600" lvl="0" marL="228600" rtl="0" algn="just">
              <a:lnSpc>
                <a:spcPct val="90000"/>
              </a:lnSpc>
              <a:spcBef>
                <a:spcPts val="1000"/>
              </a:spcBef>
              <a:spcAft>
                <a:spcPts val="0"/>
              </a:spcAft>
              <a:buClr>
                <a:srgbClr val="BF4F14"/>
              </a:buClr>
              <a:buSzPts val="1900"/>
              <a:buChar char="•"/>
            </a:pPr>
            <a:r>
              <a:rPr lang="fr-FR" sz="1900"/>
              <a:t>Notre démarche se caractérise par une implication active des bénéficiaires tout au long du parcours. Ils sont invités à participer à des mises en situation concrètes et à réaliser des enquêtes de terrain, favorisant ainsi une approche pragmatique de leur évolution professionnelle. Par ailleurs, la méthode interrogative est largement mobilisée pour encourager la réflexion personnelle, permettant à chacun d’identifier ses propres réponses et de construire des solutions adaptées à son projet.</a:t>
            </a:r>
            <a:endParaRPr b="0" i="0" sz="1900">
              <a:latin typeface="Arial"/>
              <a:ea typeface="Arial"/>
              <a:cs typeface="Arial"/>
              <a:sym typeface="Arial"/>
            </a:endParaRPr>
          </a:p>
          <a:p>
            <a:pPr indent="-228600" lvl="0" marL="228600" rtl="0" algn="just">
              <a:lnSpc>
                <a:spcPct val="90000"/>
              </a:lnSpc>
              <a:spcBef>
                <a:spcPts val="1000"/>
              </a:spcBef>
              <a:spcAft>
                <a:spcPts val="0"/>
              </a:spcAft>
              <a:buClr>
                <a:srgbClr val="BF4F14"/>
              </a:buClr>
              <a:buSzPts val="1900"/>
              <a:buChar char="•"/>
            </a:pPr>
            <a:r>
              <a:rPr lang="fr-FR" sz="1900"/>
              <a:t>Afin de garantir la qualité des échanges et la fluidité des activités à distance, nous nous appuyons sur des outils numériques performants, tels que la plateforme de visioconférence Zoom et un espace LMS (Learning Management System) développé en interne. Ces technologies favorisent une interaction riche et un engagement actif des bénéficiaires, tout au long de l’accompagnement, malgré la distance</a:t>
            </a:r>
            <a:endParaRPr b="0" i="0" sz="1900">
              <a:latin typeface="Arial"/>
              <a:ea typeface="Arial"/>
              <a:cs typeface="Arial"/>
              <a:sym typeface="Arial"/>
            </a:endParaRPr>
          </a:p>
          <a:p>
            <a:pPr indent="-228600" lvl="0" marL="228600" rtl="0" algn="just">
              <a:lnSpc>
                <a:spcPct val="90000"/>
              </a:lnSpc>
              <a:spcBef>
                <a:spcPts val="1000"/>
              </a:spcBef>
              <a:spcAft>
                <a:spcPts val="0"/>
              </a:spcAft>
              <a:buClr>
                <a:srgbClr val="BF4F14"/>
              </a:buClr>
              <a:buSzPts val="1900"/>
              <a:buChar char="•"/>
            </a:pPr>
            <a:r>
              <a:rPr lang="fr-FR" sz="1900"/>
              <a:t>Le consultant occupe une place centrale dans l’accompagnement, en guidant chaque bénéficiaire de manière individualisée. Tout en garantissant la confidentialité des échanges, il les aide à prendre du recul sur leur parcours, à valoriser leurs compétences et à identifier leurs atouts, dans une démarche bienveillante et constructive.</a:t>
            </a:r>
            <a:r>
              <a:rPr b="0" i="0" lang="fr-FR" sz="1900">
                <a:latin typeface="Arial"/>
                <a:ea typeface="Arial"/>
                <a:cs typeface="Arial"/>
                <a:sym typeface="Arial"/>
              </a:rPr>
              <a:t>.</a:t>
            </a:r>
            <a:endParaRPr/>
          </a:p>
        </p:txBody>
      </p:sp>
      <p:grpSp>
        <p:nvGrpSpPr>
          <p:cNvPr id="138" name="Google Shape;138;p5"/>
          <p:cNvGrpSpPr/>
          <p:nvPr/>
        </p:nvGrpSpPr>
        <p:grpSpPr>
          <a:xfrm>
            <a:off x="11388224" y="2325422"/>
            <a:ext cx="465458" cy="872153"/>
            <a:chOff x="11388224" y="2325422"/>
            <a:chExt cx="465458" cy="872153"/>
          </a:xfrm>
        </p:grpSpPr>
        <p:sp>
          <p:nvSpPr>
            <p:cNvPr id="139" name="Google Shape;139;p5"/>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0" name="Google Shape;140;p5"/>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1" name="Google Shape;141;p5"/>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5" name="Shape 145"/>
        <p:cNvGrpSpPr/>
        <p:nvPr/>
      </p:nvGrpSpPr>
      <p:grpSpPr>
        <a:xfrm>
          <a:off x="0" y="0"/>
          <a:ext cx="0" cy="0"/>
          <a:chOff x="0" y="0"/>
          <a:chExt cx="0" cy="0"/>
        </a:xfrm>
      </p:grpSpPr>
      <p:sp>
        <p:nvSpPr>
          <p:cNvPr id="146" name="Google Shape;146;p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7" name="Google Shape;147;p6"/>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Déontologie</a:t>
            </a:r>
            <a:endParaRPr/>
          </a:p>
        </p:txBody>
      </p:sp>
      <p:cxnSp>
        <p:nvCxnSpPr>
          <p:cNvPr id="148" name="Google Shape;148;p6"/>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49" name="Google Shape;149;p6"/>
          <p:cNvSpPr txBox="1"/>
          <p:nvPr>
            <p:ph idx="1" type="body"/>
          </p:nvPr>
        </p:nvSpPr>
        <p:spPr>
          <a:xfrm>
            <a:off x="167866" y="1180739"/>
            <a:ext cx="11426812" cy="5532329"/>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1900"/>
              <a:buNone/>
            </a:pPr>
            <a:r>
              <a:rPr lang="fr-FR" sz="1900"/>
              <a:t>Nous veillons scrupuleusement au respect des dispositions légales encadrant la réalisation du bilan de compétences, notamment sur les points suivants :</a:t>
            </a:r>
            <a:r>
              <a:rPr lang="fr-FR" sz="1900">
                <a:latin typeface="Arial"/>
                <a:ea typeface="Arial"/>
                <a:cs typeface="Arial"/>
                <a:sym typeface="Arial"/>
              </a:rPr>
              <a:t>  </a:t>
            </a:r>
            <a:endParaRPr/>
          </a:p>
          <a:p>
            <a:pPr indent="0" lvl="0" marL="0" rtl="0" algn="just">
              <a:lnSpc>
                <a:spcPct val="90000"/>
              </a:lnSpc>
              <a:spcBef>
                <a:spcPts val="1000"/>
              </a:spcBef>
              <a:spcAft>
                <a:spcPts val="0"/>
              </a:spcAft>
              <a:buClr>
                <a:schemeClr val="dk1"/>
              </a:buClr>
              <a:buSzPts val="1900"/>
              <a:buNone/>
            </a:pPr>
            <a:r>
              <a:t/>
            </a:r>
            <a:endParaRPr sz="1900">
              <a:latin typeface="Arial"/>
              <a:ea typeface="Arial"/>
              <a:cs typeface="Arial"/>
              <a:sym typeface="Arial"/>
            </a:endParaRPr>
          </a:p>
          <a:p>
            <a:pPr indent="0" lvl="0" marL="0" rtl="0" algn="just">
              <a:lnSpc>
                <a:spcPct val="90000"/>
              </a:lnSpc>
              <a:spcBef>
                <a:spcPts val="1000"/>
              </a:spcBef>
              <a:spcAft>
                <a:spcPts val="0"/>
              </a:spcAft>
              <a:buClr>
                <a:schemeClr val="dk1"/>
              </a:buClr>
              <a:buSzPts val="1900"/>
              <a:buNone/>
            </a:pPr>
            <a:r>
              <a:rPr b="0" i="0" lang="fr-FR" sz="1900">
                <a:latin typeface="Arial"/>
                <a:ea typeface="Arial"/>
                <a:cs typeface="Arial"/>
                <a:sym typeface="Arial"/>
              </a:rPr>
              <a:t>🧠 </a:t>
            </a:r>
            <a:r>
              <a:rPr b="1" lang="fr-FR" sz="1900"/>
              <a:t>Consentement libre et éclairé</a:t>
            </a:r>
            <a:r>
              <a:rPr lang="fr-FR" sz="1900"/>
              <a:t> : Le bénéficiaire doit s’engager volontairement dans la démarche, indépendamment du mode de financement.</a:t>
            </a:r>
            <a:endParaRPr/>
          </a:p>
          <a:p>
            <a:pPr indent="0" lvl="0" marL="0" rtl="0" algn="just">
              <a:lnSpc>
                <a:spcPct val="90000"/>
              </a:lnSpc>
              <a:spcBef>
                <a:spcPts val="1000"/>
              </a:spcBef>
              <a:spcAft>
                <a:spcPts val="0"/>
              </a:spcAft>
              <a:buClr>
                <a:schemeClr val="dk1"/>
              </a:buClr>
              <a:buSzPts val="1900"/>
              <a:buNone/>
            </a:pPr>
            <a:r>
              <a:t/>
            </a:r>
            <a:endParaRPr sz="1900">
              <a:latin typeface="Arial"/>
              <a:ea typeface="Arial"/>
              <a:cs typeface="Arial"/>
              <a:sym typeface="Arial"/>
            </a:endParaRPr>
          </a:p>
          <a:p>
            <a:pPr indent="0" lvl="0" marL="0" rtl="0" algn="just">
              <a:lnSpc>
                <a:spcPct val="90000"/>
              </a:lnSpc>
              <a:spcBef>
                <a:spcPts val="1000"/>
              </a:spcBef>
              <a:spcAft>
                <a:spcPts val="0"/>
              </a:spcAft>
              <a:buClr>
                <a:schemeClr val="dk1"/>
              </a:buClr>
              <a:buSzPts val="1900"/>
              <a:buNone/>
            </a:pPr>
            <a:r>
              <a:rPr b="0" i="0" lang="fr-FR" sz="1900">
                <a:latin typeface="Arial"/>
                <a:ea typeface="Arial"/>
                <a:cs typeface="Arial"/>
                <a:sym typeface="Arial"/>
              </a:rPr>
              <a:t>🤝</a:t>
            </a:r>
            <a:r>
              <a:rPr i="0" lang="fr-FR" sz="1900">
                <a:latin typeface="Arial"/>
                <a:ea typeface="Arial"/>
                <a:cs typeface="Arial"/>
                <a:sym typeface="Arial"/>
              </a:rPr>
              <a:t>  </a:t>
            </a:r>
            <a:r>
              <a:rPr b="1" lang="fr-FR" sz="1900"/>
              <a:t>Confidentialité des échanges</a:t>
            </a:r>
            <a:r>
              <a:rPr lang="fr-FR" sz="1900"/>
              <a:t> : La confidentialité constitue un principe fondamental. La consultante veille à garantir des conditions matérielles propices à la discrétion. Les informations partagées durant les entretiens ne peuvent être communiquées à des tiers sans l’accord explicite du bénéficiaire.</a:t>
            </a:r>
            <a:endParaRPr/>
          </a:p>
          <a:p>
            <a:pPr indent="0" lvl="0" marL="0" rtl="0" algn="just">
              <a:lnSpc>
                <a:spcPct val="90000"/>
              </a:lnSpc>
              <a:spcBef>
                <a:spcPts val="1000"/>
              </a:spcBef>
              <a:spcAft>
                <a:spcPts val="0"/>
              </a:spcAft>
              <a:buClr>
                <a:schemeClr val="dk1"/>
              </a:buClr>
              <a:buSzPts val="1900"/>
              <a:buNone/>
            </a:pPr>
            <a:r>
              <a:t/>
            </a:r>
            <a:endParaRPr b="0" i="0" sz="1900">
              <a:latin typeface="Arial"/>
              <a:ea typeface="Arial"/>
              <a:cs typeface="Arial"/>
              <a:sym typeface="Arial"/>
            </a:endParaRPr>
          </a:p>
          <a:p>
            <a:pPr indent="0" lvl="0" marL="0" rtl="0" algn="just">
              <a:lnSpc>
                <a:spcPct val="90000"/>
              </a:lnSpc>
              <a:spcBef>
                <a:spcPts val="1000"/>
              </a:spcBef>
              <a:spcAft>
                <a:spcPts val="0"/>
              </a:spcAft>
              <a:buClr>
                <a:schemeClr val="dk1"/>
              </a:buClr>
              <a:buSzPts val="1900"/>
              <a:buNone/>
            </a:pPr>
            <a:r>
              <a:t/>
            </a:r>
            <a:endParaRPr b="0" i="0" sz="1900">
              <a:latin typeface="Arial"/>
              <a:ea typeface="Arial"/>
              <a:cs typeface="Arial"/>
              <a:sym typeface="Arial"/>
            </a:endParaRPr>
          </a:p>
          <a:p>
            <a:pPr indent="0" lvl="0" marL="0" rtl="0" algn="just">
              <a:lnSpc>
                <a:spcPct val="90000"/>
              </a:lnSpc>
              <a:spcBef>
                <a:spcPts val="1000"/>
              </a:spcBef>
              <a:spcAft>
                <a:spcPts val="0"/>
              </a:spcAft>
              <a:buClr>
                <a:schemeClr val="dk1"/>
              </a:buClr>
              <a:buSzPts val="1900"/>
              <a:buNone/>
            </a:pPr>
            <a:r>
              <a:rPr lang="fr-FR" sz="1900"/>
              <a:t>Le respect de ces principes permet d’instaurer un climat de confiance indispensable à un accompagnement personnalisé et à la construction d’un projet professionnel pertinent.</a:t>
            </a:r>
            <a:endParaRPr/>
          </a:p>
        </p:txBody>
      </p:sp>
      <p:grpSp>
        <p:nvGrpSpPr>
          <p:cNvPr id="150" name="Google Shape;150;p6"/>
          <p:cNvGrpSpPr/>
          <p:nvPr/>
        </p:nvGrpSpPr>
        <p:grpSpPr>
          <a:xfrm>
            <a:off x="11388224" y="2325422"/>
            <a:ext cx="465458" cy="872153"/>
            <a:chOff x="11388224" y="2325422"/>
            <a:chExt cx="465458" cy="872153"/>
          </a:xfrm>
        </p:grpSpPr>
        <p:sp>
          <p:nvSpPr>
            <p:cNvPr id="151" name="Google Shape;151;p6"/>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2" name="Google Shape;152;p6"/>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3" name="Google Shape;153;p6"/>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7" name="Shape 157"/>
        <p:cNvGrpSpPr/>
        <p:nvPr/>
      </p:nvGrpSpPr>
      <p:grpSpPr>
        <a:xfrm>
          <a:off x="0" y="0"/>
          <a:ext cx="0" cy="0"/>
          <a:chOff x="0" y="0"/>
          <a:chExt cx="0" cy="0"/>
        </a:xfrm>
      </p:grpSpPr>
      <p:sp>
        <p:nvSpPr>
          <p:cNvPr id="158" name="Google Shape;158;p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9" name="Google Shape;159;p7"/>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Cadre réglementaire</a:t>
            </a:r>
            <a:endParaRPr/>
          </a:p>
        </p:txBody>
      </p:sp>
      <p:cxnSp>
        <p:nvCxnSpPr>
          <p:cNvPr id="160" name="Google Shape;160;p7"/>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61" name="Google Shape;161;p7"/>
          <p:cNvSpPr txBox="1"/>
          <p:nvPr>
            <p:ph idx="1" type="body"/>
          </p:nvPr>
        </p:nvSpPr>
        <p:spPr>
          <a:xfrm>
            <a:off x="167866" y="907054"/>
            <a:ext cx="11426812" cy="553232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400"/>
              <a:buNone/>
            </a:pPr>
            <a:r>
              <a:rPr b="0" i="0" lang="fr-FR" sz="1400" u="none" strike="noStrike">
                <a:latin typeface="Arial"/>
                <a:ea typeface="Arial"/>
                <a:cs typeface="Arial"/>
                <a:sym typeface="Arial"/>
              </a:rPr>
              <a:t>Le </a:t>
            </a:r>
            <a:r>
              <a:rPr b="1" i="0" lang="fr-FR" sz="1400" u="none" strike="noStrike">
                <a:latin typeface="Arial"/>
                <a:ea typeface="Arial"/>
                <a:cs typeface="Arial"/>
                <a:sym typeface="Arial"/>
              </a:rPr>
              <a:t>bilan de compétences </a:t>
            </a:r>
            <a:r>
              <a:rPr b="0" i="0" lang="fr-FR" sz="1400" u="none" strike="noStrike">
                <a:latin typeface="Arial"/>
                <a:ea typeface="Arial"/>
                <a:cs typeface="Arial"/>
                <a:sym typeface="Arial"/>
              </a:rPr>
              <a:t>est une démarche individuelle, encadrée juridiquement par la Loi du 31 Décembre 1991 (R. 6322-35), la Loi n° 2018-771 du 05 Septembre 2018 « pour la liberté de choisir son avenir professionnel », et donc les articles L6313-1, L 6313-4 et R 6313-4 à R6313- 7 du Code du Travail. Ce cadre définit entre autres les trois phases indispensables à la réalisation du bilan et leur contenu nécessaire. </a:t>
            </a:r>
            <a:endParaRPr/>
          </a:p>
          <a:p>
            <a:pPr indent="0" lvl="0" marL="0" rtl="0" algn="l">
              <a:lnSpc>
                <a:spcPct val="90000"/>
              </a:lnSpc>
              <a:spcBef>
                <a:spcPts val="1000"/>
              </a:spcBef>
              <a:spcAft>
                <a:spcPts val="0"/>
              </a:spcAft>
              <a:buClr>
                <a:schemeClr val="dk1"/>
              </a:buClr>
              <a:buSzPts val="1400"/>
              <a:buNone/>
            </a:pPr>
            <a:r>
              <a:rPr b="0" i="1" lang="fr-FR" sz="1400" u="none" strike="noStrike">
                <a:latin typeface="Arial"/>
                <a:ea typeface="Arial"/>
                <a:cs typeface="Arial"/>
                <a:sym typeface="Arial"/>
              </a:rPr>
              <a:t>Le bilan de compétences comprend, sous la conduite du prestataire, les trois phases suivantes : </a:t>
            </a:r>
            <a:endParaRPr b="0" i="0" sz="1400" u="none" strike="noStrike">
              <a:latin typeface="Arial"/>
              <a:ea typeface="Arial"/>
              <a:cs typeface="Arial"/>
              <a:sym typeface="Arial"/>
            </a:endParaRPr>
          </a:p>
          <a:p>
            <a:pPr indent="0" lvl="0" marL="0" rtl="0" algn="l">
              <a:lnSpc>
                <a:spcPct val="90000"/>
              </a:lnSpc>
              <a:spcBef>
                <a:spcPts val="1000"/>
              </a:spcBef>
              <a:spcAft>
                <a:spcPts val="0"/>
              </a:spcAft>
              <a:buClr>
                <a:schemeClr val="dk1"/>
              </a:buClr>
              <a:buSzPts val="1400"/>
              <a:buNone/>
            </a:pPr>
            <a:r>
              <a:rPr b="1" i="0" lang="fr-FR" sz="1400" u="none" strike="noStrike">
                <a:latin typeface="Arial"/>
                <a:ea typeface="Arial"/>
                <a:cs typeface="Arial"/>
                <a:sym typeface="Arial"/>
              </a:rPr>
              <a:t>Une phase préliminaire qui a pour objet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a. De confirmer l'engagement du bénéficiaire dans sa démarche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b. De définir et d'analyser la nature de ses besoins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c. De l'informer des conditions de déroulement du bilan, ainsi que des méthodes et techniques mises en œuvre ; </a:t>
            </a:r>
            <a:endParaRPr/>
          </a:p>
          <a:p>
            <a:pPr indent="0" lvl="0" marL="0" rtl="0" algn="l">
              <a:lnSpc>
                <a:spcPct val="90000"/>
              </a:lnSpc>
              <a:spcBef>
                <a:spcPts val="1000"/>
              </a:spcBef>
              <a:spcAft>
                <a:spcPts val="0"/>
              </a:spcAft>
              <a:buClr>
                <a:schemeClr val="dk1"/>
              </a:buClr>
              <a:buSzPts val="1400"/>
              <a:buNone/>
            </a:pPr>
            <a:r>
              <a:t/>
            </a:r>
            <a:endParaRPr b="0" i="0" sz="1400" u="none" strike="noStrike">
              <a:latin typeface="Arial"/>
              <a:ea typeface="Arial"/>
              <a:cs typeface="Arial"/>
              <a:sym typeface="Arial"/>
            </a:endParaRPr>
          </a:p>
          <a:p>
            <a:pPr indent="0" lvl="0" marL="0" rtl="0" algn="l">
              <a:lnSpc>
                <a:spcPct val="90000"/>
              </a:lnSpc>
              <a:spcBef>
                <a:spcPts val="1000"/>
              </a:spcBef>
              <a:spcAft>
                <a:spcPts val="0"/>
              </a:spcAft>
              <a:buClr>
                <a:schemeClr val="dk1"/>
              </a:buClr>
              <a:buSzPts val="1400"/>
              <a:buNone/>
            </a:pPr>
            <a:r>
              <a:rPr b="1" i="0" lang="fr-FR" sz="1400" u="none" strike="noStrike">
                <a:latin typeface="Arial"/>
                <a:ea typeface="Arial"/>
                <a:cs typeface="Arial"/>
                <a:sym typeface="Arial"/>
              </a:rPr>
              <a:t>2. Une phase d'investigation permettant au bénéficiaire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a. D'analyser ses motivations et intérêts professionnels et personnels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b. D'identifier ses compétences et aptitudes professionnelles et personnelles et, le cas échéant, d'évaluer ses connaissances générales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c. De déterminer ses possibilités d'évolution professionnelle ; </a:t>
            </a:r>
            <a:endParaRPr/>
          </a:p>
          <a:p>
            <a:pPr indent="0" lvl="0" marL="0" rtl="0" algn="l">
              <a:lnSpc>
                <a:spcPct val="90000"/>
              </a:lnSpc>
              <a:spcBef>
                <a:spcPts val="1000"/>
              </a:spcBef>
              <a:spcAft>
                <a:spcPts val="0"/>
              </a:spcAft>
              <a:buClr>
                <a:schemeClr val="dk1"/>
              </a:buClr>
              <a:buSzPts val="1400"/>
              <a:buNone/>
            </a:pPr>
            <a:r>
              <a:t/>
            </a:r>
            <a:endParaRPr b="0" i="0" sz="1400" u="none" strike="noStrike">
              <a:latin typeface="Arial"/>
              <a:ea typeface="Arial"/>
              <a:cs typeface="Arial"/>
              <a:sym typeface="Arial"/>
            </a:endParaRPr>
          </a:p>
          <a:p>
            <a:pPr indent="0" lvl="0" marL="0" rtl="0" algn="l">
              <a:lnSpc>
                <a:spcPct val="90000"/>
              </a:lnSpc>
              <a:spcBef>
                <a:spcPts val="1000"/>
              </a:spcBef>
              <a:spcAft>
                <a:spcPts val="0"/>
              </a:spcAft>
              <a:buClr>
                <a:schemeClr val="dk1"/>
              </a:buClr>
              <a:buSzPts val="1400"/>
              <a:buNone/>
            </a:pPr>
            <a:r>
              <a:rPr b="1" i="0" lang="fr-FR" sz="1400" u="none" strike="noStrike">
                <a:latin typeface="Arial"/>
                <a:ea typeface="Arial"/>
                <a:cs typeface="Arial"/>
                <a:sym typeface="Arial"/>
              </a:rPr>
              <a:t>3. Une phase de conclusions qui, par la voie d'entretiens personnalisés, permet au bénéficiaire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a. De prendre connaissance des résultats détaillés de la phase d'investigation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b. De recenser les facteurs susceptibles de favoriser ou non la réalisation d'un projet professionnel et, le cas échéant, d'un projet de formation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c. De prévoir les principales étapes de la mise en œuvre de ce projet. </a:t>
            </a:r>
            <a:endParaRPr/>
          </a:p>
        </p:txBody>
      </p:sp>
      <p:grpSp>
        <p:nvGrpSpPr>
          <p:cNvPr id="162" name="Google Shape;162;p7"/>
          <p:cNvGrpSpPr/>
          <p:nvPr/>
        </p:nvGrpSpPr>
        <p:grpSpPr>
          <a:xfrm>
            <a:off x="11388224" y="2325422"/>
            <a:ext cx="465458" cy="872153"/>
            <a:chOff x="11388224" y="2325422"/>
            <a:chExt cx="465458" cy="872153"/>
          </a:xfrm>
        </p:grpSpPr>
        <p:sp>
          <p:nvSpPr>
            <p:cNvPr id="163" name="Google Shape;163;p7"/>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4" name="Google Shape;164;p7"/>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5" name="Google Shape;165;p7"/>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9" name="Shape 169"/>
        <p:cNvGrpSpPr/>
        <p:nvPr/>
      </p:nvGrpSpPr>
      <p:grpSpPr>
        <a:xfrm>
          <a:off x="0" y="0"/>
          <a:ext cx="0" cy="0"/>
          <a:chOff x="0" y="0"/>
          <a:chExt cx="0" cy="0"/>
        </a:xfrm>
      </p:grpSpPr>
      <p:sp>
        <p:nvSpPr>
          <p:cNvPr id="170" name="Google Shape;170;p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1" name="Google Shape;171;p8"/>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Déroulement du bilan de compétences</a:t>
            </a:r>
            <a:endParaRPr/>
          </a:p>
        </p:txBody>
      </p:sp>
      <p:cxnSp>
        <p:nvCxnSpPr>
          <p:cNvPr id="172" name="Google Shape;172;p8"/>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73" name="Google Shape;173;p8"/>
          <p:cNvSpPr txBox="1"/>
          <p:nvPr>
            <p:ph idx="1" type="body"/>
          </p:nvPr>
        </p:nvSpPr>
        <p:spPr>
          <a:xfrm>
            <a:off x="167866" y="1180739"/>
            <a:ext cx="11426812" cy="55323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fr-FR" sz="1800" u="sng"/>
              <a:t>Les séances en visio avec votre consultante dédiée</a:t>
            </a:r>
            <a:endParaRPr/>
          </a:p>
          <a:p>
            <a:pPr indent="0" lvl="0" marL="0" rtl="0" algn="l">
              <a:lnSpc>
                <a:spcPct val="90000"/>
              </a:lnSpc>
              <a:spcBef>
                <a:spcPts val="1000"/>
              </a:spcBef>
              <a:spcAft>
                <a:spcPts val="0"/>
              </a:spcAft>
              <a:buClr>
                <a:schemeClr val="dk1"/>
              </a:buClr>
              <a:buSzPts val="1600"/>
              <a:buNone/>
            </a:pPr>
            <a:r>
              <a:t/>
            </a:r>
            <a:endParaRPr b="0" i="0" sz="1600" u="none" strike="noStrike">
              <a:latin typeface="Arial"/>
              <a:ea typeface="Arial"/>
              <a:cs typeface="Arial"/>
              <a:sym typeface="Arial"/>
            </a:endParaRPr>
          </a:p>
          <a:p>
            <a:pPr indent="0" lvl="0" marL="0" rtl="0" algn="l">
              <a:lnSpc>
                <a:spcPct val="90000"/>
              </a:lnSpc>
              <a:spcBef>
                <a:spcPts val="1000"/>
              </a:spcBef>
              <a:spcAft>
                <a:spcPts val="0"/>
              </a:spcAft>
              <a:buClr>
                <a:schemeClr val="dk1"/>
              </a:buClr>
              <a:buSzPts val="1600"/>
              <a:buNone/>
            </a:pPr>
            <a:r>
              <a:t/>
            </a:r>
            <a:endParaRPr b="0" i="0" sz="1600" u="none" strike="noStrike">
              <a:latin typeface="Arial"/>
              <a:ea typeface="Arial"/>
              <a:cs typeface="Arial"/>
              <a:sym typeface="Arial"/>
            </a:endParaRPr>
          </a:p>
          <a:p>
            <a:pPr indent="0" lvl="0" marL="0" rtl="0" algn="l">
              <a:lnSpc>
                <a:spcPct val="90000"/>
              </a:lnSpc>
              <a:spcBef>
                <a:spcPts val="1000"/>
              </a:spcBef>
              <a:spcAft>
                <a:spcPts val="0"/>
              </a:spcAft>
              <a:buClr>
                <a:schemeClr val="dk1"/>
              </a:buClr>
              <a:buSzPts val="1600"/>
              <a:buNone/>
            </a:pPr>
            <a:r>
              <a:t/>
            </a:r>
            <a:endParaRPr sz="1600">
              <a:latin typeface="Arial"/>
              <a:ea typeface="Arial"/>
              <a:cs typeface="Arial"/>
              <a:sym typeface="Arial"/>
            </a:endParaRPr>
          </a:p>
          <a:p>
            <a:pPr indent="0" lvl="0" marL="0" rtl="0" algn="l">
              <a:lnSpc>
                <a:spcPct val="90000"/>
              </a:lnSpc>
              <a:spcBef>
                <a:spcPts val="1000"/>
              </a:spcBef>
              <a:spcAft>
                <a:spcPts val="0"/>
              </a:spcAft>
              <a:buClr>
                <a:schemeClr val="dk1"/>
              </a:buClr>
              <a:buSzPts val="1600"/>
              <a:buNone/>
            </a:pPr>
            <a:r>
              <a:t/>
            </a:r>
            <a:endParaRPr b="0" i="0" sz="1600" u="none" strike="noStrike">
              <a:latin typeface="Arial"/>
              <a:ea typeface="Arial"/>
              <a:cs typeface="Arial"/>
              <a:sym typeface="Arial"/>
            </a:endParaRPr>
          </a:p>
        </p:txBody>
      </p:sp>
      <p:grpSp>
        <p:nvGrpSpPr>
          <p:cNvPr id="174" name="Google Shape;174;p8"/>
          <p:cNvGrpSpPr/>
          <p:nvPr/>
        </p:nvGrpSpPr>
        <p:grpSpPr>
          <a:xfrm>
            <a:off x="11388224" y="2325422"/>
            <a:ext cx="465458" cy="872153"/>
            <a:chOff x="11388224" y="2325422"/>
            <a:chExt cx="465458" cy="872153"/>
          </a:xfrm>
        </p:grpSpPr>
        <p:sp>
          <p:nvSpPr>
            <p:cNvPr id="175" name="Google Shape;175;p8"/>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6" name="Google Shape;176;p8"/>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7" name="Google Shape;177;p8"/>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178" name="Google Shape;178;p8"/>
          <p:cNvSpPr/>
          <p:nvPr/>
        </p:nvSpPr>
        <p:spPr>
          <a:xfrm>
            <a:off x="486350" y="1670651"/>
            <a:ext cx="10362505" cy="540351"/>
          </a:xfrm>
          <a:prstGeom prst="rightArrow">
            <a:avLst>
              <a:gd fmla="val 50000" name="adj1"/>
              <a:gd fmla="val 50000" name="adj2"/>
            </a:avLst>
          </a:prstGeom>
          <a:solidFill>
            <a:srgbClr val="BF4F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aphicFrame>
        <p:nvGraphicFramePr>
          <p:cNvPr id="179" name="Google Shape;179;p8"/>
          <p:cNvGraphicFramePr/>
          <p:nvPr/>
        </p:nvGraphicFramePr>
        <p:xfrm>
          <a:off x="486350" y="2484687"/>
          <a:ext cx="3000000" cy="3000000"/>
        </p:xfrm>
        <a:graphic>
          <a:graphicData uri="http://schemas.openxmlformats.org/drawingml/2006/table">
            <a:tbl>
              <a:tblPr bandRow="1" firstRow="1">
                <a:noFill/>
                <a:tableStyleId>{9BAE141A-E46D-45CA-B6C9-91E1C94D749E}</a:tableStyleId>
              </a:tblPr>
              <a:tblGrid>
                <a:gridCol w="3639150"/>
                <a:gridCol w="3639150"/>
                <a:gridCol w="3639150"/>
              </a:tblGrid>
              <a:tr h="370850">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DIAGNOSTIC</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fr-FR" sz="1800" u="none" cap="none" strike="noStrike"/>
                        <a:t>(1 semaine)</a:t>
                      </a:r>
                      <a:endParaRPr sz="1400" u="none" cap="none" strike="noStrike"/>
                    </a:p>
                  </a:txBody>
                  <a:tcPr marT="45725" marB="45725" marR="91450" marL="91450">
                    <a:solidFill>
                      <a:srgbClr val="BF4F14"/>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INTROSPECTION ET EXPLORATION</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fr-FR" sz="1800" u="none" cap="none" strike="noStrike"/>
                        <a:t>(1 semaine)</a:t>
                      </a:r>
                      <a:endParaRPr sz="1400" u="none" cap="none" strike="noStrike"/>
                    </a:p>
                  </a:txBody>
                  <a:tcPr marT="45725" marB="45725" marR="91450" marL="91450">
                    <a:solidFill>
                      <a:srgbClr val="BF4F14"/>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VALIDATION ET ACTION</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fr-FR" sz="1800" u="none" cap="none" strike="noStrike"/>
                        <a:t>(1 semaine)</a:t>
                      </a:r>
                      <a:endParaRPr sz="1400" u="none" cap="none" strike="noStrike"/>
                    </a:p>
                  </a:txBody>
                  <a:tcPr marT="45725" marB="45725" marR="91450" marL="91450">
                    <a:solidFill>
                      <a:srgbClr val="BF4F14"/>
                    </a:solidFill>
                  </a:tcPr>
                </a:tc>
              </a:tr>
              <a:tr h="152400">
                <a:tc>
                  <a:txBody>
                    <a:bodyPr/>
                    <a:lstStyle/>
                    <a:p>
                      <a:pPr indent="-285750" lvl="0" marL="285750" marR="0" rtl="0" algn="l">
                        <a:lnSpc>
                          <a:spcPct val="100000"/>
                        </a:lnSpc>
                        <a:spcBef>
                          <a:spcPts val="0"/>
                        </a:spcBef>
                        <a:spcAft>
                          <a:spcPts val="0"/>
                        </a:spcAft>
                        <a:buClr>
                          <a:schemeClr val="dk1"/>
                        </a:buClr>
                        <a:buSzPts val="1200"/>
                        <a:buFont typeface="Arial"/>
                        <a:buChar char="-"/>
                      </a:pPr>
                      <a:r>
                        <a:rPr lang="fr-FR" sz="1200" u="none" cap="none" strike="noStrike"/>
                        <a:t>Je fais un 1</a:t>
                      </a:r>
                      <a:r>
                        <a:rPr baseline="30000" lang="fr-FR" sz="1200" u="none" cap="none" strike="noStrike"/>
                        <a:t>er</a:t>
                      </a:r>
                      <a:r>
                        <a:rPr lang="fr-FR" sz="1200" u="none" cap="none" strike="noStrike"/>
                        <a:t> bilan de ma situation</a:t>
                      </a:r>
                      <a:endParaRPr sz="1400" u="none" cap="none" strike="noStrike"/>
                    </a:p>
                    <a:p>
                      <a:pPr indent="-285750" lvl="0" marL="285750" marR="0" rtl="0" algn="l">
                        <a:lnSpc>
                          <a:spcPct val="100000"/>
                        </a:lnSpc>
                        <a:spcBef>
                          <a:spcPts val="0"/>
                        </a:spcBef>
                        <a:spcAft>
                          <a:spcPts val="0"/>
                        </a:spcAft>
                        <a:buClr>
                          <a:schemeClr val="dk1"/>
                        </a:buClr>
                        <a:buSzPts val="1200"/>
                        <a:buFont typeface="Arial"/>
                        <a:buChar char="-"/>
                      </a:pPr>
                      <a:r>
                        <a:rPr lang="fr-FR" sz="1200" u="none" cap="none" strike="noStrike"/>
                        <a:t>Je pose mes objectifs et mes besoins</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solidFill>
                      <a:srgbClr val="F2A982"/>
                    </a:solidFill>
                  </a:tcPr>
                </a:tc>
                <a:tc>
                  <a:txBody>
                    <a:bodyPr/>
                    <a:lstStyle/>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solidFill>
                            <a:schemeClr val="dk1"/>
                          </a:solidFill>
                          <a:latin typeface="Arial"/>
                          <a:ea typeface="Arial"/>
                          <a:cs typeface="Arial"/>
                          <a:sym typeface="Arial"/>
                        </a:rPr>
                        <a:t>Je sais ce qui me motive et ce qui me bloque</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solidFill>
                            <a:schemeClr val="dk1"/>
                          </a:solidFill>
                          <a:latin typeface="Arial"/>
                          <a:ea typeface="Arial"/>
                          <a:cs typeface="Arial"/>
                          <a:sym typeface="Arial"/>
                        </a:rPr>
                        <a:t>Je prends conscience de mes forces</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solidFill>
                            <a:schemeClr val="dk1"/>
                          </a:solidFill>
                          <a:latin typeface="Arial"/>
                          <a:ea typeface="Arial"/>
                          <a:cs typeface="Arial"/>
                          <a:sym typeface="Arial"/>
                        </a:rPr>
                        <a:t>Je connais mes aspirations et mes moteurs </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solidFill>
                            <a:schemeClr val="dk1"/>
                          </a:solidFill>
                          <a:latin typeface="Arial"/>
                          <a:ea typeface="Arial"/>
                          <a:cs typeface="Arial"/>
                          <a:sym typeface="Arial"/>
                        </a:rPr>
                        <a:t>Je construis mon projet réaliste, faisable et motivant</a:t>
                      </a:r>
                      <a:endParaRPr sz="1200" u="none" cap="none" strike="noStrike"/>
                    </a:p>
                  </a:txBody>
                  <a:tcPr marT="45725" marB="45725" marR="91450" marL="91450">
                    <a:solidFill>
                      <a:srgbClr val="F2A982"/>
                    </a:solidFill>
                  </a:tcPr>
                </a:tc>
                <a:tc>
                  <a:txBody>
                    <a:bodyPr/>
                    <a:lstStyle/>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t>Je travaille mon pitch</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t>Je valorise mes compétences</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t>Je construis mon plan de carrière et d’action</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t>Je reçois la synthèse de mon bilan</a:t>
                      </a:r>
                      <a:endParaRPr sz="1400" u="none" cap="none" strike="noStrike"/>
                    </a:p>
                  </a:txBody>
                  <a:tcPr marT="45725" marB="45725" marR="91450" marL="91450">
                    <a:solidFill>
                      <a:srgbClr val="F2A982"/>
                    </a:solidFill>
                  </a:tcPr>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fr-FR" sz="1400" u="none" cap="none" strike="noStrike"/>
                        <a:t>1 heure</a:t>
                      </a:r>
                      <a:endParaRPr sz="1400" u="none" cap="none" strike="noStrike"/>
                    </a:p>
                  </a:txBody>
                  <a:tcPr marT="45725" marB="45725" marR="91450" marL="91450">
                    <a:solidFill>
                      <a:srgbClr val="F2A982"/>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fr-FR" sz="1200" u="none" cap="none" strike="noStrike"/>
                        <a:t>7 heures</a:t>
                      </a:r>
                      <a:endParaRPr sz="1400" u="none" cap="none" strike="noStrike"/>
                    </a:p>
                  </a:txBody>
                  <a:tcPr marT="45725" marB="45725" marR="91450" marL="91450">
                    <a:solidFill>
                      <a:srgbClr val="F2A982"/>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fr-FR" sz="1200" u="none" cap="none" strike="noStrike"/>
                        <a:t>5 heures</a:t>
                      </a:r>
                      <a:endParaRPr sz="1400" u="none" cap="none" strike="noStrike"/>
                    </a:p>
                  </a:txBody>
                  <a:tcPr marT="45725" marB="45725" marR="91450" marL="91450">
                    <a:solidFill>
                      <a:srgbClr val="F2A982"/>
                    </a:solidFill>
                  </a:tcPr>
                </a:tc>
              </a:tr>
            </a:tbl>
          </a:graphicData>
        </a:graphic>
      </p:graphicFrame>
      <p:sp>
        <p:nvSpPr>
          <p:cNvPr id="180" name="Google Shape;180;p8"/>
          <p:cNvSpPr txBox="1"/>
          <p:nvPr/>
        </p:nvSpPr>
        <p:spPr>
          <a:xfrm>
            <a:off x="486350" y="4782312"/>
            <a:ext cx="10715050" cy="1477328"/>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1" i="0" lang="fr-FR" sz="1800" u="sng" cap="none" strike="noStrike">
                <a:solidFill>
                  <a:schemeClr val="dk1"/>
                </a:solidFill>
                <a:latin typeface="Arial"/>
                <a:ea typeface="Arial"/>
                <a:cs typeface="Arial"/>
                <a:sym typeface="Arial"/>
              </a:rPr>
              <a:t>Les activités individuelles en ligne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rPr b="0" i="0" lang="fr-FR" sz="1800" u="none" cap="none" strike="noStrike">
                <a:solidFill>
                  <a:schemeClr val="dk1"/>
                </a:solidFill>
                <a:latin typeface="Arial"/>
                <a:ea typeface="Arial"/>
                <a:cs typeface="Arial"/>
                <a:sym typeface="Arial"/>
              </a:rPr>
              <a:t>Accédez à plus de cinquante activités en ligne pensées pour accompagner vos échanges avec votre consultante, à votre rythme. Explorez vos aspirations, clarifiez vos motivations et élaborez un plan d’action aligné avec votre projet professionnel."</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4" name="Shape 184"/>
        <p:cNvGrpSpPr/>
        <p:nvPr/>
      </p:nvGrpSpPr>
      <p:grpSpPr>
        <a:xfrm>
          <a:off x="0" y="0"/>
          <a:ext cx="0" cy="0"/>
          <a:chOff x="0" y="0"/>
          <a:chExt cx="0" cy="0"/>
        </a:xfrm>
      </p:grpSpPr>
      <p:sp>
        <p:nvSpPr>
          <p:cNvPr id="185" name="Google Shape;185;p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6" name="Google Shape;186;p9"/>
          <p:cNvSpPr txBox="1"/>
          <p:nvPr>
            <p:ph type="title"/>
          </p:nvPr>
        </p:nvSpPr>
        <p:spPr>
          <a:xfrm>
            <a:off x="102108" y="115917"/>
            <a:ext cx="11987784" cy="762122"/>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11111"/>
              <a:buFont typeface="Play"/>
              <a:buNone/>
            </a:pPr>
            <a:r>
              <a:rPr b="1" lang="fr-FR" sz="3600"/>
              <a:t>Accompagnement et Assistance pédagogique et technique</a:t>
            </a:r>
            <a:endParaRPr/>
          </a:p>
        </p:txBody>
      </p:sp>
      <p:cxnSp>
        <p:nvCxnSpPr>
          <p:cNvPr id="187" name="Google Shape;187;p9"/>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88" name="Google Shape;188;p9"/>
          <p:cNvSpPr txBox="1"/>
          <p:nvPr>
            <p:ph idx="1" type="body"/>
          </p:nvPr>
        </p:nvSpPr>
        <p:spPr>
          <a:xfrm>
            <a:off x="167866" y="1180739"/>
            <a:ext cx="11426812" cy="55323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500"/>
              <a:buNone/>
            </a:pPr>
            <a:r>
              <a:rPr lang="fr-FR" sz="1500">
                <a:latin typeface="Arial"/>
                <a:ea typeface="Arial"/>
                <a:cs typeface="Arial"/>
                <a:sym typeface="Arial"/>
              </a:rPr>
              <a:t>L’accompagnement et l’assistance sont assurés par le service administratif de l’organisme.</a:t>
            </a:r>
            <a:endParaRPr/>
          </a:p>
          <a:p>
            <a:pPr indent="0" lvl="0" marL="0" rtl="0" algn="l">
              <a:lnSpc>
                <a:spcPct val="90000"/>
              </a:lnSpc>
              <a:spcBef>
                <a:spcPts val="1000"/>
              </a:spcBef>
              <a:spcAft>
                <a:spcPts val="0"/>
              </a:spcAft>
              <a:buClr>
                <a:schemeClr val="dk1"/>
              </a:buClr>
              <a:buSzPts val="1500"/>
              <a:buNone/>
            </a:pPr>
            <a:r>
              <a:rPr lang="fr-FR" sz="1500">
                <a:latin typeface="Arial"/>
                <a:ea typeface="Arial"/>
                <a:cs typeface="Arial"/>
                <a:sym typeface="Arial"/>
              </a:rPr>
              <a:t> Cet accompagnement et cette assistance se font par email ou, en cas d’urgence, par téléphone. </a:t>
            </a:r>
            <a:endParaRPr/>
          </a:p>
          <a:p>
            <a:pPr indent="0" lvl="0" marL="0" rtl="0" algn="l">
              <a:lnSpc>
                <a:spcPct val="90000"/>
              </a:lnSpc>
              <a:spcBef>
                <a:spcPts val="1000"/>
              </a:spcBef>
              <a:spcAft>
                <a:spcPts val="0"/>
              </a:spcAft>
              <a:buClr>
                <a:schemeClr val="dk1"/>
              </a:buClr>
              <a:buSzPts val="1500"/>
              <a:buNone/>
            </a:pPr>
            <a:r>
              <a:rPr lang="fr-FR" sz="1500">
                <a:latin typeface="Arial"/>
                <a:ea typeface="Arial"/>
                <a:cs typeface="Arial"/>
                <a:sym typeface="Arial"/>
              </a:rPr>
              <a:t>Les coordonnées sont : </a:t>
            </a:r>
            <a:endParaRPr/>
          </a:p>
          <a:p>
            <a:pPr indent="0" lvl="0" marL="0" rtl="0" algn="l">
              <a:lnSpc>
                <a:spcPct val="90000"/>
              </a:lnSpc>
              <a:spcBef>
                <a:spcPts val="1000"/>
              </a:spcBef>
              <a:spcAft>
                <a:spcPts val="0"/>
              </a:spcAft>
              <a:buClr>
                <a:schemeClr val="dk1"/>
              </a:buClr>
              <a:buSzPts val="1000"/>
              <a:buNone/>
            </a:pPr>
            <a:r>
              <a:t/>
            </a:r>
            <a:endParaRPr sz="1000">
              <a:latin typeface="Arial"/>
              <a:ea typeface="Arial"/>
              <a:cs typeface="Arial"/>
              <a:sym typeface="Arial"/>
            </a:endParaRPr>
          </a:p>
          <a:p>
            <a:pPr indent="0" lvl="0" marL="0" rtl="0" algn="l">
              <a:lnSpc>
                <a:spcPct val="90000"/>
              </a:lnSpc>
              <a:spcBef>
                <a:spcPts val="1000"/>
              </a:spcBef>
              <a:spcAft>
                <a:spcPts val="0"/>
              </a:spcAft>
              <a:buClr>
                <a:schemeClr val="dk1"/>
              </a:buClr>
              <a:buSzPts val="1500"/>
              <a:buNone/>
            </a:pPr>
            <a:r>
              <a:rPr b="1" lang="fr-FR" sz="1500">
                <a:latin typeface="Arial"/>
                <a:ea typeface="Arial"/>
                <a:cs typeface="Arial"/>
                <a:sym typeface="Arial"/>
              </a:rPr>
              <a:t>administratifetpedagogique@orientation-competences.fr            </a:t>
            </a:r>
            <a:endParaRPr/>
          </a:p>
          <a:p>
            <a:pPr indent="0" lvl="0" marL="0" rtl="0" algn="l">
              <a:lnSpc>
                <a:spcPct val="90000"/>
              </a:lnSpc>
              <a:spcBef>
                <a:spcPts val="1000"/>
              </a:spcBef>
              <a:spcAft>
                <a:spcPts val="0"/>
              </a:spcAft>
              <a:buClr>
                <a:schemeClr val="dk1"/>
              </a:buClr>
              <a:buSzPts val="1500"/>
              <a:buNone/>
            </a:pPr>
            <a:r>
              <a:rPr b="1" lang="fr-FR" sz="1500">
                <a:latin typeface="Arial"/>
                <a:ea typeface="Arial"/>
                <a:cs typeface="Arial"/>
                <a:sym typeface="Arial"/>
              </a:rPr>
              <a:t>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ts val="1500"/>
              <a:buNone/>
            </a:pPr>
            <a:r>
              <a:rPr lang="fr-FR" sz="1500">
                <a:latin typeface="Arial"/>
                <a:ea typeface="Arial"/>
                <a:cs typeface="Arial"/>
                <a:sym typeface="Arial"/>
              </a:rPr>
              <a:t>Afin de vous inscrire à notre bilan de compétences, merci de nous contacter directement par mail.</a:t>
            </a:r>
            <a:endParaRPr/>
          </a:p>
          <a:p>
            <a:pPr indent="0" lvl="0" marL="0" rtl="0" algn="just">
              <a:lnSpc>
                <a:spcPct val="90000"/>
              </a:lnSpc>
              <a:spcBef>
                <a:spcPts val="1000"/>
              </a:spcBef>
              <a:spcAft>
                <a:spcPts val="0"/>
              </a:spcAft>
              <a:buClr>
                <a:schemeClr val="dk1"/>
              </a:buClr>
              <a:buSzPts val="1500"/>
              <a:buNone/>
            </a:pPr>
            <a:r>
              <a:rPr lang="fr-FR" sz="1500">
                <a:latin typeface="Arial"/>
                <a:ea typeface="Arial"/>
                <a:cs typeface="Arial"/>
                <a:sym typeface="Arial"/>
              </a:rPr>
              <a:t>Une fois votre inscription validée, nous vous adresserons une convention de formation et une convocation vous sera envoyée par mail quelques jours avant le début de la formation.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ts val="1500"/>
              <a:buNone/>
            </a:pPr>
            <a:r>
              <a:rPr lang="fr-FR" sz="1500">
                <a:latin typeface="Arial"/>
                <a:ea typeface="Arial"/>
                <a:cs typeface="Arial"/>
                <a:sym typeface="Arial"/>
              </a:rPr>
              <a:t>Un imprévu ? Ou vous souhaitez simplement prendre davantage le temps de la réflexion ?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ts val="1500"/>
              <a:buNone/>
            </a:pPr>
            <a:r>
              <a:rPr lang="fr-FR" sz="1500">
                <a:latin typeface="Arial"/>
                <a:ea typeface="Arial"/>
                <a:cs typeface="Arial"/>
                <a:sym typeface="Arial"/>
              </a:rPr>
              <a:t>Après votre inscription et avant que celle-ci ne commence vous disposez d’un délai de 14 jours permettant de vous rétracter et de changer d’avis.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ts val="1500"/>
              <a:buNone/>
            </a:pPr>
            <a:r>
              <a:rPr lang="fr-FR" sz="1500">
                <a:latin typeface="Arial"/>
                <a:ea typeface="Arial"/>
                <a:cs typeface="Arial"/>
                <a:sym typeface="Arial"/>
              </a:rPr>
              <a:t>En cas d'aléas, de différends, ou de toute autre problématique que vous pourriez rencontrer pendant votre bilan de compétences, n’hésitez pas à me contacter directement.</a:t>
            </a:r>
            <a:endParaRPr/>
          </a:p>
          <a:p>
            <a:pPr indent="0" lvl="0" marL="0" rtl="0" algn="just">
              <a:lnSpc>
                <a:spcPct val="90000"/>
              </a:lnSpc>
              <a:spcBef>
                <a:spcPts val="1000"/>
              </a:spcBef>
              <a:spcAft>
                <a:spcPts val="0"/>
              </a:spcAft>
              <a:buClr>
                <a:schemeClr val="dk1"/>
              </a:buClr>
              <a:buSzPts val="1500"/>
              <a:buNone/>
            </a:pPr>
            <a:r>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ts val="1500"/>
              <a:buNone/>
            </a:pPr>
            <a:r>
              <a:rPr lang="fr-FR" sz="1500">
                <a:latin typeface="Arial"/>
                <a:ea typeface="Arial"/>
                <a:cs typeface="Arial"/>
                <a:sym typeface="Arial"/>
              </a:rPr>
              <a:t>Le service administratif vous répond sur ces heures d’ouverture :</a:t>
            </a:r>
            <a:endParaRPr/>
          </a:p>
          <a:p>
            <a:pPr indent="0" lvl="0" marL="0" rtl="0" algn="l">
              <a:lnSpc>
                <a:spcPct val="90000"/>
              </a:lnSpc>
              <a:spcBef>
                <a:spcPts val="1000"/>
              </a:spcBef>
              <a:spcAft>
                <a:spcPts val="0"/>
              </a:spcAft>
              <a:buClr>
                <a:schemeClr val="dk1"/>
              </a:buClr>
              <a:buSzPts val="1500"/>
              <a:buNone/>
            </a:pPr>
            <a:r>
              <a:rPr b="1" lang="fr-FR" sz="1500">
                <a:latin typeface="Arial"/>
                <a:ea typeface="Arial"/>
                <a:cs typeface="Arial"/>
                <a:sym typeface="Arial"/>
              </a:rPr>
              <a:t>du lundi au jeudi de 09h00 à 18h00 et le vendredi de 09h00 à 17h00</a:t>
            </a:r>
            <a:endParaRPr sz="1500">
              <a:latin typeface="Arial"/>
              <a:ea typeface="Arial"/>
              <a:cs typeface="Arial"/>
              <a:sym typeface="Arial"/>
            </a:endParaRPr>
          </a:p>
        </p:txBody>
      </p:sp>
      <p:grpSp>
        <p:nvGrpSpPr>
          <p:cNvPr id="189" name="Google Shape;189;p9"/>
          <p:cNvGrpSpPr/>
          <p:nvPr/>
        </p:nvGrpSpPr>
        <p:grpSpPr>
          <a:xfrm>
            <a:off x="11388224" y="2325422"/>
            <a:ext cx="465458" cy="872153"/>
            <a:chOff x="11388224" y="2325422"/>
            <a:chExt cx="465458" cy="872153"/>
          </a:xfrm>
        </p:grpSpPr>
        <p:sp>
          <p:nvSpPr>
            <p:cNvPr id="190" name="Google Shape;190;p9"/>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1" name="Google Shape;191;p9"/>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2" name="Google Shape;192;p9"/>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pic>
        <p:nvPicPr>
          <p:cNvPr descr="Adresse de courrier avec un remplissage uni" id="193" name="Google Shape;193;p9"/>
          <p:cNvPicPr preferRelativeResize="0"/>
          <p:nvPr/>
        </p:nvPicPr>
        <p:blipFill rotWithShape="1">
          <a:blip r:embed="rId3">
            <a:alphaModFix/>
          </a:blip>
          <a:srcRect b="0" l="0" r="0" t="0"/>
          <a:stretch/>
        </p:blipFill>
        <p:spPr>
          <a:xfrm>
            <a:off x="10049254" y="1180739"/>
            <a:ext cx="910801" cy="910801"/>
          </a:xfrm>
          <a:prstGeom prst="rect">
            <a:avLst/>
          </a:prstGeom>
          <a:noFill/>
          <a:ln>
            <a:noFill/>
          </a:ln>
        </p:spPr>
      </p:pic>
      <p:pic>
        <p:nvPicPr>
          <p:cNvPr descr="Centre d’appels avec un remplissage uni" id="194" name="Google Shape;194;p9"/>
          <p:cNvPicPr preferRelativeResize="0"/>
          <p:nvPr/>
        </p:nvPicPr>
        <p:blipFill rotWithShape="1">
          <a:blip r:embed="rId4">
            <a:alphaModFix/>
          </a:blip>
          <a:srcRect b="0" l="0" r="0" t="0"/>
          <a:stretch/>
        </p:blipFill>
        <p:spPr>
          <a:xfrm>
            <a:off x="6297651" y="5564265"/>
            <a:ext cx="910801" cy="9108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2024-07-17T14:08:24Z</dcterms:created>
  <dc:creator>Robin Jérôme</dc:creator>
</cp:coreProperties>
</file>