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Hka6kKxTSRTOMFXFU/10sFu1Z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D33DAF-8302-40FB-AB2F-92E9FAFF7B5B}">
  <a:tblStyle styleId="{06D33DAF-8302-40FB-AB2F-92E9FAFF7B5B}"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a:tcStyle>
        <a:fill>
          <a:solidFill>
            <a:srgbClr val="CADEEF"/>
          </a:solidFill>
        </a:fill>
      </a:tcStyle>
    </a:band1H>
    <a:band2H>
      <a:tcTxStyle/>
    </a:band2H>
    <a:band1V>
      <a:tcTxStyle/>
      <a:tcStyle>
        <a:fill>
          <a:solidFill>
            <a:srgbClr val="CADEEF"/>
          </a:solidFill>
        </a:fill>
      </a:tcStyle>
    </a:band1V>
    <a:band2V>
      <a:tcTxStyle/>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mailto:administratifetpedagogique@creatyz.fr"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5"/>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"Le meilleur moyen de prévoir le futur, c’est de le créer ." </a:t>
            </a:r>
            <a:endParaRPr/>
          </a:p>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000" u="none" cap="none" strike="noStrike">
                <a:solidFill>
                  <a:srgbClr val="3A3A3A"/>
                </a:solidFill>
                <a:latin typeface="Arial"/>
                <a:ea typeface="Arial"/>
                <a:cs typeface="Arial"/>
                <a:sym typeface="Arial"/>
              </a:rPr>
              <a:t>V2.1_MAJ 26 03 24</a:t>
            </a:r>
            <a:endParaRPr b="0" i="0" sz="1000" u="none" strike="noStrike">
              <a:solidFill>
                <a:srgbClr val="3A3A3A"/>
              </a:solidFill>
              <a:latin typeface="Arial"/>
              <a:ea typeface="Arial"/>
              <a:cs typeface="Arial"/>
              <a:sym typeface="Arial"/>
            </a:endParaRPr>
          </a:p>
          <a:p>
            <a:pPr indent="0" lvl="0" marL="0" marR="0" rtl="0" algn="l">
              <a:spcBef>
                <a:spcPts val="0"/>
              </a:spcBef>
              <a:spcAft>
                <a:spcPts val="0"/>
              </a:spcAft>
              <a:buNone/>
            </a:pPr>
            <a:r>
              <a:t/>
            </a:r>
            <a:endParaRPr sz="1000">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200" u="sng">
                <a:solidFill>
                  <a:srgbClr val="F79646"/>
                </a:solidFill>
                <a:latin typeface="Arial"/>
                <a:ea typeface="Arial"/>
                <a:cs typeface="Arial"/>
                <a:sym typeface="Arial"/>
              </a:rPr>
              <a:t>Accessibilité aux personnes handicapées</a:t>
            </a:r>
            <a:r>
              <a:rPr lang="fr-FR" sz="1200">
                <a:solidFill>
                  <a:srgbClr val="F79646"/>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B0F0"/>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Notre organisme tente de donner à tous les mêmes chances d’accéder ou de maintenir l’emploi.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Nous pouvons adapter certaines de nos modalités de formation, pour cela, nous étudierons ensemble vos besoins.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br>
              <a:rPr lang="fr-FR" sz="1200">
                <a:solidFill>
                  <a:schemeClr val="dk1"/>
                </a:solidFill>
                <a:latin typeface="Arial"/>
                <a:ea typeface="Arial"/>
                <a:cs typeface="Arial"/>
                <a:sym typeface="Arial"/>
              </a:rPr>
            </a:br>
            <a:r>
              <a:rPr lang="fr-FR" sz="1200">
                <a:solidFill>
                  <a:srgbClr val="000000"/>
                </a:solidFill>
                <a:latin typeface="Arial"/>
                <a:ea typeface="Arial"/>
                <a:cs typeface="Arial"/>
                <a:sym typeface="Arial"/>
              </a:rPr>
              <a:t>Pour toutes questions, merci de contacter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lang="fr-FR" sz="1200">
                <a:solidFill>
                  <a:srgbClr val="000000"/>
                </a:solidFill>
                <a:latin typeface="Arial"/>
                <a:ea typeface="Arial"/>
                <a:cs typeface="Arial"/>
                <a:sym typeface="Arial"/>
              </a:rPr>
              <a:t>Mme Christelle FASQUEL : Référente handicap</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b="1" lang="fr-FR" sz="1200" u="sng">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sz="1200">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lang="fr-FR" sz="1200">
                <a:solidFill>
                  <a:schemeClr val="accent2"/>
                </a:solidFill>
                <a:latin typeface="Arial"/>
                <a:ea typeface="Arial"/>
                <a:cs typeface="Arial"/>
                <a:sym typeface="Arial"/>
              </a:rPr>
              <a:t>01 89 71 28 64</a:t>
            </a:r>
            <a:endParaRPr sz="1200">
              <a:solidFill>
                <a:schemeClr val="accent2"/>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u="sng">
                <a:solidFill>
                  <a:srgbClr val="F79646"/>
                </a:solidFill>
                <a:latin typeface="Arial"/>
                <a:ea typeface="Arial"/>
                <a:cs typeface="Arial"/>
                <a:sym typeface="Arial"/>
              </a:rPr>
              <a:t>Tarif</a:t>
            </a:r>
            <a:r>
              <a:rPr lang="fr-FR" sz="1400">
                <a:solidFill>
                  <a:srgbClr val="F79646"/>
                </a:solidFill>
                <a:latin typeface="Arial"/>
                <a:ea typeface="Arial"/>
                <a:cs typeface="Arial"/>
                <a:sym typeface="Arial"/>
              </a:rPr>
              <a:t>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rgbClr val="000000"/>
                </a:solidFill>
                <a:latin typeface="Arial"/>
                <a:ea typeface="Arial"/>
                <a:cs typeface="Arial"/>
                <a:sym typeface="Arial"/>
              </a:rPr>
              <a:t>Le prix du bilan de compétences est de </a:t>
            </a:r>
            <a:r>
              <a:rPr b="1" lang="fr-FR" sz="1400">
                <a:solidFill>
                  <a:srgbClr val="000000"/>
                </a:solidFill>
                <a:latin typeface="Arial"/>
                <a:ea typeface="Arial"/>
                <a:cs typeface="Arial"/>
                <a:sym typeface="Arial"/>
              </a:rPr>
              <a:t>1000€ TTC</a:t>
            </a:r>
            <a:r>
              <a:rPr lang="fr-FR" sz="1400">
                <a:solidFill>
                  <a:srgbClr val="000000"/>
                </a:solidFill>
                <a:latin typeface="Arial"/>
                <a:ea typeface="Arial"/>
                <a:cs typeface="Arial"/>
                <a:sym typeface="Arial"/>
              </a:rPr>
              <a:t>. </a:t>
            </a:r>
            <a:r>
              <a:rPr lang="fr-FR" sz="1400">
                <a:solidFill>
                  <a:schemeClr val="dk1"/>
                </a:solidFill>
                <a:latin typeface="Arial"/>
                <a:ea typeface="Arial"/>
                <a:cs typeface="Arial"/>
                <a:sym typeface="Arial"/>
              </a:rPr>
              <a:t>Notre organisme est non assujetti à la TVA.</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b="1"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Durée</a:t>
            </a:r>
            <a:endParaRPr b="1"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Le bilan de compétences se réalise sur une période maximum de 2 mois:</a:t>
            </a:r>
            <a:r>
              <a:rPr lang="fr-FR"/>
              <a:t> du </a:t>
            </a:r>
            <a:r>
              <a:rPr i="1" lang="fr-FR">
                <a:solidFill>
                  <a:schemeClr val="dk1"/>
                </a:solidFill>
              </a:rPr>
              <a:t>{{start_date}} au {{end_date}}</a:t>
            </a:r>
            <a:endParaRPr sz="1400">
              <a:solidFill>
                <a:srgbClr val="000000"/>
              </a:solidFill>
              <a:highlight>
                <a:srgbClr val="FFFF00"/>
              </a:highlight>
              <a:latin typeface="Arial"/>
              <a:ea typeface="Arial"/>
              <a:cs typeface="Arial"/>
              <a:sym typeface="Arial"/>
            </a:endParaRPr>
          </a:p>
          <a:p>
            <a:pPr indent="0" lvl="0" marL="0" marR="0" rtl="0" algn="just">
              <a:spcBef>
                <a:spcPts val="0"/>
              </a:spcBef>
              <a:spcAft>
                <a:spcPts val="0"/>
              </a:spcAft>
              <a:buNone/>
            </a:pPr>
            <a:r>
              <a:t/>
            </a:r>
            <a:endParaRPr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Il se décline sur 5 séances rdv de 1h00 à 2h00</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La durée du bilan de compétences s’entend sur un maximum de 7h. </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Déroulement</a:t>
            </a:r>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en Face à Face à distance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Organisation</a:t>
            </a:r>
            <a:endParaRPr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La totalité du bilan de compétences s’effectue en distanciel.</a:t>
            </a:r>
            <a:r>
              <a:rPr lang="fr-FR" sz="1400">
                <a:solidFill>
                  <a:schemeClr val="dk1"/>
                </a:solidFill>
                <a:latin typeface="Arial"/>
                <a:ea typeface="Arial"/>
                <a:cs typeface="Arial"/>
                <a:sym typeface="Arial"/>
              </a:rPr>
              <a:t>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Nombre de bénéficiaire</a:t>
            </a:r>
            <a:r>
              <a:rPr lang="fr-FR"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1</a:t>
            </a:r>
            <a:r>
              <a:rPr lang="fr-FR"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303" name="Google Shape;303;p13"/>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Votre consultante en bilan de compétences</a:t>
            </a:r>
            <a:endParaRPr/>
          </a:p>
        </p:txBody>
      </p:sp>
      <p:grpSp>
        <p:nvGrpSpPr>
          <p:cNvPr id="304" name="Google Shape;304;p13"/>
          <p:cNvGrpSpPr/>
          <p:nvPr/>
        </p:nvGrpSpPr>
        <p:grpSpPr>
          <a:xfrm>
            <a:off x="8289890" y="0"/>
            <a:ext cx="3902110" cy="2382977"/>
            <a:chOff x="6867015" y="-1"/>
            <a:chExt cx="5324985" cy="3251912"/>
          </a:xfrm>
        </p:grpSpPr>
        <p:sp>
          <p:nvSpPr>
            <p:cNvPr id="305" name="Google Shape;305;p1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09" name="Google Shape;309;p13"/>
          <p:cNvGrpSpPr/>
          <p:nvPr/>
        </p:nvGrpSpPr>
        <p:grpSpPr>
          <a:xfrm flipH="1" rot="10800000">
            <a:off x="0" y="4682671"/>
            <a:ext cx="2898948" cy="2175328"/>
            <a:chOff x="-305" y="-1"/>
            <a:chExt cx="3832880" cy="2876136"/>
          </a:xfrm>
        </p:grpSpPr>
        <p:sp>
          <p:nvSpPr>
            <p:cNvPr id="310" name="Google Shape;310;p1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1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4" name="Google Shape;314;p13"/>
          <p:cNvSpPr txBox="1"/>
          <p:nvPr/>
        </p:nvSpPr>
        <p:spPr>
          <a:xfrm>
            <a:off x="3712465" y="1901799"/>
            <a:ext cx="196033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800" u="sng">
                <a:solidFill>
                  <a:srgbClr val="F79646"/>
                </a:solidFill>
                <a:latin typeface="Arial"/>
                <a:ea typeface="Arial"/>
                <a:cs typeface="Arial"/>
                <a:sym typeface="Arial"/>
              </a:rPr>
              <a:t>Laura D.S</a:t>
            </a:r>
            <a:endParaRPr b="1" sz="2800" u="sng">
              <a:solidFill>
                <a:srgbClr val="F79646"/>
              </a:solidFill>
              <a:latin typeface="Arial"/>
              <a:ea typeface="Arial"/>
              <a:cs typeface="Arial"/>
              <a:sym typeface="Arial"/>
            </a:endParaRPr>
          </a:p>
        </p:txBody>
      </p:sp>
      <p:pic>
        <p:nvPicPr>
          <p:cNvPr id="315" name="Google Shape;315;p13"/>
          <p:cNvPicPr preferRelativeResize="0"/>
          <p:nvPr/>
        </p:nvPicPr>
        <p:blipFill rotWithShape="1">
          <a:blip r:embed="rId3">
            <a:alphaModFix/>
          </a:blip>
          <a:srcRect b="0" l="0" r="0" t="0"/>
          <a:stretch/>
        </p:blipFill>
        <p:spPr>
          <a:xfrm>
            <a:off x="5801190" y="1261843"/>
            <a:ext cx="1294347" cy="1725797"/>
          </a:xfrm>
          <a:prstGeom prst="rect">
            <a:avLst/>
          </a:prstGeom>
          <a:noFill/>
          <a:ln>
            <a:noFill/>
          </a:ln>
        </p:spPr>
      </p:pic>
      <p:sp>
        <p:nvSpPr>
          <p:cNvPr id="316" name="Google Shape;316;p13"/>
          <p:cNvSpPr txBox="1"/>
          <p:nvPr/>
        </p:nvSpPr>
        <p:spPr>
          <a:xfrm>
            <a:off x="582316" y="3054609"/>
            <a:ext cx="10711543"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600">
                <a:solidFill>
                  <a:schemeClr val="dk1"/>
                </a:solidFill>
                <a:latin typeface="Arial"/>
                <a:ea typeface="Arial"/>
                <a:cs typeface="Arial"/>
                <a:sym typeface="Arial"/>
              </a:rPr>
              <a:t>Laura D.S est une consultante en bilan de compétences, coach professionnelle et formatrice indépendante au sein de </a:t>
            </a:r>
            <a:r>
              <a:rPr i="1" lang="fr-FR" sz="1600">
                <a:solidFill>
                  <a:schemeClr val="dk1"/>
                </a:solidFill>
                <a:latin typeface="Arial"/>
                <a:ea typeface="Arial"/>
                <a:cs typeface="Arial"/>
                <a:sym typeface="Arial"/>
              </a:rPr>
              <a:t>Pui'Sens Coaching</a:t>
            </a:r>
            <a:r>
              <a:rPr lang="fr-FR" sz="1600">
                <a:solidFill>
                  <a:schemeClr val="dk1"/>
                </a:solidFill>
                <a:latin typeface="Arial"/>
                <a:ea typeface="Arial"/>
                <a:cs typeface="Arial"/>
                <a:sym typeface="Arial"/>
              </a:rPr>
              <a:t> depuis janvier 2023. Dotée d'une solide expérience en gestion administrative et relation client, elle est reconnue pour sa rigueur et son sens du service.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Avec un parcours riche, Laura a été responsable du service clients et assistante de gestion dans le domaine de l'assurance, notamment chez ASSELIO, et gestionnaire de souscription chez Allianz. Sa maîtrise des outils bureautiques, son organisation et sa capacité à établir une relation de confiance font d'elle une professionnelle à l'écoute et bienveillante.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Ses qualités humaines telles que l'empathie, la pédagogie et la dynamique qu’elle apporte, combinées à ses compétences en organisation, en gestion des plannings et en communication, assurent un accompagnement optimal à chaque bénéficiaire.</a:t>
            </a:r>
            <a:endParaRPr sz="16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1800" u="sng">
                <a:solidFill>
                  <a:schemeClr val="dk1"/>
                </a:solidFill>
                <a:latin typeface="Arial"/>
                <a:ea typeface="Arial"/>
                <a:cs typeface="Arial"/>
                <a:sym typeface="Arial"/>
              </a:rPr>
              <a:t>Les activités individuelles en ligne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u="sng">
                <a:solidFill>
                  <a:schemeClr val="dk1"/>
                </a:solidFill>
                <a:latin typeface="Arial"/>
                <a:ea typeface="Arial"/>
                <a:cs typeface="Arial"/>
                <a:sym typeface="Arial"/>
              </a:rPr>
              <a:t>Les séances en visio avec votre consultante dédiée</a:t>
            </a:r>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{06D33DAF-8302-40FB-AB2F-92E9FAFF7B5B}</a:tableStyleId>
              </a:tblPr>
              <a:tblGrid>
                <a:gridCol w="2749375"/>
                <a:gridCol w="3824475"/>
                <a:gridCol w="3792475"/>
              </a:tblGrid>
              <a:tr h="370850">
                <a:tc>
                  <a:txBody>
                    <a:bodyPr/>
                    <a:lstStyle/>
                    <a:p>
                      <a:pPr indent="0" lvl="0" marL="0" marR="0" rtl="0" algn="l">
                        <a:spcBef>
                          <a:spcPts val="0"/>
                        </a:spcBef>
                        <a:spcAft>
                          <a:spcPts val="0"/>
                        </a:spcAft>
                        <a:buNone/>
                      </a:pPr>
                      <a:r>
                        <a:rPr lang="fr-FR" sz="1800" u="none" cap="none" strike="noStrike"/>
                        <a:t>DIAGNOSTIC </a:t>
                      </a:r>
                      <a:endParaRPr/>
                    </a:p>
                    <a:p>
                      <a:pPr indent="0" lvl="0" marL="0" marR="0" rtl="0" algn="l">
                        <a:spcBef>
                          <a:spcPts val="0"/>
                        </a:spcBef>
                        <a:spcAft>
                          <a:spcPts val="0"/>
                        </a:spcAft>
                        <a:buNone/>
                      </a:pPr>
                      <a:r>
                        <a:rPr lang="fr-FR" sz="1100"/>
                        <a:t>(1 semaine)</a:t>
                      </a:r>
                      <a:endParaRPr sz="1800"/>
                    </a:p>
                  </a:txBody>
                  <a:tcPr marT="45725" marB="45725" marR="91450" marL="91450"/>
                </a:tc>
                <a:tc>
                  <a:txBody>
                    <a:bodyPr/>
                    <a:lstStyle/>
                    <a:p>
                      <a:pPr indent="0" lvl="0" marL="0" marR="0" rtl="0" algn="l">
                        <a:spcBef>
                          <a:spcPts val="0"/>
                        </a:spcBef>
                        <a:spcAft>
                          <a:spcPts val="0"/>
                        </a:spcAft>
                        <a:buNone/>
                      </a:pPr>
                      <a:r>
                        <a:rPr lang="fr-FR" sz="1800"/>
                        <a:t>INTROSPECTION ET EXPLORATION </a:t>
                      </a:r>
                      <a:endParaRPr/>
                    </a:p>
                    <a:p>
                      <a:pPr indent="0" lvl="0" marL="0" marR="0" rtl="0" algn="l">
                        <a:spcBef>
                          <a:spcPts val="0"/>
                        </a:spcBef>
                        <a:spcAft>
                          <a:spcPts val="0"/>
                        </a:spcAft>
                        <a:buNone/>
                      </a:pPr>
                      <a:r>
                        <a:rPr lang="fr-FR" sz="1200"/>
                        <a:t>(1 semaine)</a:t>
                      </a:r>
                      <a:endParaRPr sz="1800"/>
                    </a:p>
                  </a:txBody>
                  <a:tcPr marT="45725" marB="45725" marR="91450" marL="91450"/>
                </a:tc>
                <a:tc>
                  <a:txBody>
                    <a:bodyPr/>
                    <a:lstStyle/>
                    <a:p>
                      <a:pPr indent="0" lvl="0" marL="0" marR="0" rtl="0" algn="l">
                        <a:spcBef>
                          <a:spcPts val="0"/>
                        </a:spcBef>
                        <a:spcAft>
                          <a:spcPts val="0"/>
                        </a:spcAft>
                        <a:buNone/>
                      </a:pPr>
                      <a:r>
                        <a:rPr lang="fr-FR" sz="1800"/>
                        <a:t>VALIDATION ET ACTION </a:t>
                      </a:r>
                      <a:endParaRPr/>
                    </a:p>
                    <a:p>
                      <a:pPr indent="0" lvl="0" marL="0" marR="0" rtl="0" algn="l">
                        <a:spcBef>
                          <a:spcPts val="0"/>
                        </a:spcBef>
                        <a:spcAft>
                          <a:spcPts val="0"/>
                        </a:spcAft>
                        <a:buNone/>
                      </a:pPr>
                      <a:r>
                        <a:rPr lang="fr-FR" sz="1200"/>
                        <a:t>(1semaine)</a:t>
                      </a:r>
                      <a:endParaRPr sz="1800"/>
                    </a:p>
                  </a:txBody>
                  <a:tcPr marT="45725" marB="45725" marR="91450" marL="91450"/>
                </a:tc>
              </a:tr>
              <a:tr h="432475">
                <a:tc>
                  <a:txBody>
                    <a:bodyPr/>
                    <a:lstStyle/>
                    <a:p>
                      <a:pPr indent="-285750" lvl="0" marL="285750" marR="0" rtl="0" algn="l">
                        <a:spcBef>
                          <a:spcPts val="0"/>
                        </a:spcBef>
                        <a:spcAft>
                          <a:spcPts val="0"/>
                        </a:spcAft>
                        <a:buClr>
                          <a:schemeClr val="dk1"/>
                        </a:buClr>
                        <a:buSzPts val="1100"/>
                        <a:buFont typeface="Arial"/>
                        <a:buChar char="-"/>
                      </a:pPr>
                      <a:r>
                        <a:rPr lang="fr-FR" sz="1100"/>
                        <a:t>Je fais un 1</a:t>
                      </a:r>
                      <a:r>
                        <a:rPr baseline="30000" lang="fr-FR" sz="1100"/>
                        <a:t>er</a:t>
                      </a:r>
                      <a:r>
                        <a:rPr lang="fr-FR" sz="1100"/>
                        <a:t> bilan de ma situation</a:t>
                      </a:r>
                      <a:endParaRPr/>
                    </a:p>
                    <a:p>
                      <a:pPr indent="-285750" lvl="0" marL="285750" marR="0" rtl="0" algn="l">
                        <a:spcBef>
                          <a:spcPts val="0"/>
                        </a:spcBef>
                        <a:spcAft>
                          <a:spcPts val="0"/>
                        </a:spcAft>
                        <a:buClr>
                          <a:schemeClr val="dk1"/>
                        </a:buClr>
                        <a:buSzPts val="1100"/>
                        <a:buFont typeface="Arial"/>
                        <a:buChar char="-"/>
                      </a:pPr>
                      <a:r>
                        <a:rPr lang="fr-FR" sz="1100"/>
                        <a:t>Je pose mes objectifs et mes besoins</a:t>
                      </a:r>
                      <a:endParaRPr/>
                    </a:p>
                  </a:txBody>
                  <a:tcPr marT="45725" marB="45725" marR="91450" marL="91450" anchor="ctr"/>
                </a:tc>
                <a:tc>
                  <a:txBody>
                    <a:bodyPr/>
                    <a:lstStyle/>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sais ce qui me motive et ce qui me bloque</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prends conscience de mes forces</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connais mes aspirations et mes moteurs </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construis mon projet réaliste, faisable et motivant</a:t>
                      </a:r>
                      <a:endParaRPr/>
                    </a:p>
                  </a:txBody>
                  <a:tcPr marT="45725" marB="45725" marR="91450" marL="91450"/>
                </a:tc>
                <a:tc>
                  <a:txBody>
                    <a:bodyPr/>
                    <a:lstStyle/>
                    <a:p>
                      <a:pPr indent="-171450" lvl="0" marL="171450" marR="0" rtl="0" algn="l">
                        <a:spcBef>
                          <a:spcPts val="0"/>
                        </a:spcBef>
                        <a:spcAft>
                          <a:spcPts val="0"/>
                        </a:spcAft>
                        <a:buClr>
                          <a:schemeClr val="dk1"/>
                        </a:buClr>
                        <a:buSzPts val="1200"/>
                        <a:buFont typeface="Arial"/>
                        <a:buChar char="-"/>
                      </a:pPr>
                      <a:r>
                        <a:rPr lang="fr-FR" sz="1200"/>
                        <a:t>Je travaille mon pitch</a:t>
                      </a:r>
                      <a:endParaRPr/>
                    </a:p>
                    <a:p>
                      <a:pPr indent="-171450" lvl="0" marL="171450" marR="0" rtl="0" algn="l">
                        <a:spcBef>
                          <a:spcPts val="0"/>
                        </a:spcBef>
                        <a:spcAft>
                          <a:spcPts val="0"/>
                        </a:spcAft>
                        <a:buClr>
                          <a:schemeClr val="dk1"/>
                        </a:buClr>
                        <a:buSzPts val="1200"/>
                        <a:buFont typeface="Arial"/>
                        <a:buChar char="-"/>
                      </a:pPr>
                      <a:r>
                        <a:rPr lang="fr-FR" sz="1200"/>
                        <a:t>Je valorise mes compétences</a:t>
                      </a:r>
                      <a:endParaRPr/>
                    </a:p>
                    <a:p>
                      <a:pPr indent="-171450" lvl="0" marL="171450" marR="0" rtl="0" algn="l">
                        <a:spcBef>
                          <a:spcPts val="0"/>
                        </a:spcBef>
                        <a:spcAft>
                          <a:spcPts val="0"/>
                        </a:spcAft>
                        <a:buClr>
                          <a:schemeClr val="dk1"/>
                        </a:buClr>
                        <a:buSzPts val="1200"/>
                        <a:buFont typeface="Arial"/>
                        <a:buChar char="-"/>
                      </a:pPr>
                      <a:r>
                        <a:rPr lang="fr-FR" sz="1200"/>
                        <a:t>Je construis mon plan de carrière et d’action</a:t>
                      </a:r>
                      <a:endParaRPr/>
                    </a:p>
                    <a:p>
                      <a:pPr indent="-171450" lvl="0" marL="171450" marR="0" rtl="0" algn="l">
                        <a:spcBef>
                          <a:spcPts val="0"/>
                        </a:spcBef>
                        <a:spcAft>
                          <a:spcPts val="0"/>
                        </a:spcAft>
                        <a:buClr>
                          <a:schemeClr val="dk1"/>
                        </a:buClr>
                        <a:buSzPts val="1200"/>
                        <a:buFont typeface="Arial"/>
                        <a:buChar char="-"/>
                      </a:pPr>
                      <a:r>
                        <a:rPr lang="fr-FR" sz="1200"/>
                        <a:t>Je reçois la synthèse de mon bilan</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a:t>1h</a:t>
                      </a:r>
                      <a:endParaRPr/>
                    </a:p>
                  </a:txBody>
                  <a:tcPr marT="45725" marB="45725" marR="91450" marL="91450" anchor="ctr"/>
                </a:tc>
                <a:tc>
                  <a:txBody>
                    <a:bodyPr/>
                    <a:lstStyle/>
                    <a:p>
                      <a:pPr indent="0" lvl="0" marL="0" marR="0" rtl="0" algn="ctr">
                        <a:spcBef>
                          <a:spcPts val="0"/>
                        </a:spcBef>
                        <a:spcAft>
                          <a:spcPts val="0"/>
                        </a:spcAft>
                        <a:buNone/>
                      </a:pPr>
                      <a:r>
                        <a:rPr lang="fr-FR" sz="1200"/>
                        <a:t>4h00</a:t>
                      </a:r>
                      <a:endParaRPr/>
                    </a:p>
                  </a:txBody>
                  <a:tcPr marT="45725" marB="45725" marR="91450" marL="91450"/>
                </a:tc>
                <a:tc>
                  <a:txBody>
                    <a:bodyPr/>
                    <a:lstStyle/>
                    <a:p>
                      <a:pPr indent="0" lvl="0" marL="0" marR="0" rtl="0" algn="ctr">
                        <a:spcBef>
                          <a:spcPts val="0"/>
                        </a:spcBef>
                        <a:spcAft>
                          <a:spcPts val="0"/>
                        </a:spcAft>
                        <a:buNone/>
                      </a:pPr>
                      <a:r>
                        <a:rPr lang="fr-FR" sz="1200"/>
                        <a:t>2h00</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