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IN"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Noto Sans Black"/>
              </a:rPr>
              <a:t>&lt;date/time&gt;</a:t>
            </a:r>
            <a:endParaRPr b="1" lang="en-IN"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Noto Sans Black"/>
              </a:rPr>
              <a:t>&lt;footer&gt;</a:t>
            </a:r>
            <a:endParaRPr b="1" lang="en-IN"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DA07033A-8AF2-4F63-A03F-F347974231ED}" type="slidenum">
              <a:rPr b="1" lang="en-IN" sz="1800" spc="-1" strike="noStrike">
                <a:solidFill>
                  <a:srgbClr val="ffffff"/>
                </a:solidFill>
                <a:latin typeface="Noto Sans Black"/>
              </a:rPr>
              <a:t>&lt;number&gt;</a:t>
            </a:fld>
            <a:endParaRPr b="1" lang="en-IN"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Noto Sans Black"/>
              </a:rPr>
              <a:t>Click to edit the title text format</a:t>
            </a:r>
            <a:endParaRPr b="1" lang="en-IN"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Noto Sans SemiBold"/>
              </a:rPr>
              <a:t>Click to edit the outline text format</a:t>
            </a:r>
            <a:endParaRPr b="1" lang="en-IN" sz="2600" spc="-1" strike="noStrike">
              <a:solidFill>
                <a:srgbClr val="1c1c1c"/>
              </a:solidFill>
              <a:latin typeface="Noto Sans SemiBold"/>
            </a:endParaRPr>
          </a:p>
          <a:p>
            <a:pPr lvl="1" marL="288000">
              <a:spcAft>
                <a:spcPts val="1131"/>
              </a:spcAft>
            </a:pPr>
            <a:r>
              <a:rPr b="0" lang="en-IN" sz="2200" spc="-1" strike="noStrike">
                <a:solidFill>
                  <a:srgbClr val="1c1c1c"/>
                </a:solidFill>
                <a:latin typeface="Noto Sans Light"/>
              </a:rPr>
              <a:t>Second Outline Level</a:t>
            </a:r>
            <a:endParaRPr b="0" lang="en-IN" sz="2200" spc="-1" strike="noStrike">
              <a:solidFill>
                <a:srgbClr val="1c1c1c"/>
              </a:solidFill>
              <a:latin typeface="Noto Sans Light"/>
            </a:endParaRPr>
          </a:p>
          <a:p>
            <a:pPr lvl="2" marL="576000">
              <a:spcAft>
                <a:spcPts val="850"/>
              </a:spcAft>
            </a:pPr>
            <a:r>
              <a:rPr b="0" lang="en-IN" sz="1800" spc="-1" strike="noStrike">
                <a:solidFill>
                  <a:srgbClr val="1c1c1c"/>
                </a:solidFill>
                <a:latin typeface="Noto Sans Light"/>
              </a:rPr>
              <a:t>Third Outline Level</a:t>
            </a:r>
            <a:endParaRPr b="0" lang="en-IN" sz="1800" spc="-1" strike="noStrike">
              <a:solidFill>
                <a:srgbClr val="1c1c1c"/>
              </a:solidFill>
              <a:latin typeface="Noto Sans Light"/>
            </a:endParaRPr>
          </a:p>
          <a:p>
            <a:pPr lvl="3" marL="864000">
              <a:spcAft>
                <a:spcPts val="567"/>
              </a:spcAft>
            </a:pPr>
            <a:r>
              <a:rPr b="0" lang="en-IN" sz="1600" spc="-1" strike="noStrike">
                <a:solidFill>
                  <a:srgbClr val="1c1c1c"/>
                </a:solidFill>
                <a:latin typeface="Noto Sans Light"/>
              </a:rPr>
              <a:t>Fourth Outline Level</a:t>
            </a:r>
            <a:endParaRPr b="0" lang="en-IN" sz="1600" spc="-1" strike="noStrike">
              <a:solidFill>
                <a:srgbClr val="1c1c1c"/>
              </a:solidFill>
              <a:latin typeface="Noto Sans Light"/>
            </a:endParaRPr>
          </a:p>
          <a:p>
            <a:pPr lvl="4" marL="1152000">
              <a:spcAft>
                <a:spcPts val="283"/>
              </a:spcAft>
            </a:pPr>
            <a:r>
              <a:rPr b="0" lang="en-IN" sz="1600" spc="-1" strike="noStrike">
                <a:solidFill>
                  <a:srgbClr val="1c1c1c"/>
                </a:solidFill>
                <a:latin typeface="Noto Sans Light"/>
              </a:rPr>
              <a:t>Fifth Outline Level</a:t>
            </a:r>
            <a:endParaRPr b="0" lang="en-IN" sz="1600" spc="-1" strike="noStrike">
              <a:solidFill>
                <a:srgbClr val="1c1c1c"/>
              </a:solidFill>
              <a:latin typeface="Noto Sans Light"/>
            </a:endParaRPr>
          </a:p>
          <a:p>
            <a:pPr lvl="5" marL="1440000">
              <a:spcAft>
                <a:spcPts val="283"/>
              </a:spcAft>
            </a:pPr>
            <a:r>
              <a:rPr b="0" lang="en-IN" sz="1600" spc="-1" strike="noStrike">
                <a:solidFill>
                  <a:srgbClr val="1c1c1c"/>
                </a:solidFill>
                <a:latin typeface="Noto Sans Light"/>
              </a:rPr>
              <a:t>Sixth Outline Level</a:t>
            </a:r>
            <a:endParaRPr b="0" lang="en-IN" sz="1600" spc="-1" strike="noStrike">
              <a:solidFill>
                <a:srgbClr val="1c1c1c"/>
              </a:solidFill>
              <a:latin typeface="Noto Sans Light"/>
            </a:endParaRPr>
          </a:p>
          <a:p>
            <a:pPr lvl="6" marL="1728000">
              <a:spcAft>
                <a:spcPts val="283"/>
              </a:spcAft>
            </a:pPr>
            <a:r>
              <a:rPr b="0" lang="en-IN" sz="1600" spc="-1" strike="noStrike">
                <a:solidFill>
                  <a:srgbClr val="1c1c1c"/>
                </a:solidFill>
                <a:latin typeface="Noto Sans Light"/>
              </a:rPr>
              <a:t>Seventh Outline Level</a:t>
            </a:r>
            <a:endParaRPr b="0" lang="en-IN"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Noto Sans Black"/>
              </a:rPr>
              <a:t>&lt;date/time&gt;</a:t>
            </a:r>
            <a:endParaRPr b="1" lang="en-IN"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Noto Sans Black"/>
              </a:rPr>
              <a:t>&lt;footer&gt;</a:t>
            </a:r>
            <a:endParaRPr b="1" lang="en-IN"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A6D26012-0CAF-40C6-8140-B775DFC8009E}" type="slidenum">
              <a:rPr b="1" lang="en-IN" sz="1800" spc="-1" strike="noStrike">
                <a:solidFill>
                  <a:srgbClr val="e74c3c"/>
                </a:solidFill>
                <a:latin typeface="Noto Sans Black"/>
              </a:rPr>
              <a:t>&lt;number&gt;</a:t>
            </a:fld>
            <a:endParaRPr b="1" lang="en-IN"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Facial Emotion Detection using MultiBranch CNN</a:t>
            </a:r>
            <a:endParaRPr b="1" lang="en-IN"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IN" sz="2200" spc="-1" strike="noStrike">
                <a:solidFill>
                  <a:srgbClr val="1c1c1c"/>
                </a:solidFill>
                <a:latin typeface="Inter Semi Bold"/>
              </a:rPr>
              <a:t>Using python and openCV along with tensorflow</a:t>
            </a:r>
            <a:endParaRPr b="0" lang="en-IN" sz="2200" spc="-1" strike="noStrike">
              <a:solidFill>
                <a:srgbClr val="1c1c1c"/>
              </a:solidFill>
              <a:latin typeface="Inter Semi 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Introduction to Facial Expression</a:t>
            </a:r>
            <a:endParaRPr b="1" lang="en-IN"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Autofit/>
          </a:bodyPr>
          <a:p>
            <a:r>
              <a:rPr b="0" lang="en-IN" sz="2600" spc="-1" strike="noStrike">
                <a:solidFill>
                  <a:srgbClr val="1c1c1c"/>
                </a:solidFill>
                <a:latin typeface="Inter Semi Bold"/>
              </a:rPr>
              <a:t>In recent years, as computers have increasingly powerful computing power and huge data sets continue to emerge, machine learning algorithms have developed vigorously. Compared with traditional methods, the machine learning algorithm integrates the two processes of feature extraction and classification, reduces the operation process, and can automatically extract the internal features of the sample data, has powerful feature extraction capabilities, and is related to computer vision (CV)</a:t>
            </a:r>
            <a:endParaRPr b="0" lang="en-IN" sz="2600" spc="-1" strike="noStrike">
              <a:solidFill>
                <a:srgbClr val="1c1c1c"/>
              </a:solidFill>
              <a:latin typeface="Inter Semi 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Software Requirements</a:t>
            </a:r>
            <a:endParaRPr b="1" lang="en-IN"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fontScale="91000"/>
          </a:bodyPr>
          <a:p>
            <a:pPr>
              <a:spcAft>
                <a:spcPts val="1142"/>
              </a:spcAft>
            </a:pPr>
            <a:r>
              <a:rPr b="1" lang="en-IN" sz="2600" spc="-1" strike="noStrike">
                <a:solidFill>
                  <a:srgbClr val="1c1c1c"/>
                </a:solidFill>
                <a:latin typeface="Noto Sans SemiBold"/>
              </a:rPr>
              <a:t>- IDE</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PyCharm</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Operating System</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Ubuntu</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Programming Languages Used</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Python</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Packages, Models and Plugins Used</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TensorFlow and keras</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Keggle database</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Pandas , Numpy and OpenCV</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 </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 </a:t>
            </a:r>
            <a:endParaRPr b="0" lang="en-IN"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Hardware Requirements</a:t>
            </a:r>
            <a:endParaRPr b="1" lang="en-IN" sz="3200" spc="-1" strike="noStrike">
              <a:solidFill>
                <a:srgbClr val="ffffff"/>
              </a:solidFill>
              <a:latin typeface="Noto Sans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IN" sz="2600" spc="-1" strike="noStrike">
                <a:solidFill>
                  <a:srgbClr val="1c1c1c"/>
                </a:solidFill>
                <a:latin typeface="Noto Sans SemiBold"/>
              </a:rPr>
              <a:t>- CPU</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Minimum Intel i3 or Amd A4 and above</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Ram </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Minimum 2GB</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Rom</a:t>
            </a:r>
            <a:endParaRPr b="1" lang="en-IN" sz="2600" spc="-1" strike="noStrike">
              <a:solidFill>
                <a:srgbClr val="1c1c1c"/>
              </a:solidFill>
              <a:latin typeface="Noto Sans SemiBold"/>
            </a:endParaRPr>
          </a:p>
          <a:p>
            <a:pPr lvl="1" marL="288000">
              <a:spcAft>
                <a:spcPts val="1134"/>
              </a:spcAft>
            </a:pPr>
            <a:r>
              <a:rPr b="0" lang="en-IN" sz="2200" spc="-1" strike="noStrike">
                <a:solidFill>
                  <a:srgbClr val="1c1c1c"/>
                </a:solidFill>
                <a:latin typeface="Noto Sans Light"/>
              </a:rPr>
              <a:t>Minimum 512GB</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 </a:t>
            </a:r>
            <a:endParaRPr b="0" lang="en-IN" sz="2200" spc="-1" strike="noStrike">
              <a:solidFill>
                <a:srgbClr val="1c1c1c"/>
              </a:solidFill>
              <a:latin typeface="Noto Sans Light"/>
            </a:endParaRPr>
          </a:p>
          <a:p>
            <a:pPr lvl="1" marL="288000">
              <a:spcAft>
                <a:spcPts val="1134"/>
              </a:spcAft>
            </a:pPr>
            <a:r>
              <a:rPr b="0" lang="en-IN" sz="2200" spc="-1" strike="noStrike">
                <a:solidFill>
                  <a:srgbClr val="1c1c1c"/>
                </a:solidFill>
                <a:latin typeface="Noto Sans Light"/>
              </a:rPr>
              <a:t> </a:t>
            </a:r>
            <a:endParaRPr b="0" lang="en-IN" sz="2200" spc="-1" strike="noStrike">
              <a:solidFill>
                <a:srgbClr val="1c1c1c"/>
              </a:solidFill>
              <a:latin typeface="Noto Sans Light"/>
            </a:endParaRPr>
          </a:p>
          <a:p>
            <a:pPr>
              <a:spcAft>
                <a:spcPts val="1142"/>
              </a:spcAft>
            </a:pPr>
            <a:r>
              <a:rPr b="1" lang="en-IN" sz="2600" spc="-1" strike="noStrike">
                <a:solidFill>
                  <a:srgbClr val="1c1c1c"/>
                </a:solidFill>
                <a:latin typeface="Noto Sans SemiBold"/>
              </a:rPr>
              <a:t> </a:t>
            </a:r>
            <a:endParaRPr b="1" lang="en-IN"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Working of FER</a:t>
            </a:r>
            <a:endParaRPr b="1" lang="en-IN" sz="3200" spc="-1" strike="noStrike">
              <a:solidFill>
                <a:srgbClr val="ffffff"/>
              </a:solidFill>
              <a:latin typeface="Noto Sans Black"/>
            </a:endParaRPr>
          </a:p>
        </p:txBody>
      </p:sp>
      <p:sp>
        <p:nvSpPr>
          <p:cNvPr id="96" name="TextShape 2"/>
          <p:cNvSpPr txBox="1"/>
          <p:nvPr/>
        </p:nvSpPr>
        <p:spPr>
          <a:xfrm>
            <a:off x="360000" y="1980000"/>
            <a:ext cx="9180000" cy="4680000"/>
          </a:xfrm>
          <a:prstGeom prst="rect">
            <a:avLst/>
          </a:prstGeom>
          <a:noFill/>
          <a:ln>
            <a:noFill/>
          </a:ln>
        </p:spPr>
        <p:txBody>
          <a:bodyPr lIns="0" rIns="0" tIns="0" bIns="0">
            <a:noAutofit/>
          </a:bodyPr>
          <a:p>
            <a:pPr marL="216000" indent="-216000"/>
            <a:r>
              <a:rPr b="0" lang="en-IN" sz="2600" spc="-1" strike="noStrike">
                <a:solidFill>
                  <a:srgbClr val="1c1c1c"/>
                </a:solidFill>
                <a:latin typeface="Inter Semi Bold"/>
              </a:rPr>
              <a:t>FER works on basing on Harcascade.xlm file which uses the greyscale image of the model for detecting the Expression of the images in real time or on Video Mode</a:t>
            </a:r>
            <a:endParaRPr b="0" lang="en-IN" sz="2600" spc="-1" strike="noStrike">
              <a:solidFill>
                <a:srgbClr val="1c1c1c"/>
              </a:solidFill>
              <a:latin typeface="Noto Sans Light"/>
            </a:endParaRPr>
          </a:p>
          <a:p>
            <a:pPr marL="216000" indent="-216000"/>
            <a:r>
              <a:rPr b="0" lang="en-IN" sz="2600" spc="-1" strike="noStrike">
                <a:solidFill>
                  <a:srgbClr val="1c1c1c"/>
                </a:solidFill>
                <a:latin typeface="Noto Sans Light"/>
              </a:rPr>
              <a:t> </a:t>
            </a:r>
            <a:endParaRPr b="0" lang="en-IN" sz="2600" spc="-1" strike="noStrike">
              <a:solidFill>
                <a:srgbClr val="1c1c1c"/>
              </a:solidFill>
              <a:latin typeface="Noto Sans Light"/>
            </a:endParaRPr>
          </a:p>
          <a:p>
            <a:pPr lvl="1" marL="432000" indent="-216000"/>
            <a:r>
              <a:rPr b="0" lang="en-IN" sz="2600" spc="-1" strike="noStrike">
                <a:solidFill>
                  <a:srgbClr val="1c1c1c"/>
                </a:solidFill>
                <a:latin typeface="Noto Sans Light"/>
              </a:rPr>
              <a:t> </a:t>
            </a:r>
            <a:endParaRPr b="0" lang="en-IN" sz="2600" spc="-1" strike="noStrike">
              <a:solidFill>
                <a:srgbClr val="1c1c1c"/>
              </a:solidFill>
              <a:latin typeface="Noto Sans Light"/>
            </a:endParaRPr>
          </a:p>
        </p:txBody>
      </p:sp>
      <p:pic>
        <p:nvPicPr>
          <p:cNvPr id="97" name="" descr=""/>
          <p:cNvPicPr/>
          <p:nvPr/>
        </p:nvPicPr>
        <p:blipFill>
          <a:blip r:embed="rId1"/>
          <a:stretch/>
        </p:blipFill>
        <p:spPr>
          <a:xfrm>
            <a:off x="7282080" y="3600000"/>
            <a:ext cx="2437920" cy="2942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Working of Haarcascade</a:t>
            </a:r>
            <a:endParaRPr b="1" lang="en-IN" sz="3200" spc="-1" strike="noStrike">
              <a:solidFill>
                <a:srgbClr val="ffffff"/>
              </a:solidFill>
              <a:latin typeface="Noto Sans Black"/>
            </a:endParaRPr>
          </a:p>
        </p:txBody>
      </p:sp>
      <p:sp>
        <p:nvSpPr>
          <p:cNvPr id="99" name="TextShape 2"/>
          <p:cNvSpPr txBox="1"/>
          <p:nvPr/>
        </p:nvSpPr>
        <p:spPr>
          <a:xfrm>
            <a:off x="360000" y="1980000"/>
            <a:ext cx="9180000" cy="4680000"/>
          </a:xfrm>
          <a:prstGeom prst="rect">
            <a:avLst/>
          </a:prstGeom>
          <a:noFill/>
          <a:ln>
            <a:noFill/>
          </a:ln>
        </p:spPr>
        <p:txBody>
          <a:bodyPr lIns="0" rIns="0" tIns="0" bIns="0">
            <a:noAutofit/>
          </a:bodyPr>
          <a:p>
            <a:r>
              <a:rPr b="0" lang="en-IN" sz="2600" spc="-1" strike="noStrike">
                <a:solidFill>
                  <a:srgbClr val="1c1c1c"/>
                </a:solidFill>
                <a:latin typeface="Noto Sans Light"/>
              </a:rPr>
              <a:t> </a:t>
            </a:r>
            <a:r>
              <a:rPr b="0" lang="en-IN" sz="2600" spc="-1" strike="noStrike">
                <a:solidFill>
                  <a:srgbClr val="1c1c1c"/>
                </a:solidFill>
                <a:latin typeface="Inter Semi Bold"/>
              </a:rPr>
              <a:t>Haarcascade works on basis of using the reflective surface of the face . This xml file uses the light and dark surfaces of the face . Example the nose bridge is light in color and the eyebrows are dark in color by using this we can estimate the </a:t>
            </a:r>
            <a:endParaRPr b="0" lang="en-IN" sz="2600" spc="-1" strike="noStrike">
              <a:solidFill>
                <a:srgbClr val="1c1c1c"/>
              </a:solidFill>
              <a:latin typeface="Noto Sans Light"/>
            </a:endParaRPr>
          </a:p>
          <a:p>
            <a:r>
              <a:rPr b="0" lang="en-IN" sz="2600" spc="-1" strike="noStrike">
                <a:solidFill>
                  <a:srgbClr val="1c1c1c"/>
                </a:solidFill>
                <a:latin typeface="Inter Semi Bold"/>
              </a:rPr>
              <a:t>Face</a:t>
            </a:r>
            <a:r>
              <a:rPr b="0" lang="en-IN" sz="2600" spc="-1" strike="noStrike">
                <a:solidFill>
                  <a:srgbClr val="1c1c1c"/>
                </a:solidFill>
                <a:latin typeface="Noto Sans Light"/>
              </a:rPr>
              <a:t> </a:t>
            </a:r>
            <a:endParaRPr b="0" lang="en-IN" sz="2600" spc="-1" strike="noStrike">
              <a:solidFill>
                <a:srgbClr val="1c1c1c"/>
              </a:solidFill>
              <a:latin typeface="Noto Sans Light"/>
            </a:endParaRPr>
          </a:p>
        </p:txBody>
      </p:sp>
      <p:pic>
        <p:nvPicPr>
          <p:cNvPr id="100" name="" descr=""/>
          <p:cNvPicPr/>
          <p:nvPr/>
        </p:nvPicPr>
        <p:blipFill>
          <a:blip r:embed="rId1"/>
          <a:srcRect l="25923" t="16762" r="26216" b="24788"/>
          <a:stretch/>
        </p:blipFill>
        <p:spPr>
          <a:xfrm>
            <a:off x="5688000" y="3693600"/>
            <a:ext cx="3744000" cy="2570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br/>
            <a:r>
              <a:rPr b="1" lang="en-IN" sz="3200" spc="-1" strike="noStrike">
                <a:solidFill>
                  <a:srgbClr val="ffffff"/>
                </a:solidFill>
                <a:latin typeface="Noto Sans Black"/>
              </a:rPr>
              <a:t>Working of OpenCV</a:t>
            </a:r>
            <a:endParaRPr b="1" lang="en-IN" sz="3200" spc="-1" strike="noStrike">
              <a:solidFill>
                <a:srgbClr val="ffffff"/>
              </a:solidFill>
              <a:latin typeface="Noto Sans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0" lang="en-IN" sz="2600" spc="-1" strike="noStrike">
                <a:solidFill>
                  <a:srgbClr val="1c1c1c"/>
                </a:solidFill>
                <a:latin typeface="Inter Semi Bold"/>
              </a:rPr>
              <a:t>OpenCV is a Python library used for facial detection and working with video purposes</a:t>
            </a:r>
            <a:endParaRPr b="1" lang="en-IN" sz="2600" spc="-1" strike="noStrike">
              <a:solidFill>
                <a:srgbClr val="1c1c1c"/>
              </a:solidFill>
              <a:latin typeface="Inter Semi Bold"/>
            </a:endParaRPr>
          </a:p>
          <a:p>
            <a:pPr>
              <a:spcAft>
                <a:spcPts val="1142"/>
              </a:spcAft>
            </a:pPr>
            <a:r>
              <a:rPr b="0" lang="en-IN" sz="2600" spc="-1" strike="noStrike">
                <a:solidFill>
                  <a:srgbClr val="1c1c1c"/>
                </a:solidFill>
                <a:latin typeface="Inter Semi Bold"/>
              </a:rPr>
              <a:t>OpenCV (Open Source Computer Vision Library) is an open source computer vision and machine learning software library. </a:t>
            </a:r>
            <a:endParaRPr b="1" lang="en-IN" sz="2600" spc="-1" strike="noStrike">
              <a:solidFill>
                <a:srgbClr val="1c1c1c"/>
              </a:solidFill>
              <a:latin typeface="Inter Semi Bold"/>
            </a:endParaRPr>
          </a:p>
        </p:txBody>
      </p:sp>
      <p:pic>
        <p:nvPicPr>
          <p:cNvPr id="103" name="" descr=""/>
          <p:cNvPicPr/>
          <p:nvPr/>
        </p:nvPicPr>
        <p:blipFill>
          <a:blip r:embed="rId1"/>
          <a:stretch/>
        </p:blipFill>
        <p:spPr>
          <a:xfrm>
            <a:off x="7076160" y="3672000"/>
            <a:ext cx="1923840" cy="2371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br/>
            <a:r>
              <a:rPr b="1" lang="en-IN" sz="3200" spc="-1" strike="noStrike">
                <a:solidFill>
                  <a:srgbClr val="ffffff"/>
                </a:solidFill>
                <a:latin typeface="Noto Sans Black"/>
              </a:rPr>
              <a:t>Brief Explanation on CNN</a:t>
            </a:r>
            <a:endParaRPr b="1" lang="en-IN" sz="3200" spc="-1" strike="noStrike">
              <a:solidFill>
                <a:srgbClr val="ffffff"/>
              </a:solidFill>
              <a:latin typeface="Noto Sans Black"/>
            </a:endParaRPr>
          </a:p>
        </p:txBody>
      </p:sp>
      <p:pic>
        <p:nvPicPr>
          <p:cNvPr id="105" name="" descr=""/>
          <p:cNvPicPr/>
          <p:nvPr/>
        </p:nvPicPr>
        <p:blipFill>
          <a:blip r:embed="rId1"/>
          <a:stretch/>
        </p:blipFill>
        <p:spPr>
          <a:xfrm>
            <a:off x="4968000" y="4326840"/>
            <a:ext cx="4572000" cy="1722240"/>
          </a:xfrm>
          <a:prstGeom prst="rect">
            <a:avLst/>
          </a:prstGeom>
          <a:ln>
            <a:noFill/>
          </a:ln>
        </p:spPr>
      </p:pic>
      <p:sp>
        <p:nvSpPr>
          <p:cNvPr id="106" name="TextShape 2"/>
          <p:cNvSpPr txBox="1"/>
          <p:nvPr/>
        </p:nvSpPr>
        <p:spPr>
          <a:xfrm>
            <a:off x="252000" y="1872000"/>
            <a:ext cx="9288000" cy="4788000"/>
          </a:xfrm>
          <a:prstGeom prst="rect">
            <a:avLst/>
          </a:prstGeom>
          <a:noFill/>
          <a:ln>
            <a:noFill/>
          </a:ln>
        </p:spPr>
        <p:txBody>
          <a:bodyPr lIns="0" rIns="0" tIns="0" bIns="0">
            <a:noAutofit/>
          </a:bodyPr>
          <a:p>
            <a:r>
              <a:rPr b="0" lang="en-IN" sz="2600" spc="-1" strike="noStrike">
                <a:solidFill>
                  <a:srgbClr val="1c1c1c"/>
                </a:solidFill>
                <a:latin typeface="Inter Semi Bold"/>
              </a:rPr>
              <a:t>Convolutional Neural Networks (CNN)</a:t>
            </a:r>
            <a:endParaRPr b="0" lang="en-IN" sz="2600" spc="-1" strike="noStrike">
              <a:solidFill>
                <a:srgbClr val="1c1c1c"/>
              </a:solidFill>
              <a:latin typeface="Inter Semi Bold"/>
            </a:endParaRPr>
          </a:p>
          <a:p>
            <a:r>
              <a:rPr b="0" lang="en-IN" sz="2600" spc="-1" strike="noStrike">
                <a:solidFill>
                  <a:srgbClr val="1c1c1c"/>
                </a:solidFill>
                <a:latin typeface="Inter Semi Bold"/>
              </a:rPr>
              <a:t>convolutional neural network (CNN/ConvNet) is a class of deep neural networks, most commonly applied to analyze visual imagery</a:t>
            </a:r>
            <a:endParaRPr b="0" lang="en-IN" sz="2600" spc="-1" strike="noStrike">
              <a:solidFill>
                <a:srgbClr val="1c1c1c"/>
              </a:solidFill>
              <a:latin typeface="Inter Semi 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Noto Sans Black"/>
              </a:rPr>
              <a:t>Thank You</a:t>
            </a:r>
            <a:endParaRPr b="1" lang="en-IN" sz="3200" spc="-1" strike="noStrike">
              <a:solidFill>
                <a:srgbClr val="ffffff"/>
              </a:solidFill>
              <a:latin typeface="Noto Sans Black"/>
            </a:endParaRPr>
          </a:p>
        </p:txBody>
      </p:sp>
      <p:sp>
        <p:nvSpPr>
          <p:cNvPr id="108" name="TextShape 2"/>
          <p:cNvSpPr txBox="1"/>
          <p:nvPr/>
        </p:nvSpPr>
        <p:spPr>
          <a:xfrm>
            <a:off x="360000" y="1980000"/>
            <a:ext cx="9180000" cy="4680000"/>
          </a:xfrm>
          <a:prstGeom prst="rect">
            <a:avLst/>
          </a:prstGeom>
          <a:noFill/>
          <a:ln>
            <a:noFill/>
          </a:ln>
        </p:spPr>
        <p:txBody>
          <a:bodyPr lIns="0" rIns="0" tIns="0" bIns="0">
            <a:normAutofit/>
          </a:bodyPr>
          <a:p>
            <a:pPr lvl="5" marL="1440000">
              <a:spcAft>
                <a:spcPts val="283"/>
              </a:spcAft>
            </a:pPr>
            <a:r>
              <a:rPr b="1" lang="en-IN" sz="2400" spc="-1" strike="noStrike">
                <a:solidFill>
                  <a:srgbClr val="1c1c1c"/>
                </a:solidFill>
                <a:latin typeface="Noto Sans Light"/>
              </a:rPr>
              <a:t>By:-</a:t>
            </a:r>
            <a:endParaRPr b="0" lang="en-IN" sz="2400" spc="-1" strike="noStrike">
              <a:solidFill>
                <a:srgbClr val="1c1c1c"/>
              </a:solidFill>
              <a:latin typeface="Noto Sans Light"/>
            </a:endParaRPr>
          </a:p>
          <a:p>
            <a:pPr lvl="7" marL="2016000">
              <a:spcAft>
                <a:spcPts val="283"/>
              </a:spcAft>
            </a:pPr>
            <a:r>
              <a:rPr b="1" lang="en-IN" sz="2400" spc="-1" strike="noStrike">
                <a:solidFill>
                  <a:srgbClr val="1c1c1c"/>
                </a:solidFill>
                <a:latin typeface="Noto Sans Light"/>
              </a:rPr>
              <a:t>Bharath S (1vj16cs015)</a:t>
            </a:r>
            <a:endParaRPr b="0" lang="en-IN" sz="2400" spc="-1" strike="noStrike">
              <a:solidFill>
                <a:srgbClr val="1c1c1c"/>
              </a:solidFill>
              <a:latin typeface="Noto Sans Light"/>
            </a:endParaRPr>
          </a:p>
          <a:p>
            <a:pPr lvl="7" marL="2016000">
              <a:spcAft>
                <a:spcPts val="283"/>
              </a:spcAft>
            </a:pPr>
            <a:r>
              <a:rPr b="1" lang="en-IN" sz="2400" spc="-1" strike="noStrike">
                <a:solidFill>
                  <a:srgbClr val="1c1c1c"/>
                </a:solidFill>
                <a:latin typeface="Noto Sans Light"/>
              </a:rPr>
              <a:t>Rizwan</a:t>
            </a:r>
            <a:r>
              <a:rPr b="1" lang="en-IN" sz="2400" spc="-1" strike="noStrike">
                <a:solidFill>
                  <a:srgbClr val="1c1c1c"/>
                </a:solidFill>
                <a:latin typeface="Noto Sans Light"/>
              </a:rPr>
              <a:t>	</a:t>
            </a:r>
            <a:r>
              <a:rPr b="1" lang="en-IN" sz="2400" spc="-1" strike="noStrike">
                <a:solidFill>
                  <a:srgbClr val="1c1c1c"/>
                </a:solidFill>
                <a:latin typeface="Noto Sans Light"/>
              </a:rPr>
              <a:t>	</a:t>
            </a:r>
            <a:r>
              <a:rPr b="1" lang="en-IN" sz="2400" spc="-1" strike="noStrike">
                <a:solidFill>
                  <a:srgbClr val="1c1c1c"/>
                </a:solidFill>
                <a:latin typeface="Noto Sans Light"/>
              </a:rPr>
              <a:t>(1vj15cs030)</a:t>
            </a:r>
            <a:endParaRPr b="0" lang="en-IN" sz="2400" spc="-1" strike="noStrike">
              <a:solidFill>
                <a:srgbClr val="1c1c1c"/>
              </a:solidFill>
              <a:latin typeface="Noto Sans Light"/>
            </a:endParaRPr>
          </a:p>
          <a:p>
            <a:pPr lvl="7" marL="2016000">
              <a:spcAft>
                <a:spcPts val="283"/>
              </a:spcAft>
            </a:pPr>
            <a:r>
              <a:rPr b="1" lang="en-IN" sz="2400" spc="-1" strike="noStrike">
                <a:solidFill>
                  <a:srgbClr val="1c1c1c"/>
                </a:solidFill>
                <a:latin typeface="Noto Sans Light"/>
              </a:rPr>
              <a:t>Asif </a:t>
            </a:r>
            <a:r>
              <a:rPr b="1" lang="en-IN" sz="2400" spc="-1" strike="noStrike">
                <a:solidFill>
                  <a:srgbClr val="1c1c1c"/>
                </a:solidFill>
                <a:latin typeface="Noto Sans Light"/>
              </a:rPr>
              <a:t>	</a:t>
            </a:r>
            <a:r>
              <a:rPr b="1" lang="en-IN" sz="2400" spc="-1" strike="noStrike">
                <a:solidFill>
                  <a:srgbClr val="1c1c1c"/>
                </a:solidFill>
                <a:latin typeface="Noto Sans Light"/>
              </a:rPr>
              <a:t>	</a:t>
            </a:r>
            <a:r>
              <a:rPr b="1" lang="en-IN" sz="2400" spc="-1" strike="noStrike">
                <a:solidFill>
                  <a:srgbClr val="1c1c1c"/>
                </a:solidFill>
                <a:latin typeface="Noto Sans Light"/>
              </a:rPr>
              <a:t>	</a:t>
            </a:r>
            <a:r>
              <a:rPr b="1" lang="en-IN" sz="2400" spc="-1" strike="noStrike">
                <a:solidFill>
                  <a:srgbClr val="1c1c1c"/>
                </a:solidFill>
                <a:latin typeface="Noto Sans Light"/>
              </a:rPr>
              <a:t>(1ac17cs002)</a:t>
            </a:r>
            <a:endParaRPr b="0" lang="en-IN" sz="2400" spc="-1" strike="noStrike">
              <a:solidFill>
                <a:srgbClr val="1c1c1c"/>
              </a:solidFill>
              <a:latin typeface="Noto Sans Light"/>
            </a:endParaRPr>
          </a:p>
          <a:p>
            <a:pPr lvl="7" marL="2016000">
              <a:spcAft>
                <a:spcPts val="283"/>
              </a:spcAft>
            </a:pPr>
            <a:r>
              <a:rPr b="1" lang="en-IN" sz="2400" spc="-1" strike="noStrike">
                <a:solidFill>
                  <a:srgbClr val="1c1c1c"/>
                </a:solidFill>
                <a:latin typeface="Noto Sans Light"/>
              </a:rPr>
              <a:t>Hema</a:t>
            </a:r>
            <a:r>
              <a:rPr b="1" lang="en-IN" sz="2400" spc="-1" strike="noStrike">
                <a:solidFill>
                  <a:srgbClr val="1c1c1c"/>
                </a:solidFill>
                <a:latin typeface="Noto Sans Light"/>
              </a:rPr>
              <a:t>	</a:t>
            </a:r>
            <a:r>
              <a:rPr b="1" lang="en-IN" sz="2400" spc="-1" strike="noStrike">
                <a:solidFill>
                  <a:srgbClr val="1c1c1c"/>
                </a:solidFill>
                <a:latin typeface="Noto Sans Light"/>
              </a:rPr>
              <a:t>	</a:t>
            </a:r>
            <a:r>
              <a:rPr b="1" lang="en-IN" sz="2400" spc="-1" strike="noStrike">
                <a:solidFill>
                  <a:srgbClr val="1c1c1c"/>
                </a:solidFill>
                <a:latin typeface="Noto Sans Light"/>
              </a:rPr>
              <a:t>(1ac18cs002)</a:t>
            </a:r>
            <a:endParaRPr b="0" lang="en-IN" sz="24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2021-11-27T12:18:31Z</dcterms:created>
  <dc:creator/>
  <dc:description/>
  <dc:language>en-IN</dc:language>
  <cp:lastModifiedBy/>
  <dcterms:modified xsi:type="dcterms:W3CDTF">2022-01-31T07:10:20Z</dcterms:modified>
  <cp:revision>6</cp:revision>
  <dc:subject/>
  <dc:title>Alizarin</dc:title>
</cp:coreProperties>
</file>