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5">
  <p:sldMasterIdLst>
    <p:sldMasterId id="2147483648" r:id="rId1"/>
  </p:sldMasterIdLst>
  <p:notesMasterIdLst>
    <p:notesMasterId r:id="rId13"/>
  </p:notesMasterIdLst>
  <p:handoutMasterIdLst>
    <p:handoutMasterId r:id="rId27"/>
  </p:handoutMasterIdLst>
  <p:sldIdLst>
    <p:sldId id="296" r:id="rId3"/>
    <p:sldId id="398" r:id="rId4"/>
    <p:sldId id="399" r:id="rId5"/>
    <p:sldId id="401" r:id="rId6"/>
    <p:sldId id="402" r:id="rId7"/>
    <p:sldId id="403" r:id="rId8"/>
    <p:sldId id="404" r:id="rId9"/>
    <p:sldId id="405" r:id="rId10"/>
    <p:sldId id="407" r:id="rId11"/>
    <p:sldId id="408" r:id="rId12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 userDrawn="1">
          <p15:clr>
            <a:srgbClr val="A4A3A4"/>
          </p15:clr>
        </p15:guide>
        <p15:guide id="2" pos="29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978C"/>
    <a:srgbClr val="FFA850"/>
    <a:srgbClr val="5B81CF"/>
    <a:srgbClr val="EAFBFF"/>
    <a:srgbClr val="76A4D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howGuides="1">
      <p:cViewPr varScale="1">
        <p:scale>
          <a:sx n="63" d="100"/>
          <a:sy n="63" d="100"/>
        </p:scale>
        <p:origin x="77" y="475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C95F7-4AF8-41C9-80BF-8C3D089DA5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720840"/>
            <a:ext cx="820891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有专门的电源管理外设监控电源并管理设备的运行模式，确保系统正常运行，并尽量降低器件的功耗。</a:t>
            </a:r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504" y="692872"/>
          <a:ext cx="8856986" cy="5396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0080"/>
                <a:gridCol w="1584176"/>
                <a:gridCol w="1440160"/>
                <a:gridCol w="1728192"/>
                <a:gridCol w="1368152"/>
                <a:gridCol w="864096"/>
                <a:gridCol w="1152130"/>
              </a:tblGrid>
              <a:tr h="8929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模式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说明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1.8V</a:t>
                      </a:r>
                      <a:r>
                        <a:rPr lang="zh-CN" sz="1400">
                          <a:effectLst/>
                        </a:rPr>
                        <a:t>区域时钟的影响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对</a:t>
                      </a:r>
                      <a:r>
                        <a:rPr lang="en-US" sz="1400">
                          <a:effectLst/>
                        </a:rPr>
                        <a:t>VDD</a:t>
                      </a:r>
                      <a:r>
                        <a:rPr lang="zh-CN" sz="1400">
                          <a:effectLst/>
                        </a:rPr>
                        <a:t>区域 时钟的影响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调压器</a:t>
                      </a:r>
                      <a:endParaRPr lang="zh-CN" sz="14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45369" marR="45369" marT="0" marB="0" anchor="ctr"/>
                </a:tc>
              </a:tr>
              <a:tr h="369839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睡眠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内核停止，所有外设包括</a:t>
                      </a:r>
                      <a:r>
                        <a:rPr lang="en-US" sz="1200">
                          <a:effectLst/>
                        </a:rPr>
                        <a:t>M3</a:t>
                      </a:r>
                      <a:r>
                        <a:rPr lang="zh-CN" sz="1200">
                          <a:effectLst/>
                        </a:rPr>
                        <a:t>核心的外设，如</a:t>
                      </a:r>
                      <a:r>
                        <a:rPr lang="en-US" sz="1200">
                          <a:effectLst/>
                        </a:rPr>
                        <a:t>NVIC</a:t>
                      </a:r>
                      <a:r>
                        <a:rPr lang="zh-CN" sz="1200">
                          <a:effectLst/>
                        </a:rPr>
                        <a:t>、系统时钟</a:t>
                      </a:r>
                      <a:r>
                        <a:rPr lang="en-US" sz="1200">
                          <a:effectLst/>
                        </a:rPr>
                        <a:t>(SysTick)</a:t>
                      </a:r>
                      <a:r>
                        <a:rPr lang="zh-CN" sz="1200">
                          <a:effectLst/>
                        </a:rPr>
                        <a:t>等仍在运行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任一中断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内核时钟关，对其他时钟和</a:t>
                      </a:r>
                      <a:r>
                        <a:rPr lang="en-US" sz="1200">
                          <a:effectLst/>
                        </a:rPr>
                        <a:t>ADC</a:t>
                      </a:r>
                      <a:r>
                        <a:rPr lang="zh-CN" sz="1200">
                          <a:effectLst/>
                        </a:rPr>
                        <a:t>时钟无影响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无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</a:tr>
              <a:tr h="1183626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唤醒事件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4401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所有的时钟都已停止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+LPDS 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  <a:r>
                        <a:rPr lang="en-US" sz="1200">
                          <a:effectLst/>
                        </a:rPr>
                        <a:t>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任一外部中断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在外部中断寄存器中设置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关闭所有</a:t>
                      </a:r>
                      <a:r>
                        <a:rPr lang="en-US" sz="1200">
                          <a:effectLst/>
                        </a:rPr>
                        <a:t>1.8V</a:t>
                      </a:r>
                      <a:r>
                        <a:rPr lang="zh-CN" sz="1200">
                          <a:effectLst/>
                        </a:rPr>
                        <a:t>区域的时钟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HSE</a:t>
                      </a:r>
                      <a:r>
                        <a:rPr lang="zh-CN" sz="1200">
                          <a:effectLst/>
                        </a:rPr>
                        <a:t>的振荡器关闭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开启或处于低功耗模式</a:t>
                      </a:r>
                      <a:r>
                        <a:rPr lang="en-US" sz="1200">
                          <a:effectLst/>
                        </a:rPr>
                        <a:t>( </a:t>
                      </a:r>
                      <a:r>
                        <a:rPr lang="zh-CN" sz="1200">
                          <a:effectLst/>
                        </a:rPr>
                        <a:t>依据电源控制寄存器的设定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</a:tr>
              <a:tr h="1024268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待机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</a:t>
                      </a:r>
                      <a:r>
                        <a:rPr lang="zh-CN" sz="1200">
                          <a:effectLst/>
                        </a:rPr>
                        <a:t>电源关闭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配置</a:t>
                      </a:r>
                      <a:r>
                        <a:rPr lang="en-US" sz="1200">
                          <a:effectLst/>
                        </a:rPr>
                        <a:t>PWR_CR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PDDS +SLEEPDEEP</a:t>
                      </a:r>
                      <a:r>
                        <a:rPr lang="zh-CN" sz="1200">
                          <a:effectLst/>
                        </a:rPr>
                        <a:t>位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+WFI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命令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WKUP </a:t>
                      </a:r>
                      <a:r>
                        <a:rPr lang="zh-CN" sz="1200">
                          <a:effectLst/>
                        </a:rPr>
                        <a:t>引脚的上升沿、</a:t>
                      </a:r>
                      <a:r>
                        <a:rPr lang="en-US" sz="1200">
                          <a:effectLst/>
                        </a:rPr>
                        <a:t>RTC</a:t>
                      </a:r>
                      <a:r>
                        <a:rPr lang="zh-CN" sz="1200">
                          <a:effectLst/>
                        </a:rPr>
                        <a:t>闹钟事件、</a:t>
                      </a:r>
                      <a:r>
                        <a:rPr lang="en-US" sz="1200">
                          <a:effectLst/>
                        </a:rPr>
                        <a:t>NRST </a:t>
                      </a:r>
                      <a:r>
                        <a:rPr lang="zh-CN" sz="1200">
                          <a:effectLst/>
                        </a:rPr>
                        <a:t>引脚上的外部复位、</a:t>
                      </a:r>
                      <a:r>
                        <a:rPr lang="en-US" sz="1200">
                          <a:effectLst/>
                        </a:rPr>
                        <a:t>IWDG </a:t>
                      </a:r>
                      <a:r>
                        <a:rPr lang="zh-CN" sz="1200">
                          <a:effectLst/>
                        </a:rPr>
                        <a:t>复位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18636">
                <a:tc vMerge="1">
                  <a:tcPr marL="45369" marR="45369" marT="0" marB="0" anchor="ctr"/>
                </a:tc>
                <a:tc vMerge="1">
                  <a:tcPr marL="45369" marR="45369" marT="0" marB="0" anchor="ctr"/>
                </a:tc>
                <a:tc vMerge="1">
                  <a:tcPr marL="45369" marR="45369" marT="0" marB="0" anchor="ctr"/>
                </a:tc>
                <a:tc vMerge="1">
                  <a:tcPr marL="45369" marR="45369" marT="0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5369" marR="45369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980723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在睡眠模式中，仅关闭了内核时钟，内核停止运行，但其片上外设，</a:t>
            </a:r>
            <a:r>
              <a:rPr lang="en-US" altLang="zh-CN"/>
              <a:t>CM3</a:t>
            </a:r>
            <a:r>
              <a:rPr lang="zh-CN" altLang="en-US"/>
              <a:t>核心的外设全都还照常运行。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有两种方式进入睡眠模式，它的进入方式决定了从睡眠唤醒的方式，分别是</a:t>
            </a:r>
            <a:r>
              <a:rPr lang="en-US" altLang="zh-CN"/>
              <a:t>WFI(wait for interrupt)</a:t>
            </a:r>
            <a:r>
              <a:rPr lang="zh-CN" altLang="en-US"/>
              <a:t>和</a:t>
            </a:r>
            <a:r>
              <a:rPr lang="en-US" altLang="zh-CN"/>
              <a:t>WFE(wait for event)</a:t>
            </a:r>
            <a:r>
              <a:rPr lang="zh-CN" altLang="en-US"/>
              <a:t>，即由等待“中断”唤醒和由“事件”唤醒。睡眠模式的各种特性见下表：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706583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1.</a:t>
            </a:r>
            <a:r>
              <a:rPr lang="zh-CN" altLang="en-US" sz="2000" b="1"/>
              <a:t>睡眠模式</a:t>
            </a:r>
            <a:endParaRPr lang="zh-CN" altLang="en-US" sz="2000" b="1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68412" y="3140963"/>
          <a:ext cx="7992888" cy="3168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54"/>
                <a:gridCol w="6561634"/>
              </a:tblGrid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特性</a:t>
                      </a:r>
                      <a:endParaRPr lang="zh-CN" sz="12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立即睡眠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在执行 </a:t>
                      </a:r>
                      <a:r>
                        <a:rPr lang="en-US" sz="1050">
                          <a:effectLst/>
                        </a:rPr>
                        <a:t>WFI </a:t>
                      </a:r>
                      <a:r>
                        <a:rPr lang="zh-CN" sz="1050">
                          <a:effectLst/>
                        </a:rPr>
                        <a:t>或 </a:t>
                      </a:r>
                      <a:r>
                        <a:rPr lang="en-US" sz="1050">
                          <a:effectLst/>
                        </a:rPr>
                        <a:t>WFE </a:t>
                      </a:r>
                      <a:r>
                        <a:rPr lang="zh-CN" sz="1050">
                          <a:effectLst/>
                        </a:rPr>
                        <a:t>指令时立即进入睡眠模式。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退出时睡眠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在退出优先级最低的中断服务程序后才进入睡眠模式。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89169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进入方式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内核寄存器的</a:t>
                      </a:r>
                      <a:r>
                        <a:rPr lang="en-US" sz="900">
                          <a:effectLst/>
                        </a:rPr>
                        <a:t>SLEEPDEEP = 0 </a:t>
                      </a:r>
                      <a:r>
                        <a:rPr lang="zh-CN" sz="900">
                          <a:effectLst/>
                        </a:rPr>
                        <a:t>，然后</a:t>
                      </a:r>
                      <a:r>
                        <a:rPr lang="zh-CN" sz="1050">
                          <a:effectLst/>
                        </a:rPr>
                        <a:t>调用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或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指令即可进入睡眠模式；</a:t>
                      </a:r>
                      <a:endParaRPr lang="zh-CN" sz="105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>
                          <a:effectLst/>
                        </a:rPr>
                        <a:t>另外若内核寄存器的</a:t>
                      </a:r>
                      <a:r>
                        <a:rPr lang="en-US" sz="900">
                          <a:effectLst/>
                        </a:rPr>
                        <a:t>SLEEPONEXIT=0</a:t>
                      </a:r>
                      <a:r>
                        <a:rPr lang="zh-CN" sz="900">
                          <a:effectLst/>
                        </a:rPr>
                        <a:t>时，进入“立即睡眠”模式，</a:t>
                      </a:r>
                      <a:r>
                        <a:rPr lang="en-US" sz="900">
                          <a:effectLst/>
                        </a:rPr>
                        <a:t>SLEEPONEXIT=1</a:t>
                      </a:r>
                      <a:r>
                        <a:rPr lang="zh-CN" sz="900">
                          <a:effectLst/>
                        </a:rPr>
                        <a:t>时，进入“退出时睡眠”模式。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唤醒方式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指令睡眠的，则可使用任意中断唤醒；</a:t>
                      </a:r>
                      <a:endParaRPr lang="zh-CN" sz="1050">
                        <a:effectLst/>
                      </a:endParaRPr>
                    </a:p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如果是使用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指令睡眠的，则由事件唤醒。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睡眠时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关闭内核时钟，内核停止，而外设正常运行，在软件上表现为不再执行新的代码。这个状态会保留睡眠前的内核寄存器、内存的数据。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2766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唤醒延迟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无延迟。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55332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唤醒后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05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050">
                          <a:effectLst/>
                        </a:rPr>
                        <a:t>WFI</a:t>
                      </a:r>
                      <a:r>
                        <a:rPr lang="zh-CN" sz="105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050">
                          <a:effectLst/>
                        </a:rPr>
                        <a:t>WFE</a:t>
                      </a:r>
                      <a:r>
                        <a:rPr lang="zh-CN" sz="1050">
                          <a:effectLst/>
                        </a:rPr>
                        <a:t>后的程序。</a:t>
                      </a:r>
                      <a:endParaRPr lang="zh-CN" sz="105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34076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zh-CN" altLang="zh-CN"/>
              <a:t>停止模式中，进一步关闭了其它所有的时钟，于是所有的外设都停止了工作，但由于其</a:t>
            </a:r>
            <a:r>
              <a:rPr lang="en-US" altLang="zh-CN"/>
              <a:t>1.8V</a:t>
            </a:r>
            <a:r>
              <a:rPr lang="zh-CN" altLang="zh-CN"/>
              <a:t>区域的部分电源没有关闭，还保留了内核的寄存器、内存的信息，所以从停止模式唤醒，并重新开启时钟后，还可以从上次停止处继续执行代码。停止模式可以由任意一个外部中断</a:t>
            </a:r>
            <a:r>
              <a:rPr lang="en-US" altLang="zh-CN"/>
              <a:t>(EXTI)</a:t>
            </a:r>
            <a:r>
              <a:rPr lang="zh-CN" altLang="zh-CN"/>
              <a:t>唤醒，在停止模式中可以选择电压调节器为开模式或低功耗模式。</a:t>
            </a:r>
            <a:r>
              <a:rPr lang="zh-CN" altLang="zh-CN"/>
              <a:t>停止模式的各种特性见</a:t>
            </a:r>
            <a:r>
              <a:rPr lang="zh-CN" altLang="en-US"/>
              <a:t>下表：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438" y="10666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2.</a:t>
            </a:r>
            <a:r>
              <a:rPr lang="zh-CN" altLang="en-US" sz="2000" b="1"/>
              <a:t>停止模式</a:t>
            </a:r>
            <a:endParaRPr lang="zh-CN" altLang="en-US" sz="2000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5438" y="1466739"/>
          <a:ext cx="8355034" cy="4610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6102"/>
                <a:gridCol w="6858932"/>
              </a:tblGrid>
              <a:tr h="35722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特性</a:t>
                      </a:r>
                      <a:endParaRPr lang="zh-CN" sz="16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说明</a:t>
                      </a:r>
                      <a:endParaRPr lang="zh-CN" sz="16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调压器低功耗模式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在停止模式下调压器可工作在正常模式或低功耗模式，可进一步降低功耗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2001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进入方式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内核寄存器的</a:t>
                      </a:r>
                      <a:r>
                        <a:rPr lang="en-US" sz="1050">
                          <a:effectLst/>
                        </a:rPr>
                        <a:t>SLEEPDEEP =1</a:t>
                      </a:r>
                      <a:r>
                        <a:rPr lang="zh-CN" sz="1050">
                          <a:effectLst/>
                        </a:rPr>
                        <a:t>，</a:t>
                      </a:r>
                      <a:r>
                        <a:rPr lang="en-US" sz="1050">
                          <a:effectLst/>
                        </a:rPr>
                        <a:t>PWR_CR</a:t>
                      </a:r>
                      <a:r>
                        <a:rPr lang="zh-CN" sz="1050">
                          <a:effectLst/>
                        </a:rPr>
                        <a:t>寄存器中的</a:t>
                      </a:r>
                      <a:r>
                        <a:rPr lang="en-US" sz="1050">
                          <a:effectLst/>
                        </a:rPr>
                        <a:t>PDDS=0</a:t>
                      </a:r>
                      <a:r>
                        <a:rPr lang="zh-CN" sz="1050">
                          <a:effectLst/>
                        </a:rPr>
                        <a:t>，然后</a:t>
                      </a:r>
                      <a:r>
                        <a:rPr lang="zh-CN" sz="1200">
                          <a:effectLst/>
                        </a:rPr>
                        <a:t>调用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或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指令即可进入停止模式</a:t>
                      </a:r>
                      <a:r>
                        <a:rPr lang="zh-CN" sz="1050">
                          <a:effectLst/>
                        </a:rPr>
                        <a:t>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PWR_CR </a:t>
                      </a:r>
                      <a:r>
                        <a:rPr lang="zh-CN" sz="1200">
                          <a:effectLst/>
                        </a:rPr>
                        <a:t>寄存器的</a:t>
                      </a:r>
                      <a:r>
                        <a:rPr lang="en-US" sz="1200">
                          <a:effectLst/>
                        </a:rPr>
                        <a:t>LPDS=0</a:t>
                      </a:r>
                      <a:r>
                        <a:rPr lang="zh-CN" sz="1200">
                          <a:effectLst/>
                        </a:rPr>
                        <a:t>时，调压器工作在正常模式，</a:t>
                      </a:r>
                      <a:r>
                        <a:rPr lang="en-US" sz="1200">
                          <a:effectLst/>
                        </a:rPr>
                        <a:t>LPDS=1</a:t>
                      </a:r>
                      <a:r>
                        <a:rPr lang="zh-CN" sz="1200">
                          <a:effectLst/>
                        </a:rPr>
                        <a:t>时工作在低功耗模式；</a:t>
                      </a:r>
                      <a:endParaRPr lang="zh-CN" sz="1200">
                        <a:effectLst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唤醒方式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指令睡眠的，可使用任意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线的中断唤醒；</a:t>
                      </a:r>
                      <a:endParaRPr lang="zh-CN" sz="12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如果是使用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指令睡眠的，可使用任意配置为事件模式的</a:t>
                      </a:r>
                      <a:r>
                        <a:rPr lang="en-US" sz="1200">
                          <a:effectLst/>
                        </a:rPr>
                        <a:t>EXTI</a:t>
                      </a:r>
                      <a:r>
                        <a:rPr lang="zh-CN" sz="1200">
                          <a:effectLst/>
                        </a:rPr>
                        <a:t>线事件唤醒。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4683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停止时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内核停止，片上外设也停止。这个状态会保留停止前的内核寄存器、内存的数据。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唤醒延迟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基础延迟为</a:t>
                      </a:r>
                      <a:r>
                        <a:rPr lang="en-US" sz="1200">
                          <a:effectLst/>
                        </a:rPr>
                        <a:t>HSI</a:t>
                      </a:r>
                      <a:r>
                        <a:rPr lang="zh-CN" sz="1200">
                          <a:effectLst/>
                        </a:rPr>
                        <a:t>振荡器的启动时间，若调压器工作在低功耗模式，还需要加上调压器从低功耗切换至正常模式下的时间。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0248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唤醒后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若由中断唤醒，先进入中断，退出中断服务程序后，接着执行</a:t>
                      </a:r>
                      <a:r>
                        <a:rPr lang="en-US" sz="1200">
                          <a:effectLst/>
                        </a:rPr>
                        <a:t>WFI</a:t>
                      </a:r>
                      <a:r>
                        <a:rPr lang="zh-CN" sz="1200">
                          <a:effectLst/>
                        </a:rPr>
                        <a:t>指令后的程序；若由事件唤醒，直接接着执行</a:t>
                      </a:r>
                      <a:r>
                        <a:rPr lang="en-US" sz="1200">
                          <a:effectLst/>
                        </a:rPr>
                        <a:t>WFE</a:t>
                      </a:r>
                      <a:r>
                        <a:rPr lang="zh-CN" sz="1200">
                          <a:effectLst/>
                        </a:rPr>
                        <a:t>后的程序。唤醒后，</a:t>
                      </a:r>
                      <a:r>
                        <a:rPr lang="en-US" sz="1200">
                          <a:effectLst/>
                        </a:rPr>
                        <a:t>STM32</a:t>
                      </a:r>
                      <a:r>
                        <a:rPr lang="zh-CN" sz="1200">
                          <a:effectLst/>
                        </a:rPr>
                        <a:t>会使用</a:t>
                      </a:r>
                      <a:r>
                        <a:rPr lang="en-US" sz="1200">
                          <a:effectLst/>
                        </a:rPr>
                        <a:t>HIS</a:t>
                      </a:r>
                      <a:r>
                        <a:rPr lang="zh-CN" sz="1200">
                          <a:effectLst/>
                        </a:rPr>
                        <a:t>作为系统时钟。</a:t>
                      </a:r>
                      <a:endParaRPr lang="zh-CN" sz="12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4163" y="908968"/>
            <a:ext cx="8136904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待机模式，它除了关闭所有的时钟，还把</a:t>
            </a:r>
            <a:r>
              <a:rPr lang="en-US" altLang="zh-CN"/>
              <a:t>1.8V</a:t>
            </a:r>
            <a:r>
              <a:rPr lang="zh-CN" altLang="zh-CN"/>
              <a:t>区域的电源也完全关闭了，也就是说，从待机模式唤醒后，由于没有之前代码的运行记录，只能对芯片复位，重新检测</a:t>
            </a:r>
            <a:r>
              <a:rPr lang="en-US" altLang="zh-CN"/>
              <a:t>boot</a:t>
            </a:r>
            <a:r>
              <a:rPr lang="zh-CN" altLang="zh-CN"/>
              <a:t>条件，从头开始执行程序。它有四种唤醒方式，分别是</a:t>
            </a:r>
            <a:r>
              <a:rPr lang="en-US" altLang="zh-CN"/>
              <a:t>WKUP(PA0)</a:t>
            </a:r>
            <a:r>
              <a:rPr lang="zh-CN" altLang="zh-CN"/>
              <a:t>引脚的上升沿，</a:t>
            </a:r>
            <a:r>
              <a:rPr lang="en-US" altLang="zh-CN"/>
              <a:t>RTC</a:t>
            </a:r>
            <a:r>
              <a:rPr lang="zh-CN" altLang="zh-CN"/>
              <a:t>闹钟事件，</a:t>
            </a:r>
            <a:r>
              <a:rPr lang="en-US" altLang="zh-CN"/>
              <a:t>NRST</a:t>
            </a:r>
            <a:r>
              <a:rPr lang="zh-CN" altLang="zh-CN"/>
              <a:t>引脚的复位和</a:t>
            </a:r>
            <a:r>
              <a:rPr lang="en-US" altLang="zh-CN"/>
              <a:t>IWDG(</a:t>
            </a:r>
            <a:r>
              <a:rPr lang="zh-CN" altLang="zh-CN"/>
              <a:t>独立看门狗</a:t>
            </a:r>
            <a:r>
              <a:rPr lang="en-US" altLang="zh-CN"/>
              <a:t>)</a:t>
            </a:r>
            <a:r>
              <a:rPr lang="zh-CN" altLang="zh-CN"/>
              <a:t>复位。</a:t>
            </a:r>
            <a:endParaRPr lang="zh-CN" altLang="zh-CN"/>
          </a:p>
          <a:p>
            <a:pPr>
              <a:lnSpc>
                <a:spcPct val="150000"/>
              </a:lnSpc>
            </a:pP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466073" y="634828"/>
            <a:ext cx="19463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/>
              <a:t>3.</a:t>
            </a:r>
            <a:r>
              <a:rPr lang="zh-CN" altLang="en-US" sz="2000" b="1"/>
              <a:t>待机模式</a:t>
            </a:r>
            <a:endParaRPr lang="zh-CN" altLang="en-US" sz="2000" b="1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66073" y="3024996"/>
          <a:ext cx="8211018" cy="32670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0314"/>
                <a:gridCol w="6740704"/>
              </a:tblGrid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特性</a:t>
                      </a:r>
                      <a:endParaRPr lang="zh-CN" sz="18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说明</a:t>
                      </a:r>
                      <a:endParaRPr lang="zh-CN" sz="1800">
                        <a:effectLst/>
                        <a:latin typeface="Times New Roman" panose="02020603050405020304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进入方式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SLEEPDEEP 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PDDS=1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PWR_CR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寄存器中的唤醒状态位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WUF=0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，然后调用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WFI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WFE</a:t>
                      </a:r>
                      <a:r>
                        <a:rPr lang="zh-CN" sz="1400" b="0" i="0" u="none" kern="1200" baseline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指令即可进入待机模式；</a:t>
                      </a:r>
                      <a:endParaRPr lang="zh-CN" sz="1400" b="0" i="0" u="none" kern="1200" baseline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唤醒方式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通过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引脚的上升沿，</a:t>
                      </a:r>
                      <a:r>
                        <a:rPr lang="en-US" sz="1400">
                          <a:effectLst/>
                        </a:rPr>
                        <a:t>RTC</a:t>
                      </a:r>
                      <a:r>
                        <a:rPr lang="zh-CN" sz="1400">
                          <a:effectLst/>
                        </a:rPr>
                        <a:t>闹钟、唤醒、入侵、时间戳事件或</a:t>
                      </a:r>
                      <a:r>
                        <a:rPr lang="en-US" sz="1400">
                          <a:effectLst/>
                        </a:rPr>
                        <a:t>NRST</a:t>
                      </a:r>
                      <a:r>
                        <a:rPr lang="zh-CN" sz="1400">
                          <a:effectLst/>
                        </a:rPr>
                        <a:t>引脚外部复位及</a:t>
                      </a:r>
                      <a:r>
                        <a:rPr lang="en-US" sz="1400">
                          <a:effectLst/>
                        </a:rPr>
                        <a:t>IWDG</a:t>
                      </a:r>
                      <a:r>
                        <a:rPr lang="zh-CN" sz="1400">
                          <a:effectLst/>
                        </a:rPr>
                        <a:t>复位唤醒。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7139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待机时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内核停止，片上外设也停止；内核寄存器、内存的数据会丢失；除复位引脚、</a:t>
                      </a:r>
                      <a:r>
                        <a:rPr lang="en-US" sz="1400">
                          <a:effectLst/>
                        </a:rPr>
                        <a:t>RTC_AF1</a:t>
                      </a:r>
                      <a:r>
                        <a:rPr lang="zh-CN" sz="1400">
                          <a:effectLst/>
                        </a:rPr>
                        <a:t>引脚及</a:t>
                      </a:r>
                      <a:r>
                        <a:rPr lang="en-US" sz="1400">
                          <a:effectLst/>
                        </a:rPr>
                        <a:t>WKUP</a:t>
                      </a:r>
                      <a:r>
                        <a:rPr lang="zh-CN" sz="1400">
                          <a:effectLst/>
                        </a:rPr>
                        <a:t>引脚，其它</a:t>
                      </a:r>
                      <a:r>
                        <a:rPr lang="en-US" sz="1400">
                          <a:effectLst/>
                        </a:rPr>
                        <a:t>I/O</a:t>
                      </a:r>
                      <a:r>
                        <a:rPr lang="zh-CN" sz="1400">
                          <a:effectLst/>
                        </a:rPr>
                        <a:t>口均工作在高阻态。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唤醒延迟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芯片复位的时间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5695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唤醒后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相当于芯片复位，在程序表现为从头开始执行代码。</a:t>
                      </a:r>
                      <a:endParaRPr lang="zh-CN" sz="14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1340768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/>
              <a:t>在以上讲解的睡眠模式、停止模式及待机模式中，若备份域电源正常供电，备份域内的</a:t>
            </a:r>
            <a:r>
              <a:rPr lang="en-US" altLang="zh-CN"/>
              <a:t>RTC</a:t>
            </a:r>
            <a:r>
              <a:rPr lang="zh-CN" altLang="zh-CN"/>
              <a:t>都可以正常运行，备份域内的寄存器的数据会被保存，不受功耗</a:t>
            </a:r>
            <a:r>
              <a:rPr lang="zh-CN" altLang="zh-CN"/>
              <a:t>模式影响</a:t>
            </a:r>
            <a:r>
              <a:rPr lang="zh-CN" altLang="en-US"/>
              <a:t>。</a:t>
            </a:r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052736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电源管理相关的库函数及命令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标准库对电源管理提供了完善的函数及命令，使用它们可以方便地进行控制。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467544" y="3748970"/>
            <a:ext cx="2262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/>
              <a:t>配置</a:t>
            </a:r>
            <a:r>
              <a:rPr lang="en-US" altLang="zh-CN" sz="2000" b="1"/>
              <a:t>PVD</a:t>
            </a:r>
            <a:r>
              <a:rPr lang="zh-CN" altLang="en-US" sz="2000" b="1"/>
              <a:t>监控功能</a:t>
            </a:r>
            <a:endParaRPr lang="zh-CN" altLang="en-US" sz="2000" b="1"/>
          </a:p>
        </p:txBody>
      </p:sp>
      <p:sp>
        <p:nvSpPr>
          <p:cNvPr id="5" name="矩形 4"/>
          <p:cNvSpPr/>
          <p:nvPr/>
        </p:nvSpPr>
        <p:spPr>
          <a:xfrm>
            <a:off x="539552" y="4106396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PVD</a:t>
            </a:r>
            <a:r>
              <a:rPr lang="zh-CN" altLang="zh-CN"/>
              <a:t>可监控</a:t>
            </a:r>
            <a:r>
              <a:rPr lang="en-US" altLang="zh-CN"/>
              <a:t>VDD</a:t>
            </a:r>
            <a:r>
              <a:rPr lang="zh-CN" altLang="zh-CN"/>
              <a:t>的电压，当它低于阈值时可产生</a:t>
            </a:r>
            <a:r>
              <a:rPr lang="en-US" altLang="zh-CN"/>
              <a:t>PVD</a:t>
            </a:r>
            <a:r>
              <a:rPr lang="zh-CN" altLang="zh-CN"/>
              <a:t>中断以让系统进行紧急处理，这个阈值可以直接使用库函数</a:t>
            </a:r>
            <a:r>
              <a:rPr lang="en-US" altLang="zh-CN"/>
              <a:t>PWR_PVDLevelConfig</a:t>
            </a:r>
            <a:r>
              <a:rPr lang="zh-CN" altLang="zh-CN"/>
              <a:t>配置成前面</a:t>
            </a:r>
            <a:r>
              <a:rPr lang="zh-CN" altLang="en-US"/>
              <a:t>阈值表</a:t>
            </a:r>
            <a:r>
              <a:rPr lang="zh-CN" altLang="zh-CN"/>
              <a:t>中说明的阈值等级。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76444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26850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在前面可</a:t>
            </a:r>
            <a:r>
              <a:rPr lang="zh-CN" altLang="zh-CN"/>
              <a:t>了解到进入各种低功耗模式时都需要调用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命令，它们实质上都是内核指令，在库文件</a:t>
            </a:r>
            <a:r>
              <a:rPr lang="en-US" altLang="zh-CN"/>
              <a:t>core_cm3</a:t>
            </a:r>
            <a:r>
              <a:rPr lang="en-US" altLang="zh-CN"/>
              <a:t>.h</a:t>
            </a:r>
            <a:r>
              <a:rPr lang="zh-CN" altLang="zh-CN"/>
              <a:t>中把这些指令封装成了函数</a:t>
            </a:r>
            <a:r>
              <a:rPr lang="zh-CN" altLang="en-US"/>
              <a:t>：</a:t>
            </a:r>
            <a:endParaRPr lang="zh-CN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74" y="2492638"/>
            <a:ext cx="7884368" cy="36202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052736"/>
            <a:ext cx="2358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WFI</a:t>
            </a:r>
            <a:r>
              <a:rPr lang="zh-CN" altLang="en-US" sz="2400" b="1"/>
              <a:t>与</a:t>
            </a:r>
            <a:r>
              <a:rPr lang="en-US" altLang="zh-CN" sz="2400" b="1"/>
              <a:t>WFE</a:t>
            </a:r>
            <a:r>
              <a:rPr lang="zh-CN" altLang="en-US" sz="2400" b="1"/>
              <a:t>命令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对于这两个指令，应用</a:t>
            </a:r>
            <a:r>
              <a:rPr lang="zh-CN" altLang="en-US"/>
              <a:t>时</a:t>
            </a:r>
            <a:r>
              <a:rPr lang="zh-CN" altLang="zh-CN"/>
              <a:t>只需要知道，调用它们都能进入低功耗模式，需要使用函数的格式“</a:t>
            </a:r>
            <a:r>
              <a:rPr lang="en-US" altLang="zh-CN"/>
              <a:t>__WFI();</a:t>
            </a:r>
            <a:r>
              <a:rPr lang="zh-CN" altLang="zh-CN"/>
              <a:t>”和“</a:t>
            </a:r>
            <a:r>
              <a:rPr lang="en-US" altLang="zh-CN"/>
              <a:t>__WFE();</a:t>
            </a:r>
            <a:r>
              <a:rPr lang="zh-CN" altLang="zh-CN"/>
              <a:t>”来调用</a:t>
            </a:r>
            <a:r>
              <a:rPr lang="en-US" altLang="zh-CN"/>
              <a:t>(</a:t>
            </a:r>
            <a:r>
              <a:rPr lang="zh-CN" altLang="zh-CN"/>
              <a:t>因为</a:t>
            </a:r>
            <a:r>
              <a:rPr lang="en-US" altLang="zh-CN"/>
              <a:t>__wfi</a:t>
            </a:r>
            <a:r>
              <a:rPr lang="zh-CN" altLang="zh-CN"/>
              <a:t>及</a:t>
            </a:r>
            <a:r>
              <a:rPr lang="en-US" altLang="zh-CN"/>
              <a:t>__wfe</a:t>
            </a:r>
            <a:r>
              <a:rPr lang="zh-CN" altLang="zh-CN"/>
              <a:t>是编译器内置的函数，函数内部使用调用了相应的汇编指令</a:t>
            </a:r>
            <a:r>
              <a:rPr lang="en-US" altLang="zh-CN"/>
              <a:t>)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其中</a:t>
            </a:r>
            <a:r>
              <a:rPr lang="en-US" altLang="zh-CN"/>
              <a:t>WFI</a:t>
            </a:r>
            <a:r>
              <a:rPr lang="zh-CN" altLang="zh-CN"/>
              <a:t>指令决定了它需要用中断唤醒，而</a:t>
            </a:r>
            <a:r>
              <a:rPr lang="en-US" altLang="zh-CN"/>
              <a:t>WFE</a:t>
            </a:r>
            <a:r>
              <a:rPr lang="zh-CN" altLang="zh-CN"/>
              <a:t>则决定了它可用事件来唤醒，关于它们更详细的区别可查阅《</a:t>
            </a:r>
            <a:r>
              <a:rPr lang="en-US" altLang="zh-CN"/>
              <a:t>cortex-CM3</a:t>
            </a:r>
            <a:r>
              <a:rPr lang="zh-CN" altLang="zh-CN"/>
              <a:t>权威指南》了解。</a:t>
            </a:r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5536" y="1052736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进入停止模式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556792"/>
            <a:ext cx="820891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直接调用</a:t>
            </a:r>
            <a:r>
              <a:rPr lang="en-US" altLang="zh-CN"/>
              <a:t>WFI</a:t>
            </a:r>
            <a:r>
              <a:rPr lang="zh-CN" altLang="zh-CN"/>
              <a:t>和</a:t>
            </a:r>
            <a:r>
              <a:rPr lang="en-US" altLang="zh-CN"/>
              <a:t>WFE</a:t>
            </a:r>
            <a:r>
              <a:rPr lang="zh-CN" altLang="zh-CN"/>
              <a:t>指令可以进入睡眠模式，而进入停止模式则还需要在调用指令前设置一些寄存器位，</a:t>
            </a:r>
            <a:r>
              <a:rPr lang="en-US" altLang="zh-CN"/>
              <a:t>STM32</a:t>
            </a:r>
            <a:r>
              <a:rPr lang="zh-CN" altLang="zh-CN"/>
              <a:t>标准库把这部分的操作封装到</a:t>
            </a:r>
            <a:r>
              <a:rPr lang="en-US" altLang="zh-CN"/>
              <a:t>PWR_EnterSTOPMode</a:t>
            </a:r>
            <a:r>
              <a:rPr lang="zh-CN" altLang="zh-CN"/>
              <a:t>函数中了，它的定义</a:t>
            </a:r>
            <a:r>
              <a:rPr lang="zh-CN" altLang="en-US"/>
              <a:t>如下：</a:t>
            </a:r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11560" y="1052736"/>
            <a:ext cx="76697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电源监控器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484784"/>
            <a:ext cx="8208912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芯片主要通过引脚</a:t>
            </a:r>
            <a:r>
              <a:rPr lang="en-US" altLang="zh-CN"/>
              <a:t>VDD</a:t>
            </a:r>
            <a:r>
              <a:rPr lang="zh-CN" altLang="zh-CN"/>
              <a:t>从外部获取电源，在它的内部具有电源监控器用于检测</a:t>
            </a:r>
            <a:r>
              <a:rPr lang="en-US" altLang="zh-CN"/>
              <a:t>VDD</a:t>
            </a:r>
            <a:r>
              <a:rPr lang="zh-CN" altLang="zh-CN"/>
              <a:t>的电压，以实现复位功能及掉电紧急处理功能，保证系统可靠地运行。</a:t>
            </a:r>
            <a:endParaRPr lang="zh-CN" altLang="zh-CN"/>
          </a:p>
        </p:txBody>
      </p:sp>
      <p:sp>
        <p:nvSpPr>
          <p:cNvPr id="4" name="矩形 3"/>
          <p:cNvSpPr/>
          <p:nvPr/>
        </p:nvSpPr>
        <p:spPr>
          <a:xfrm>
            <a:off x="635961" y="2897056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  <p:sp>
        <p:nvSpPr>
          <p:cNvPr id="5" name="矩形 4"/>
          <p:cNvSpPr/>
          <p:nvPr/>
        </p:nvSpPr>
        <p:spPr>
          <a:xfrm>
            <a:off x="635960" y="3461201"/>
            <a:ext cx="8040495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当检测到</a:t>
            </a:r>
            <a:r>
              <a:rPr lang="en-US" altLang="zh-CN"/>
              <a:t>VDD</a:t>
            </a:r>
            <a:r>
              <a:rPr lang="zh-CN" altLang="zh-CN"/>
              <a:t>的电压低于阈值</a:t>
            </a:r>
            <a:r>
              <a:rPr lang="en-US" altLang="zh-CN"/>
              <a:t>VPOR</a:t>
            </a:r>
            <a:r>
              <a:rPr lang="zh-CN" altLang="zh-CN"/>
              <a:t>及</a:t>
            </a:r>
            <a:r>
              <a:rPr lang="en-US" altLang="zh-CN"/>
              <a:t>VPDR</a:t>
            </a:r>
            <a:r>
              <a:rPr lang="zh-CN" altLang="zh-CN"/>
              <a:t>时，无需外部电路辅助，</a:t>
            </a:r>
            <a:r>
              <a:rPr lang="en-US" altLang="zh-CN"/>
              <a:t>STM32</a:t>
            </a:r>
            <a:r>
              <a:rPr lang="zh-CN" altLang="zh-CN"/>
              <a:t>芯片会自动保持在复位状态，防止因电压不足强行工作而带来严重的后果。在刚开始电压低于</a:t>
            </a:r>
            <a:r>
              <a:rPr lang="en-US" altLang="zh-CN"/>
              <a:t>VPOR</a:t>
            </a:r>
            <a:r>
              <a:rPr lang="zh-CN" altLang="zh-CN"/>
              <a:t>时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1.92V)</a:t>
            </a:r>
            <a:r>
              <a:rPr lang="zh-CN" altLang="zh-CN"/>
              <a:t>，</a:t>
            </a:r>
            <a:r>
              <a:rPr lang="en-US" altLang="zh-CN"/>
              <a:t>STM32</a:t>
            </a:r>
            <a:r>
              <a:rPr lang="zh-CN" altLang="zh-CN"/>
              <a:t>保持在上电复位状态</a:t>
            </a:r>
            <a:r>
              <a:rPr lang="en-US" altLang="zh-CN"/>
              <a:t>(POR</a:t>
            </a:r>
            <a:r>
              <a:rPr lang="zh-CN" altLang="zh-CN"/>
              <a:t>，</a:t>
            </a:r>
            <a:r>
              <a:rPr lang="en-US" altLang="zh-CN"/>
              <a:t>Power On Reset)</a:t>
            </a:r>
            <a:r>
              <a:rPr lang="zh-CN" altLang="zh-CN"/>
              <a:t>，当</a:t>
            </a:r>
            <a:r>
              <a:rPr lang="en-US" altLang="zh-CN"/>
              <a:t>VDD</a:t>
            </a:r>
            <a:r>
              <a:rPr lang="zh-CN" altLang="zh-CN"/>
              <a:t>电压持续上升至大于</a:t>
            </a:r>
            <a:r>
              <a:rPr lang="en-US" altLang="zh-CN"/>
              <a:t>VPOR</a:t>
            </a:r>
            <a:r>
              <a:rPr lang="zh-CN" altLang="zh-CN"/>
              <a:t>时，芯片开始正常运行，而在芯片正常运行的时候，当检测到</a:t>
            </a:r>
            <a:r>
              <a:rPr lang="en-US" altLang="zh-CN"/>
              <a:t>VDD</a:t>
            </a:r>
            <a:r>
              <a:rPr lang="zh-CN" altLang="zh-CN"/>
              <a:t>电压下降至低于</a:t>
            </a:r>
            <a:r>
              <a:rPr lang="en-US" altLang="zh-CN"/>
              <a:t>VPDR</a:t>
            </a:r>
            <a:r>
              <a:rPr lang="zh-CN" altLang="zh-CN"/>
              <a:t>阈值</a:t>
            </a:r>
            <a:r>
              <a:rPr lang="en-US" altLang="zh-CN"/>
              <a:t>(</a:t>
            </a:r>
            <a:r>
              <a:rPr lang="zh-CN" altLang="zh-CN"/>
              <a:t>约</a:t>
            </a:r>
            <a:r>
              <a:rPr lang="en-US" altLang="zh-CN"/>
              <a:t>1.88V)</a:t>
            </a:r>
            <a:r>
              <a:rPr lang="zh-CN" altLang="zh-CN"/>
              <a:t>，会进入掉电复位状态</a:t>
            </a:r>
            <a:r>
              <a:rPr lang="en-US" altLang="zh-CN"/>
              <a:t>(PDR</a:t>
            </a:r>
            <a:r>
              <a:rPr lang="zh-CN" altLang="zh-CN"/>
              <a:t>，</a:t>
            </a:r>
            <a:r>
              <a:rPr lang="en-US" altLang="zh-CN"/>
              <a:t>Power Down Reset)</a:t>
            </a:r>
            <a:r>
              <a:rPr lang="zh-CN" altLang="zh-CN"/>
              <a:t>。</a:t>
            </a:r>
            <a:endParaRPr lang="zh-CN" altLang="zh-CN"/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~1\AppData\Local\Temp\SNAGHTML62262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0"/>
            <a:ext cx="5998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6684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这个</a:t>
            </a:r>
            <a:r>
              <a:rPr lang="zh-CN" altLang="zh-CN"/>
              <a:t>函数有两个输入参数，分别用于控制调压器的模式及选择使用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停止，代码中先是根据调压器的模式配置</a:t>
            </a:r>
            <a:r>
              <a:rPr lang="en-US" altLang="zh-CN"/>
              <a:t>PWR_CR</a:t>
            </a:r>
            <a:r>
              <a:rPr lang="zh-CN" altLang="zh-CN"/>
              <a:t>寄存器，再把内核寄存器的</a:t>
            </a:r>
            <a:r>
              <a:rPr lang="en-US" altLang="zh-CN"/>
              <a:t>SLEEPDEEP</a:t>
            </a:r>
            <a:r>
              <a:rPr lang="zh-CN" altLang="zh-CN"/>
              <a:t>位置</a:t>
            </a:r>
            <a:r>
              <a:rPr lang="en-US" altLang="zh-CN"/>
              <a:t>1</a:t>
            </a:r>
            <a:r>
              <a:rPr lang="zh-CN" altLang="zh-CN"/>
              <a:t>，这样再调用</a:t>
            </a:r>
            <a:r>
              <a:rPr lang="en-US" altLang="zh-CN"/>
              <a:t>WFI</a:t>
            </a:r>
            <a:r>
              <a:rPr lang="zh-CN" altLang="zh-CN"/>
              <a:t>或</a:t>
            </a:r>
            <a:r>
              <a:rPr lang="en-US" altLang="zh-CN"/>
              <a:t>WFE</a:t>
            </a:r>
            <a:r>
              <a:rPr lang="zh-CN" altLang="zh-CN"/>
              <a:t>命令时，</a:t>
            </a:r>
            <a:r>
              <a:rPr lang="en-US" altLang="zh-CN"/>
              <a:t>STM32</a:t>
            </a:r>
            <a:r>
              <a:rPr lang="zh-CN" altLang="zh-CN"/>
              <a:t>就不是睡眠，而是进入停止模式了。函数结尾处的语句用于复位</a:t>
            </a:r>
            <a:r>
              <a:rPr lang="en-US" altLang="zh-CN"/>
              <a:t>SLEEPDEEP</a:t>
            </a:r>
            <a:r>
              <a:rPr lang="zh-CN" altLang="zh-CN"/>
              <a:t>位的状态，由于它是在</a:t>
            </a:r>
            <a:r>
              <a:rPr lang="en-US" altLang="zh-CN"/>
              <a:t>WFI</a:t>
            </a:r>
            <a:r>
              <a:rPr lang="zh-CN" altLang="zh-CN"/>
              <a:t>及</a:t>
            </a:r>
            <a:r>
              <a:rPr lang="en-US" altLang="zh-CN"/>
              <a:t>WFE</a:t>
            </a:r>
            <a:r>
              <a:rPr lang="zh-CN" altLang="zh-CN"/>
              <a:t>指令之后的，所以这部分代码是在</a:t>
            </a:r>
            <a:r>
              <a:rPr lang="en-US" altLang="zh-CN"/>
              <a:t>STM32</a:t>
            </a:r>
            <a:r>
              <a:rPr lang="zh-CN" altLang="zh-CN"/>
              <a:t>被唤醒的时候才会执行。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要</a:t>
            </a:r>
            <a:r>
              <a:rPr lang="zh-CN" altLang="zh-CN"/>
              <a:t>注意的是进入停止模式后，</a:t>
            </a:r>
            <a:r>
              <a:rPr lang="en-US" altLang="zh-CN"/>
              <a:t>STM32</a:t>
            </a:r>
            <a:r>
              <a:rPr lang="zh-CN" altLang="zh-CN"/>
              <a:t>的所有</a:t>
            </a:r>
            <a:r>
              <a:rPr lang="en-US" altLang="zh-CN"/>
              <a:t>I/O</a:t>
            </a:r>
            <a:r>
              <a:rPr lang="zh-CN" altLang="zh-CN"/>
              <a:t>都保持在停止前的状态，而当它被唤醒时，</a:t>
            </a:r>
            <a:r>
              <a:rPr lang="en-US" altLang="zh-CN"/>
              <a:t>STM32</a:t>
            </a:r>
            <a:r>
              <a:rPr lang="zh-CN" altLang="zh-CN"/>
              <a:t>使用</a:t>
            </a:r>
            <a:r>
              <a:rPr lang="en-US" altLang="zh-CN"/>
              <a:t>HSI</a:t>
            </a:r>
            <a:r>
              <a:rPr lang="zh-CN" altLang="zh-CN"/>
              <a:t>作为系统时钟</a:t>
            </a:r>
            <a:r>
              <a:rPr lang="en-US" altLang="zh-CN"/>
              <a:t>(8MHz)</a:t>
            </a:r>
            <a:r>
              <a:rPr lang="zh-CN" altLang="zh-CN"/>
              <a:t>运行，由于系统时钟会影响很多外设的工作状态，所以一般我们在唤醒后会重新开启</a:t>
            </a:r>
            <a:r>
              <a:rPr lang="en-US" altLang="zh-CN"/>
              <a:t>HSE</a:t>
            </a:r>
            <a:r>
              <a:rPr lang="zh-CN" altLang="zh-CN"/>
              <a:t>，把系统时钟设置回原来的状态。</a:t>
            </a:r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146" y="548432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/>
              <a:t>进入待机模式</a:t>
            </a:r>
            <a:endParaRPr lang="zh-CN" altLang="zh-CN" sz="2800" b="1"/>
          </a:p>
        </p:txBody>
      </p:sp>
      <p:sp>
        <p:nvSpPr>
          <p:cNvPr id="4" name="矩形 3"/>
          <p:cNvSpPr/>
          <p:nvPr/>
        </p:nvSpPr>
        <p:spPr>
          <a:xfrm>
            <a:off x="323546" y="1215668"/>
            <a:ext cx="835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类似地，</a:t>
            </a:r>
            <a:r>
              <a:rPr lang="en-US" altLang="zh-CN"/>
              <a:t>STM32</a:t>
            </a:r>
            <a:r>
              <a:rPr lang="zh-CN" altLang="zh-CN"/>
              <a:t>标准库也提供了控制进入待机模式的函数，其定义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2050" name="Picture 2" descr="C:\Users\ADMINI~1\AppData\Local\Temp\SNAGHTML65f83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590" y="1727885"/>
            <a:ext cx="5972643" cy="448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504" y="1364283"/>
            <a:ext cx="89644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该</a:t>
            </a:r>
            <a:r>
              <a:rPr lang="zh-CN" altLang="zh-CN"/>
              <a:t>函数中先配置了</a:t>
            </a:r>
            <a:r>
              <a:rPr lang="en-US" altLang="zh-CN"/>
              <a:t>PDDS</a:t>
            </a:r>
            <a:r>
              <a:rPr lang="zh-CN" altLang="zh-CN"/>
              <a:t>寄存器位及</a:t>
            </a:r>
            <a:r>
              <a:rPr lang="en-US" altLang="zh-CN"/>
              <a:t>SLEEPDEEP</a:t>
            </a:r>
            <a:r>
              <a:rPr lang="zh-CN" altLang="zh-CN"/>
              <a:t>寄存器位，接着调用</a:t>
            </a:r>
            <a:r>
              <a:rPr lang="en-US" altLang="zh-CN"/>
              <a:t>__force_stores</a:t>
            </a:r>
            <a:r>
              <a:rPr lang="zh-CN" altLang="zh-CN"/>
              <a:t>函数确保存储操作完毕后再调用</a:t>
            </a:r>
            <a:r>
              <a:rPr lang="en-US" altLang="zh-CN"/>
              <a:t>WFI</a:t>
            </a:r>
            <a:r>
              <a:rPr lang="zh-CN" altLang="zh-CN"/>
              <a:t>指令，从而进入待机模式。这里值得注意的是，待机模式也可以使用</a:t>
            </a:r>
            <a:r>
              <a:rPr lang="en-US" altLang="zh-CN"/>
              <a:t>WFE</a:t>
            </a:r>
            <a:r>
              <a:rPr lang="zh-CN" altLang="zh-CN"/>
              <a:t>指令进入的，如果您有需要可以自行修改。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</a:t>
            </a:r>
            <a:r>
              <a:rPr lang="zh-CN" altLang="zh-CN"/>
              <a:t>进入待机模式后，除了被使能了的用于唤醒的</a:t>
            </a:r>
            <a:r>
              <a:rPr lang="en-US" altLang="zh-CN"/>
              <a:t>I/O</a:t>
            </a:r>
            <a:r>
              <a:rPr lang="zh-CN" altLang="zh-CN"/>
              <a:t>，其余</a:t>
            </a:r>
            <a:r>
              <a:rPr lang="en-US" altLang="zh-CN"/>
              <a:t>I/O</a:t>
            </a:r>
            <a:r>
              <a:rPr lang="zh-CN" altLang="zh-CN"/>
              <a:t>都进入高阻态，而从待机模式唤醒后，相当于复位</a:t>
            </a:r>
            <a:r>
              <a:rPr lang="en-US" altLang="zh-CN"/>
              <a:t>STM32</a:t>
            </a:r>
            <a:r>
              <a:rPr lang="zh-CN" altLang="zh-CN"/>
              <a:t>芯片，程序重新从头开始执行。</a:t>
            </a:r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16832"/>
            <a:ext cx="6235074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539903" y="1196752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1. </a:t>
            </a:r>
            <a:r>
              <a:rPr lang="zh-CN" altLang="en-US" b="1"/>
              <a:t>上电复位与掉电复位</a:t>
            </a:r>
            <a:r>
              <a:rPr lang="en-US" altLang="zh-CN" b="1"/>
              <a:t>(POR</a:t>
            </a:r>
            <a:r>
              <a:rPr lang="zh-CN" altLang="en-US" b="1"/>
              <a:t>与</a:t>
            </a:r>
            <a:r>
              <a:rPr lang="en-US" altLang="zh-CN" b="1"/>
              <a:t>PDR)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9903" y="119675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83568" y="1657582"/>
            <a:ext cx="7632848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en-US"/>
              <a:t>上述</a:t>
            </a:r>
            <a:r>
              <a:rPr lang="en-US" altLang="zh-CN"/>
              <a:t>POR</a:t>
            </a:r>
            <a:r>
              <a:rPr lang="zh-CN" altLang="en-US"/>
              <a:t>、</a:t>
            </a:r>
            <a:r>
              <a:rPr lang="en-US" altLang="zh-CN"/>
              <a:t>PDR</a:t>
            </a:r>
            <a:r>
              <a:rPr lang="zh-CN" altLang="en-US"/>
              <a:t>功能是使用其电压阈值与外部供电电压</a:t>
            </a:r>
            <a:r>
              <a:rPr lang="en-US" altLang="zh-CN"/>
              <a:t>VDD</a:t>
            </a:r>
            <a:r>
              <a:rPr lang="zh-CN" altLang="en-US"/>
              <a:t>比较，当低于工作阈值时，会直接进入复位状态，这可防止电压不足导致的误操作。除此之外，</a:t>
            </a:r>
            <a:r>
              <a:rPr lang="en-US" altLang="zh-CN"/>
              <a:t>STM32</a:t>
            </a:r>
            <a:r>
              <a:rPr lang="zh-CN" altLang="en-US"/>
              <a:t>还提供了可编程电压检测器</a:t>
            </a:r>
            <a:r>
              <a:rPr lang="en-US" altLang="zh-CN"/>
              <a:t>PVD</a:t>
            </a:r>
            <a:r>
              <a:rPr lang="zh-CN" altLang="en-US"/>
              <a:t>，它也是实时检测</a:t>
            </a:r>
            <a:r>
              <a:rPr lang="en-US" altLang="zh-CN"/>
              <a:t>VDD</a:t>
            </a:r>
            <a:r>
              <a:rPr lang="zh-CN" altLang="en-US"/>
              <a:t>的电压，当检测到电压低于编程的</a:t>
            </a:r>
            <a:r>
              <a:rPr lang="en-US" altLang="zh-CN"/>
              <a:t>VPVD</a:t>
            </a:r>
            <a:r>
              <a:rPr lang="zh-CN" altLang="en-US"/>
              <a:t>阈值时，会向内核产生一个</a:t>
            </a:r>
            <a:r>
              <a:rPr lang="en-US" altLang="zh-CN"/>
              <a:t>PVD</a:t>
            </a:r>
            <a:r>
              <a:rPr lang="zh-CN" altLang="en-US"/>
              <a:t>中断</a:t>
            </a:r>
            <a:r>
              <a:rPr lang="en-US" altLang="zh-CN"/>
              <a:t>(EXTI16</a:t>
            </a:r>
            <a:r>
              <a:rPr lang="zh-CN" altLang="en-US"/>
              <a:t>线中断</a:t>
            </a:r>
            <a:r>
              <a:rPr lang="en-US" altLang="zh-CN"/>
              <a:t>)</a:t>
            </a:r>
            <a:r>
              <a:rPr lang="zh-CN" altLang="en-US"/>
              <a:t>以使内核在复位前进行紧急处理。该电压阈值可通过电源控制寄存器</a:t>
            </a:r>
            <a:r>
              <a:rPr lang="en-US" altLang="zh-CN"/>
              <a:t>PWR_CSR</a:t>
            </a:r>
            <a:r>
              <a:rPr lang="zh-CN" altLang="en-US"/>
              <a:t>设置。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9858" y="188372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3. </a:t>
            </a:r>
            <a:r>
              <a:rPr lang="zh-CN" altLang="en-US" b="1"/>
              <a:t>可编程电压检测器</a:t>
            </a:r>
            <a:r>
              <a:rPr lang="en-US" altLang="zh-CN" b="1"/>
              <a:t>PVD</a:t>
            </a:r>
            <a:endParaRPr lang="zh-CN" altLang="en-US" b="1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55729" y="766723"/>
            <a:ext cx="7338313" cy="86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/>
              <a:t>使用</a:t>
            </a:r>
            <a:r>
              <a:rPr lang="en-US" altLang="zh-CN"/>
              <a:t>PVD</a:t>
            </a:r>
            <a:r>
              <a:rPr lang="zh-CN" altLang="en-US"/>
              <a:t>可配置</a:t>
            </a:r>
            <a:r>
              <a:rPr lang="en-US" altLang="zh-CN"/>
              <a:t>8</a:t>
            </a:r>
            <a:r>
              <a:rPr lang="zh-CN" altLang="en-US"/>
              <a:t>个等级，如下表。其中的上升沿和下降沿分别表示类似前面图中的</a:t>
            </a:r>
            <a:r>
              <a:rPr lang="en-US" altLang="zh-CN"/>
              <a:t>VDD</a:t>
            </a:r>
            <a:r>
              <a:rPr lang="zh-CN" altLang="en-US"/>
              <a:t>电压上升过程及下降过程的阈值。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187623" y="1844536"/>
          <a:ext cx="6794362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0689"/>
                <a:gridCol w="1690689"/>
                <a:gridCol w="853246"/>
                <a:gridCol w="853246"/>
                <a:gridCol w="853246"/>
                <a:gridCol w="853246"/>
              </a:tblGrid>
              <a:tr h="365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阈值等级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条件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最小值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典型值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最大值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</a:rPr>
                        <a:t>单位</a:t>
                      </a:r>
                      <a:endParaRPr lang="zh-CN" sz="16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2.09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2.18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2.37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2.47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2.56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级别</a:t>
                      </a: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上升沿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2.88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  <a:tr h="274320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下降沿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2.66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2.78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</a:t>
                      </a:r>
                      <a:endParaRPr lang="zh-CN" sz="12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42831" y="694596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电源系统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342831" y="1198652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</a:t>
            </a:r>
            <a:r>
              <a:rPr lang="zh-CN" altLang="zh-CN"/>
              <a:t>为了方便进行电源管理，</a:t>
            </a:r>
            <a:r>
              <a:rPr lang="en-US" altLang="zh-CN"/>
              <a:t>STM32</a:t>
            </a:r>
            <a:r>
              <a:rPr lang="zh-CN" altLang="zh-CN"/>
              <a:t>把它的外设、内核等模块跟据功能划分了供电区域，其内部电源区域划分</a:t>
            </a:r>
            <a:r>
              <a:rPr lang="zh-CN" altLang="en-US"/>
              <a:t>如图。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816" y="1844983"/>
            <a:ext cx="4344670" cy="43072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1526806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	 STM32</a:t>
            </a:r>
            <a:r>
              <a:rPr lang="zh-CN" altLang="zh-CN"/>
              <a:t>的电源系统主要分为备份域电路、内核电路以及</a:t>
            </a:r>
            <a:r>
              <a:rPr lang="en-US" altLang="zh-CN"/>
              <a:t>ADC</a:t>
            </a:r>
            <a:r>
              <a:rPr lang="zh-CN" altLang="zh-CN"/>
              <a:t>电路三部分，介绍如下：</a:t>
            </a:r>
            <a:endParaRPr lang="zh-CN" altLang="zh-CN"/>
          </a:p>
        </p:txBody>
      </p:sp>
      <p:sp>
        <p:nvSpPr>
          <p:cNvPr id="6" name="矩形 5"/>
          <p:cNvSpPr/>
          <p:nvPr/>
        </p:nvSpPr>
        <p:spPr>
          <a:xfrm>
            <a:off x="539552" y="2666727"/>
            <a:ext cx="8208912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ADC</a:t>
            </a:r>
            <a:r>
              <a:rPr lang="zh-CN" altLang="zh-CN"/>
              <a:t>电源及参考电压（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供电区域）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为了提高转换精度，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ADC</a:t>
            </a:r>
            <a:r>
              <a:rPr lang="zh-CN" altLang="zh-CN"/>
              <a:t>配有独立的电源接口，方便进行单独的滤波。</a:t>
            </a:r>
            <a:r>
              <a:rPr lang="en-US" altLang="zh-CN"/>
              <a:t>ADC</a:t>
            </a:r>
            <a:r>
              <a:rPr lang="zh-CN" altLang="zh-CN"/>
              <a:t>的工作电源使用</a:t>
            </a:r>
            <a:r>
              <a:rPr lang="en-US" altLang="zh-CN"/>
              <a:t>V</a:t>
            </a:r>
            <a:r>
              <a:rPr lang="en-US" altLang="zh-CN" baseline="-25000"/>
              <a:t>DDA</a:t>
            </a:r>
            <a:r>
              <a:rPr lang="zh-CN" altLang="zh-CN"/>
              <a:t>引脚输入，使用</a:t>
            </a:r>
            <a:r>
              <a:rPr lang="en-US" altLang="zh-CN"/>
              <a:t>V</a:t>
            </a:r>
            <a:r>
              <a:rPr lang="en-US" altLang="zh-CN" baseline="-25000"/>
              <a:t>SSA</a:t>
            </a:r>
            <a:r>
              <a:rPr lang="zh-CN" altLang="zh-CN"/>
              <a:t>作为独立的地连接，</a:t>
            </a:r>
            <a:r>
              <a:rPr lang="en-US" altLang="zh-CN"/>
              <a:t>V</a:t>
            </a:r>
            <a:r>
              <a:rPr lang="en-US" altLang="zh-CN" baseline="-25000"/>
              <a:t>REF</a:t>
            </a:r>
            <a:r>
              <a:rPr lang="zh-CN" altLang="zh-CN"/>
              <a:t>引脚则为</a:t>
            </a:r>
            <a:r>
              <a:rPr lang="en-US" altLang="zh-CN"/>
              <a:t>ADC</a:t>
            </a:r>
            <a:r>
              <a:rPr lang="zh-CN" altLang="zh-CN"/>
              <a:t>提供测量使用的参考电压。</a:t>
            </a:r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67797" y="102772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备份域电路（后备供电区域）</a:t>
            </a:r>
            <a:endParaRPr lang="zh-CN" altLang="zh-CN"/>
          </a:p>
          <a:p>
            <a:pPr>
              <a:lnSpc>
                <a:spcPct val="150000"/>
              </a:lnSpc>
            </a:pPr>
            <a:r>
              <a:rPr lang="en-US" altLang="zh-CN"/>
              <a:t>	STM32</a:t>
            </a:r>
            <a:r>
              <a:rPr lang="zh-CN" altLang="zh-CN"/>
              <a:t>的</a:t>
            </a:r>
            <a:r>
              <a:rPr lang="en-US" altLang="zh-CN"/>
              <a:t>LSE</a:t>
            </a:r>
            <a:r>
              <a:rPr lang="zh-CN" altLang="zh-CN"/>
              <a:t>振荡器、</a:t>
            </a:r>
            <a:r>
              <a:rPr lang="en-US" altLang="zh-CN"/>
              <a:t>RTC</a:t>
            </a:r>
            <a:r>
              <a:rPr lang="zh-CN" altLang="zh-CN"/>
              <a:t>及备份寄存器这些器件被包含进备份域电路中，这部分的电路可以通过</a:t>
            </a:r>
            <a:r>
              <a:rPr lang="en-US" altLang="zh-CN"/>
              <a:t>STM32</a:t>
            </a:r>
            <a:r>
              <a:rPr lang="zh-CN" altLang="zh-CN"/>
              <a:t>的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引脚获取供电电源，在实际应用中一般会使用</a:t>
            </a:r>
            <a:r>
              <a:rPr lang="en-US" altLang="zh-CN"/>
              <a:t>3V</a:t>
            </a:r>
            <a:r>
              <a:rPr lang="zh-CN" altLang="zh-CN"/>
              <a:t>的钮扣电池对该引脚供电。</a:t>
            </a:r>
            <a:endParaRPr lang="zh-CN" altLang="zh-CN"/>
          </a:p>
        </p:txBody>
      </p:sp>
      <p:sp>
        <p:nvSpPr>
          <p:cNvPr id="7" name="矩形 6"/>
          <p:cNvSpPr/>
          <p:nvPr/>
        </p:nvSpPr>
        <p:spPr>
          <a:xfrm>
            <a:off x="467797" y="2740143"/>
            <a:ext cx="82089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在图中备份域电路的左侧有一个电源开关结构，它的功能类似</a:t>
            </a:r>
            <a:r>
              <a:rPr lang="zh-CN" altLang="en-US"/>
              <a:t>下图的</a:t>
            </a:r>
            <a:r>
              <a:rPr lang="zh-CN" altLang="zh-CN"/>
              <a:t>双二极管，在它的“</a:t>
            </a:r>
            <a:r>
              <a:rPr lang="en-US" altLang="zh-CN"/>
              <a:t>1”</a:t>
            </a:r>
            <a:r>
              <a:rPr lang="zh-CN" altLang="zh-CN"/>
              <a:t>处连接了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电源，“</a:t>
            </a:r>
            <a:r>
              <a:rPr lang="en-US" altLang="zh-CN"/>
              <a:t>2</a:t>
            </a:r>
            <a:r>
              <a:rPr lang="zh-CN" altLang="zh-CN"/>
              <a:t>”处连接了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</a:t>
            </a:r>
            <a:r>
              <a:rPr lang="en-US" altLang="zh-CN"/>
              <a:t>(</a:t>
            </a:r>
            <a:r>
              <a:rPr lang="zh-CN" altLang="zh-CN"/>
              <a:t>一般为</a:t>
            </a:r>
            <a:r>
              <a:rPr lang="en-US" altLang="zh-CN"/>
              <a:t>3.3V)</a:t>
            </a:r>
            <a:r>
              <a:rPr lang="zh-CN" altLang="zh-CN"/>
              <a:t>，右侧“</a:t>
            </a:r>
            <a:r>
              <a:rPr lang="en-US" altLang="zh-CN"/>
              <a:t>3”</a:t>
            </a:r>
            <a:r>
              <a:rPr lang="zh-CN" altLang="zh-CN"/>
              <a:t>处引出到备份域电路中。当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主电源存在时，由于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电压较高，备份域电路通过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供电，节省钮扣电池的电源，仅当</a:t>
            </a:r>
            <a:r>
              <a:rPr lang="en-US" altLang="zh-CN"/>
              <a:t>V</a:t>
            </a:r>
            <a:r>
              <a:rPr lang="en-US" altLang="zh-CN" baseline="-25000"/>
              <a:t>DD</a:t>
            </a:r>
            <a:r>
              <a:rPr lang="zh-CN" altLang="zh-CN"/>
              <a:t>掉电时，备份域电路由钮扣电池通过</a:t>
            </a:r>
            <a:r>
              <a:rPr lang="en-US" altLang="zh-CN"/>
              <a:t>V</a:t>
            </a:r>
            <a:r>
              <a:rPr lang="en-US" altLang="zh-CN" baseline="-25000"/>
              <a:t>BAT</a:t>
            </a:r>
            <a:r>
              <a:rPr lang="zh-CN" altLang="zh-CN"/>
              <a:t>供电，保证电路能持续运行，从而可利用它保留关键数据。</a:t>
            </a:r>
            <a:endParaRPr lang="zh-CN" altLang="zh-CN"/>
          </a:p>
        </p:txBody>
      </p:sp>
      <p:pic>
        <p:nvPicPr>
          <p:cNvPr id="8" name="图片 7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75" b="5208"/>
          <a:stretch>
            <a:fillRect/>
          </a:stretch>
        </p:blipFill>
        <p:spPr bwMode="auto">
          <a:xfrm>
            <a:off x="3699128" y="5013228"/>
            <a:ext cx="1746250" cy="14712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5536" y="1052736"/>
            <a:ext cx="140716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/>
              <a:t>功耗模式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539552" y="1700808"/>
            <a:ext cx="8208912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按功耗由高到低排列，</a:t>
            </a:r>
            <a:r>
              <a:rPr lang="en-US" altLang="zh-CN"/>
              <a:t>STM32</a:t>
            </a:r>
            <a:r>
              <a:rPr lang="zh-CN" altLang="zh-CN"/>
              <a:t>具有运行、睡眠、停止和待机四种工作模式。上电复位后</a:t>
            </a:r>
            <a:r>
              <a:rPr lang="en-US" altLang="zh-CN"/>
              <a:t>STM32</a:t>
            </a:r>
            <a:r>
              <a:rPr lang="zh-CN" altLang="zh-CN"/>
              <a:t>处于运行状态时，当内核不需要继续运行，就可以选择进入后面的三种低功耗模式降低功耗，这三种模式中，电源消耗不同、唤醒时间不同、唤醒源不同，用户需要根据应用需求，选择最佳的低功耗模式。三种低功耗的模式说明见</a:t>
            </a:r>
            <a:r>
              <a:rPr lang="zh-CN" altLang="en-US"/>
              <a:t>下表。</a:t>
            </a: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39552" y="4221088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/>
              <a:t>这三种低功耗模式层层递进，运行的时钟或芯片功能越来越少，因而功耗越来越低。</a:t>
            </a:r>
            <a:endParaRPr lang="zh-CN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9875098-9ec1-4832-b7e0-18a997faf7c5}"/>
</p:tagLst>
</file>

<file path=ppt/tags/tag2.xml><?xml version="1.0" encoding="utf-8"?>
<p:tagLst xmlns:p="http://schemas.openxmlformats.org/presentationml/2006/main">
  <p:tag name="KSO_WM_UNIT_TABLE_BEAUTIFY" val="smartTable{e1513aef-0403-465f-a873-07200682010d}"/>
</p:tagLst>
</file>

<file path=ppt/tags/tag3.xml><?xml version="1.0" encoding="utf-8"?>
<p:tagLst xmlns:p="http://schemas.openxmlformats.org/presentationml/2006/main">
  <p:tag name="KSO_WPP_MARK_KEY" val="80539da1-60ee-4d88-9349-65f02d23211e"/>
  <p:tag name="COMMONDATA" val="eyJoZGlkIjoiMjA2NGIyYWYzODI0MTRlMjUwOGE0YTUyZTJmMzliM2E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4915</Words>
  <Application>WPS 演示</Application>
  <PresentationFormat>全屏显示(4:3)</PresentationFormat>
  <Paragraphs>471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Times New Roman</vt:lpstr>
      <vt:lpstr>黑体</vt:lpstr>
      <vt:lpstr>Arial Unicode MS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尤里Uiluv</cp:lastModifiedBy>
  <cp:revision>325</cp:revision>
  <dcterms:created xsi:type="dcterms:W3CDTF">2014-09-22T09:17:00Z</dcterms:created>
  <dcterms:modified xsi:type="dcterms:W3CDTF">2023-03-28T10:29:56Z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B20ADCCE5B0D4D779F19B213D6760C05</vt:lpwstr>
  </property>
</Properties>
</file>