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37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 userDrawn="1">
          <p15:clr>
            <a:srgbClr val="A4A3A4"/>
          </p15:clr>
        </p15:guide>
        <p15:guide id="2" pos="2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>
        <p:scale>
          <a:sx n="100" d="100"/>
          <a:sy n="100" d="100"/>
        </p:scale>
        <p:origin x="-1932" y="-26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340768"/>
            <a:ext cx="85689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规定通讯系统中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具有机械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、电子功能部分的特性，确保原始数据在物理媒体的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传输。其实就是硬件部分。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3573016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协议层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协议层主要规定通讯逻辑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，统一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收发双方的数据打包、解包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标准。其实就是软件部分。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5229200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简单来说物理层规定我们用嘴巴还是用肢体来交流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b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层则规定我们用中文还是英文来交流</a:t>
            </a:r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700808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zh-CN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可选，为的是数据的抗干扰性。</a:t>
            </a:r>
            <a:endParaRPr lang="en-US" altLang="zh-CN" sz="32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校验方法分为：</a:t>
            </a:r>
            <a:endParaRPr lang="en-US" altLang="zh-CN" sz="32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奇校验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odd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  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(even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3-0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(space)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mark)</a:t>
            </a:r>
            <a:endParaRPr lang="en-US" altLang="zh-CN" sz="32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(noparity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5689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</a:t>
            </a: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(odd) </a:t>
            </a:r>
            <a:r>
              <a:rPr lang="zh-CN" altLang="en-US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数据和校验位中“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的个数为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奇数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54688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比如一个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位长的有效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01101001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，此时总共有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个“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，为达到奇校验效果，校验位为“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传输的数据将是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位的有效数据加上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位的校验位总共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00808"/>
            <a:ext cx="856895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偶校验</a:t>
            </a:r>
            <a:r>
              <a:rPr lang="en-US" altLang="zh-CN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(even) </a:t>
            </a:r>
            <a:r>
              <a:rPr lang="zh-CN" altLang="en-US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数据和校验位中“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为偶数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3546882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比如一个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位长的有效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01101001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，此时总共有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个“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达到偶校验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效果，校验位为“ 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传输的数据将是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位的有效数据加上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位的校验位总共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2388" y="1761197"/>
            <a:ext cx="83960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是不管有效数据中的内容是什么，校验位总为“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是校验位总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 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无校验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就是数据包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中不包含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校验位。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060848"/>
            <a:ext cx="2664296" cy="3672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2228671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3075442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数据寄存器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918574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4710662"/>
            <a:ext cx="252028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8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波特率</a:t>
            </a:r>
            <a:endParaRPr lang="zh-CN" altLang="en-US" sz="2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"/>
          <a:stretch>
            <a:fillRect/>
          </a:stretch>
        </p:blipFill>
        <p:spPr>
          <a:xfrm>
            <a:off x="3330138" y="1182359"/>
            <a:ext cx="5274310" cy="5472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537321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STM32F10x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数据手册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Pinouts and pin 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每个系列的芯片都有一个数据手册，里面有引脚的详细功能。</a:t>
            </a:r>
            <a:endParaRPr lang="en-US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8" y="1124744"/>
            <a:ext cx="76009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8" y="3372966"/>
            <a:ext cx="76009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484784"/>
            <a:ext cx="8252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数据发送</a:t>
            </a:r>
            <a:endParaRPr lang="en-US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r>
              <a:rPr lang="zh-CN" altLang="en-US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是数据接收</a:t>
            </a:r>
            <a:endParaRPr lang="en-US" altLang="zh-CN" sz="32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SCLK</a:t>
            </a:r>
            <a:r>
              <a:rPr lang="zh-CN" altLang="en-US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时钟，仅同步通信时使用</a:t>
            </a:r>
            <a:endParaRPr lang="en-US" altLang="zh-CN" sz="32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nRTS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请求发送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(Request To Send)</a:t>
            </a:r>
            <a:endParaRPr lang="en-US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nCTS</a:t>
            </a:r>
            <a:r>
              <a:rPr lang="zh-CN" altLang="en-US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(Clear To Send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380" y="2204864"/>
            <a:ext cx="85400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数据寄存器</a:t>
            </a: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—USART_DR</a:t>
            </a:r>
            <a:r>
              <a:rPr lang="zh-CN" altLang="en-US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位有效，包含一个发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数据寄存器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TDR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和一个接收数据寄存器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RDR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。一个地址对应了两个物理内存。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072079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8bit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9bit</a:t>
            </a:r>
            <a:endParaRPr lang="en-US" altLang="zh-CN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4581128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USART_CR2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1340768"/>
            <a:ext cx="8316416" cy="250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23528" y="5373216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PCE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PEIE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5800271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USART_SR 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204864"/>
            <a:ext cx="8712968" cy="24482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20486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USART_SR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TXE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Transmit data register 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35699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USART_SR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/>
              <a:t>Transmission </a:t>
            </a:r>
            <a:r>
              <a:rPr lang="en-US" altLang="zh-CN" sz="2400" smtClean="0"/>
              <a:t>complete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28" y="278092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TXEIE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93305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TCIE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5086925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USART_SR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RXNE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data register not 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566298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RXNEIE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340768"/>
            <a:ext cx="85689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6336704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  <a:r>
              <a:rPr lang="zh-CN" altLang="en-US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标准串口通讯结构图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" y="2204864"/>
            <a:ext cx="82486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06387" y="4725144"/>
            <a:ext cx="6929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RS232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标准串口主要用于工业设备直接通信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、电平转换芯片一般有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MAX3232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SP3232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428" y="2204864"/>
            <a:ext cx="767599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—USART_CR1</a:t>
            </a:r>
            <a:r>
              <a:rPr lang="zh-CN" altLang="en-US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CR2</a:t>
            </a:r>
            <a:r>
              <a:rPr lang="zh-CN" altLang="en-US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CR3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032972"/>
            <a:ext cx="81080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波特率</a:t>
            </a:r>
            <a:r>
              <a:rPr lang="en-US" altLang="zh-CN" sz="4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每秒钟要发送多少数据</a:t>
            </a:r>
            <a:endParaRPr lang="zh-CN" altLang="en-US" sz="4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3573016"/>
            <a:ext cx="8108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USART_BRR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：波特率寄存器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USART_CR1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OVER8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388911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USARTDIV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：无符号的定点数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CK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：串口的时钟，注区分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APB2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APB1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两条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23528" y="1700808"/>
            <a:ext cx="8533945" cy="1744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串口功能框图讲解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1412776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，时钟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波特率：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115200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5" y="2996950"/>
            <a:ext cx="8657455" cy="195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782827"/>
            <a:ext cx="8806185" cy="467050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typedef struct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uint32_t USART_BaudRate;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波特率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BRR</a:t>
            </a:r>
            <a:endParaRPr lang="en-US" altLang="zh-CN" sz="2000" b="1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uint16_t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USART_WordLength;   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字长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CR1_M</a:t>
            </a:r>
            <a:endParaRPr lang="en-US" altLang="zh-CN" sz="2000" b="1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uint16_t USART_StopBits;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停止位 </a:t>
            </a:r>
            <a:r>
              <a:rPr lang="en-US" altLang="zh-CN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CR2_STOP</a:t>
            </a:r>
            <a:endParaRPr lang="en-US" altLang="zh-CN" sz="2000" b="1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uint16_t USART_Parity;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校验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控制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CR1_PCE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CR1_PS</a:t>
            </a:r>
            <a:endParaRPr lang="en-US" altLang="zh-CN" sz="2000" b="1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uint16_t USART_Mode; 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模式选择</a:t>
            </a:r>
            <a:r>
              <a:rPr lang="en-US" altLang="zh-CN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CR1_TE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CR1_RE</a:t>
            </a:r>
            <a:endParaRPr lang="en-US" altLang="zh-CN" sz="2000" b="1" smtClean="0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硬件流选择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CR3_CTSE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CR3_RTSE</a:t>
            </a:r>
            <a:endParaRPr lang="en-US" altLang="zh-CN" sz="2000" b="1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  uint16_t USART_HardwareFlowControl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</a:rPr>
              <a:t>USART_InitTypeDef;</a:t>
            </a:r>
            <a:endParaRPr lang="zh-CN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0543" y="1052736"/>
            <a:ext cx="357033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</a:t>
            </a:r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初始化结构体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初始化结构体讲解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2049229"/>
            <a:ext cx="8806185" cy="33239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uint16_t USART_Clock;     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同步时钟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CR2_CLKEN</a:t>
            </a:r>
            <a:endParaRPr lang="en-US" altLang="zh-CN" sz="2000" b="1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uint16_t USART_CPOL;      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极性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CR2_CPOL</a:t>
            </a:r>
            <a:endParaRPr lang="en-US" altLang="zh-CN" sz="2000" b="1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uint16_t USART_CPHA;      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相位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CR2_CPHA</a:t>
            </a:r>
            <a:endParaRPr lang="en-US" altLang="zh-CN" sz="2000" b="1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uint16_t USART_LastBit;   </a:t>
            </a: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b="1" smtClean="0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最后</a:t>
            </a:r>
            <a:r>
              <a:rPr lang="zh-CN" altLang="en-US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一个位的时钟脉冲 </a:t>
            </a:r>
            <a:r>
              <a:rPr lang="en-US" altLang="zh-CN" sz="2000" b="1">
                <a:solidFill>
                  <a:srgbClr val="248C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CR2_LBC</a:t>
            </a:r>
            <a:endParaRPr lang="en-US" altLang="zh-CN" sz="2000" b="1">
              <a:solidFill>
                <a:srgbClr val="248C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USART_ClockInitTypeDef;</a:t>
            </a:r>
            <a:endParaRPr lang="zh-CN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543" y="1268760"/>
            <a:ext cx="3775393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同步时钟初始化结构体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1277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串口初始化函数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USART_Init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(USART_TypeDef* USARTx, USART_InitTypeDef* USART_InitStruct)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844" y="3068960"/>
            <a:ext cx="62336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中断配置函数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USART_ITConfig</a:t>
            </a:r>
            <a:endParaRPr lang="en-US" altLang="zh-CN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USART_TypeDef* USARTx, uint16_t USART_IT, </a:t>
            </a:r>
            <a:endParaRPr lang="en-US" altLang="zh-CN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FunctionalState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NewState)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844" y="5085184"/>
            <a:ext cx="726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串口使能函数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USART_Cmd(USART_TypeDef* USARTx, </a:t>
            </a:r>
            <a:endParaRPr lang="en-US" altLang="zh-CN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FunctionalState NewState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编程时需要用到的固件库函数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163" y="3284984"/>
            <a:ext cx="8193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数据接收函数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uint16_t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USART_ReceiveData(USART_TypeDef* USARTx)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163" y="1340768"/>
            <a:ext cx="7524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数据发送函数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USART_SendData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USART_TypeDef* USARTx, uint16_t Data)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163" y="4725144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中断状态位获取函数</a:t>
            </a:r>
            <a:endParaRPr lang="en-US" altLang="zh-CN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ITStatus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USART_GetITStatus</a:t>
            </a:r>
            <a:endParaRPr lang="en-US" altLang="zh-CN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(USART_TypeDef* USARTx, uint16_t USART_IT)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340768"/>
            <a:ext cx="81247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电平转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电平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8" y="2204859"/>
            <a:ext cx="8054876" cy="384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544" y="1340768"/>
            <a:ext cx="812475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r>
              <a:rPr lang="en-US" altLang="zh-CN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电平转</a:t>
            </a:r>
            <a:r>
              <a:rPr lang="en-US" altLang="zh-CN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232</a:t>
            </a:r>
            <a:r>
              <a:rPr lang="zh-CN" altLang="en-US" sz="2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电平</a:t>
            </a:r>
            <a:endParaRPr lang="en-US" altLang="zh-CN" sz="28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6"/>
            <a:ext cx="8941445" cy="3134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2" y="1268760"/>
            <a:ext cx="81724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18542" y="4869160"/>
            <a:ext cx="650173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DB9 </a:t>
            </a:r>
            <a:r>
              <a:rPr lang="zh-CN" altLang="en-US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标准的公头及母头接法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7303" y="4653136"/>
            <a:ext cx="23565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DB9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串口线</a:t>
            </a:r>
            <a:endParaRPr lang="zh-CN" altLang="en-US" sz="3200">
              <a:solidFill>
                <a:srgbClr val="00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79587"/>
            <a:ext cx="53911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93" y="3356992"/>
            <a:ext cx="4553892" cy="294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5991150" y="2492896"/>
            <a:ext cx="2757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转串口线</a:t>
            </a:r>
            <a:endParaRPr lang="zh-CN" altLang="en-US" sz="3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8" y="1556792"/>
            <a:ext cx="57816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1603475" y="4941168"/>
            <a:ext cx="58536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RS-232 </a:t>
            </a:r>
            <a:r>
              <a:rPr lang="zh-CN" altLang="en-US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4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TTL </a:t>
            </a:r>
            <a:r>
              <a:rPr lang="zh-CN" altLang="en-US" sz="4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电平区别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24744"/>
            <a:ext cx="4824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转串口通讯结构图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19" y="4221088"/>
            <a:ext cx="8712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转串口主要用于设备跟电脑通信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、电平转换芯片一般有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CH340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PL2303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CP2102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FT232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、使用的时候电脑端需要安装电平转换芯片的驱动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2060848"/>
            <a:ext cx="8244408" cy="18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24744"/>
            <a:ext cx="482453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原生的串口到串口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19" y="4221088"/>
            <a:ext cx="87849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、原生的串口通信主要是控制器跟串口的设备或者传感器通信，不需要经过电平转换芯片来转换电平，直接就用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TTL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电平通信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GSM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模块、串口转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HC04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蓝牙模块</a:t>
            </a:r>
            <a:endParaRPr lang="en-US" altLang="zh-CN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8" y="2132856"/>
            <a:ext cx="8316416" cy="188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307437"/>
            <a:ext cx="4824536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串口数据包的基本组成</a:t>
            </a:r>
            <a:endParaRPr lang="zh-CN" altLang="en-US" sz="3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01813"/>
            <a:ext cx="8324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串口通信协议简介</a:t>
            </a:r>
            <a:endParaRPr lang="zh-CN" altLang="en-US" sz="3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8712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起始位</a:t>
            </a:r>
            <a:r>
              <a:rPr lang="zh-CN" altLang="en-US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的数据位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32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结束位</a:t>
            </a:r>
            <a:r>
              <a:rPr lang="zh-CN" altLang="en-US" sz="36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个逻辑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的数据位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4077072"/>
            <a:ext cx="878497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有效数据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：在起始位后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紧接着的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就是有效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数据，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有效数据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的长度常被约定为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位长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2ddb10b-be6d-498c-a8e4-929365314469"/>
  <p:tag name="COMMONDATA" val="eyJoZGlkIjoiMjA2NGIyYWYzODI0MTRlMjUwOGE0YTUyZTJmMzliM2EifQ==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2853</Words>
  <Application>WPS 演示</Application>
  <PresentationFormat>全屏显示(4:3)</PresentationFormat>
  <Paragraphs>218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尤里Uiluv</cp:lastModifiedBy>
  <cp:revision>659</cp:revision>
  <dcterms:created xsi:type="dcterms:W3CDTF">2014-09-22T09:17:00Z</dcterms:created>
  <dcterms:modified xsi:type="dcterms:W3CDTF">2023-03-28T10:07:00Z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3C85BC782E094E23A6B15062B32E2B72</vt:lpwstr>
  </property>
</Properties>
</file>