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48" r:id="rId3"/>
  </p:sldMasterIdLst>
  <p:sldIdLst>
    <p:sldId id="266" r:id="rId4"/>
    <p:sldId id="257" r:id="rId5"/>
    <p:sldId id="258" r:id="rId6"/>
    <p:sldId id="259" r:id="rId7"/>
    <p:sldId id="262" r:id="rId8"/>
    <p:sldId id="261" r:id="rId9"/>
    <p:sldId id="264" r:id="rId10"/>
    <p:sldId id="265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Problem Definition</a:t>
          </a:r>
          <a:endParaRPr lang="ko-KR" altLang="en-US" sz="1200" b="1" dirty="0"/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Main screen</a:t>
          </a:r>
          <a:endParaRPr lang="ko-KR" altLang="en-US" sz="1200" b="1" dirty="0"/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Menu screen</a:t>
          </a:r>
          <a:endParaRPr lang="ko-KR" altLang="en-US" sz="1200" b="1" dirty="0"/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dirty="0">
            <a:solidFill>
              <a:schemeClr val="tx2">
                <a:lumMod val="75000"/>
              </a:schemeClr>
            </a:solidFill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Supplies</a:t>
          </a:r>
          <a:endParaRPr lang="ko-KR" altLang="en-US" sz="1200" b="1" dirty="0"/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Participants</a:t>
          </a:r>
          <a:endParaRPr lang="ko-KR" altLang="en-US" sz="1200" b="1" dirty="0"/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Equipment</a:t>
          </a:r>
          <a:endParaRPr lang="ko-KR" altLang="en-US" sz="1200" b="1" dirty="0"/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>
              <a:solidFill>
                <a:schemeClr val="tx2">
                  <a:lumMod val="75000"/>
                </a:schemeClr>
              </a:solidFill>
            </a:rPr>
            <a:t>Methods</a:t>
          </a:r>
          <a:endParaRPr lang="ko-KR" altLang="en-US" sz="1200" b="1" dirty="0">
            <a:solidFill>
              <a:schemeClr val="tx2">
                <a:lumMod val="75000"/>
              </a:schemeClr>
            </a:solidFill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0"/>
              </a:lnTo>
              <a:lnTo>
                <a:pt x="2324314" y="274580"/>
              </a:lnTo>
              <a:lnTo>
                <a:pt x="2324314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1011628"/>
          <a:ext cx="91440" cy="54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274580"/>
              </a:lnTo>
              <a:lnTo>
                <a:pt x="0" y="274580"/>
              </a:lnTo>
              <a:lnTo>
                <a:pt x="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698305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Problem Definition</a:t>
          </a:r>
          <a:endParaRPr lang="ko-KR" altLang="en-US" sz="1200" b="1" kern="1200" dirty="0"/>
        </a:p>
      </dsp:txBody>
      <dsp:txXfrm>
        <a:off x="2396542" y="698305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Main screen</a:t>
          </a:r>
          <a:endParaRPr lang="ko-KR" altLang="en-US" sz="1200" b="1" kern="1200" dirty="0"/>
        </a:p>
      </dsp:txBody>
      <dsp:txXfrm>
        <a:off x="4707" y="1560790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Menu screen</a:t>
          </a:r>
          <a:endParaRPr lang="ko-KR" altLang="en-US" sz="1200" b="1" kern="1200" dirty="0"/>
        </a:p>
      </dsp:txBody>
      <dsp:txXfrm>
        <a:off x="2329022" y="1560790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3336" y="1560790"/>
        <a:ext cx="1775152" cy="31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0"/>
              </a:lnTo>
              <a:lnTo>
                <a:pt x="2324314" y="274580"/>
              </a:lnTo>
              <a:lnTo>
                <a:pt x="2324314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1011628"/>
          <a:ext cx="91440" cy="54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274580"/>
              </a:lnTo>
              <a:lnTo>
                <a:pt x="0" y="274580"/>
              </a:lnTo>
              <a:lnTo>
                <a:pt x="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698305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Supplies</a:t>
          </a:r>
          <a:endParaRPr lang="ko-KR" altLang="en-US" sz="1200" b="1" kern="1200" dirty="0"/>
        </a:p>
      </dsp:txBody>
      <dsp:txXfrm>
        <a:off x="2396542" y="698305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Participants</a:t>
          </a:r>
          <a:endParaRPr lang="ko-KR" altLang="en-US" sz="1200" b="1" kern="1200" dirty="0"/>
        </a:p>
      </dsp:txBody>
      <dsp:txXfrm>
        <a:off x="4707" y="1560790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Equipment</a:t>
          </a:r>
          <a:endParaRPr lang="ko-KR" altLang="en-US" sz="1200" b="1" kern="1200" dirty="0"/>
        </a:p>
      </dsp:txBody>
      <dsp:txXfrm>
        <a:off x="2329022" y="1560790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2">
                  <a:lumMod val="75000"/>
                </a:schemeClr>
              </a:solidFill>
            </a:rPr>
            <a:t>Methods</a:t>
          </a:r>
          <a:endParaRPr lang="ko-KR" alt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3336" y="1560790"/>
        <a:ext cx="1775152" cy="31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F718-8DA0-412D-B1C3-1C04D5B9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A2D0F-C148-457B-8F49-AAFBC057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56C-CBA4-4ED4-A682-7F33AD48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B959D-418D-4755-B53C-D4FCADCC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11711-5954-4498-A456-5C23B421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2EEED-719A-41E1-9D0C-F8C1D1FE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66AB1-D9C1-4400-9471-1F48638D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A17E2-8BAB-4512-8497-07D4D92B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D61B3-DBF0-44EF-B9E0-BF9B2E00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55810-3BAF-4548-A1AE-0633DADB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00AD43-8197-4D70-8B7F-E866C0810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78D55-2EC0-48C4-BA42-707B47D7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44BA6-FD0F-4E19-9E19-FD8B08AE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14095-3F63-4A56-9E6E-5CD5BCC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46DDE-E1F1-4814-86D8-65252A07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5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643E-79B7-4839-A7AD-8B929D774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FE0D4-F30B-4D54-B65F-9985B51A1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2AE24-623B-48AA-91D8-7EDD9422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3507B-BCF0-4CCF-88B8-FA464DF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CEA17-06E8-429B-BCFF-BF46C1C5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0CA8-BFB3-B04A-A7B6-2D27834B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A670F-9B86-BE45-8FD9-4B3C8E1D9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DC217-78FD-D240-A73E-93591F6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10/18/2021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23CE5-58D3-564E-96F3-9F854D6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1E2FB-7C37-B24E-819C-2B09EE81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5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6A80-CDF9-4157-B282-7E177281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DDC2F-1652-4EA9-9521-9BE853EA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7C665-2DD1-490F-9465-0DC2D552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B4DB-AB02-46F0-853D-4AAECC6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E7FFE-B4EA-4993-98D9-F502E54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0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E230D-52A2-4278-957D-20BAFE25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1DA1B-5B86-43F8-AC19-7CC468DB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533D-C367-49B3-A3CA-4BC398C4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B7344-136D-4FB5-8713-F297456F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AB83-4EB9-4120-AED6-D80B3FBB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8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68B8A-1BFF-4DAF-8DB4-186EB16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5D9BC-0628-48F6-B146-118E6159F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9F9CF-3CD0-47C2-A3EE-F9D3EE0C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00524-24FE-4ACD-88E1-B04B9672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BA295-EEBE-4EE4-9ECC-066C1F6B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3608-53D9-479B-8012-8ABCD65C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B9FC5-92D3-4CF0-909A-A4441E3C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C79DB-F073-462D-8BFE-2E435B2E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46C91-CE37-44F6-9DCD-9E35DA940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B2C50A-6BDF-4FD6-B44F-DD7928BB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2BBFB-0FF3-4F57-9179-D13EC1FD4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24C49-7FBE-48EA-BF6D-4753721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CCE0B7-CA2A-4E21-955B-8923A1F0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C2536-548D-4954-97D9-AC36A07A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BD58-AE30-4C3C-9E84-BACA52D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D80F0-9A83-4F44-B4DF-2A5B8601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F39D21-0F2E-439D-AB51-8A5A3FC6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07824-D47A-4FD7-9349-F717F7A2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5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494364-B771-4400-9F4F-457FA1C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12E11-9E0B-4FFE-A9EB-8B2865C1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84B28-FA0D-4BED-B603-F6492A02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8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A3BA-32CB-4465-9452-844B5161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263CC-D934-44E1-AF25-9FC3160A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99947-0410-46AB-BFE1-E56039BB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4C462-DBA1-4F99-8AB3-57E1F51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6D4E6-6507-4AA1-BF4E-4C311DC1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92795-B855-46E2-9BF1-3625858D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5E3A7-2D31-4F0A-84AB-56ECFC91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2C378-5688-4678-AA03-0EAC3D371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4B1B0-BF4F-4563-A41D-D07988B9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E856E-196C-42F1-960D-372194C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EA6C9-C32A-401E-973D-99913FAD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570E8-E724-4357-9FB6-9931F26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3A932-B60F-4CC2-BD8B-1299E76F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E8534-777D-4FB2-A016-12A565A4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10744-48BA-43DE-B984-EAFC30EB9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495DC-E4CE-4AC9-A409-469DA273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0D1F8-F098-45D7-88C6-258E7E54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1D5FE-EC26-4A4F-81BC-D3FF9954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E7A61-7729-49A8-80F2-9A6363A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A570F-D5D8-499B-9EFA-C2EEFC5A7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11520-7CAB-4236-AF14-C00F300A0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211F9-7419-4165-B2EA-C80307E71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BBE79-FB0E-C94A-AB3F-07C00DCC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64747-88E2-2B41-B223-71809F34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197D4-53A6-5747-8974-F6F3C4BA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309C-6EDC-7341-948B-C02D96B25658}" type="datetimeFigureOut">
              <a:rPr kumimoji="1" lang="ko-Kore-KR" altLang="en-US" smtClean="0"/>
              <a:t>10/18/2021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EB00-3944-8A4F-8E8E-D7CD1450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99527-CD4F-EF43-AB4A-E97B9559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14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FC2A1BD1-3C3D-4086-BD23-6780D459EA2D}"/>
              </a:ext>
            </a:extLst>
          </p:cNvPr>
          <p:cNvGrpSpPr/>
          <p:nvPr/>
        </p:nvGrpSpPr>
        <p:grpSpPr>
          <a:xfrm>
            <a:off x="2017059" y="0"/>
            <a:ext cx="8504328" cy="8351520"/>
            <a:chOff x="2017059" y="0"/>
            <a:chExt cx="8504328" cy="83515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FCC708-0D78-4F99-A98F-DAB974706C51}"/>
                </a:ext>
              </a:extLst>
            </p:cNvPr>
            <p:cNvGrpSpPr/>
            <p:nvPr/>
          </p:nvGrpSpPr>
          <p:grpSpPr>
            <a:xfrm>
              <a:off x="2017059" y="0"/>
              <a:ext cx="8504328" cy="8351520"/>
              <a:chOff x="2017059" y="0"/>
              <a:chExt cx="8504328" cy="835152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392097E-6ED8-4B0A-9A6E-0A65D3AC3A76}"/>
                  </a:ext>
                </a:extLst>
              </p:cNvPr>
              <p:cNvGrpSpPr/>
              <p:nvPr/>
            </p:nvGrpSpPr>
            <p:grpSpPr>
              <a:xfrm>
                <a:off x="2017059" y="0"/>
                <a:ext cx="8504328" cy="8351520"/>
                <a:chOff x="2017059" y="0"/>
                <a:chExt cx="8504328" cy="835152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3F662BDB-EFB0-4F09-8611-96DE5E3CDC27}"/>
                    </a:ext>
                  </a:extLst>
                </p:cNvPr>
                <p:cNvGrpSpPr/>
                <p:nvPr/>
              </p:nvGrpSpPr>
              <p:grpSpPr>
                <a:xfrm>
                  <a:off x="2017059" y="0"/>
                  <a:ext cx="8504328" cy="8351520"/>
                  <a:chOff x="1918449" y="-134471"/>
                  <a:chExt cx="8504328" cy="8351520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25C6BBF4-485D-40AB-83A7-EBFEAA167E6B}"/>
                      </a:ext>
                    </a:extLst>
                  </p:cNvPr>
                  <p:cNvSpPr/>
                  <p:nvPr/>
                </p:nvSpPr>
                <p:spPr>
                  <a:xfrm>
                    <a:off x="1918449" y="-134471"/>
                    <a:ext cx="8504328" cy="8351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3" name="그림 12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B23BE82D-7041-4042-B05E-5C4971121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1" t="3310" r="66711" b="355"/>
                  <a:stretch/>
                </p:blipFill>
                <p:spPr bwMode="auto">
                  <a:xfrm>
                    <a:off x="3129741" y="3432946"/>
                    <a:ext cx="1196666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91BB19E8-08BB-4DFB-9F51-36A8B502B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384" r="65631"/>
                  <a:stretch/>
                </p:blipFill>
                <p:spPr bwMode="auto">
                  <a:xfrm>
                    <a:off x="5528610" y="3373570"/>
                    <a:ext cx="1122024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85055786-5F72-4D3A-B5A9-36DEB8F0D5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662" r="47761"/>
                  <a:stretch/>
                </p:blipFill>
                <p:spPr bwMode="auto">
                  <a:xfrm>
                    <a:off x="7580733" y="3380251"/>
                    <a:ext cx="1911944" cy="1968874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graphicFrame>
              <p:nvGraphicFramePr>
                <p:cNvPr id="19" name="다이어그램 18">
                  <a:extLst>
                    <a:ext uri="{FF2B5EF4-FFF2-40B4-BE49-F238E27FC236}">
                      <a16:creationId xmlns:a16="http://schemas.microsoft.com/office/drawing/2014/main" id="{0C9DADC9-37DD-4669-BA62-847AA1E3143C}"/>
                    </a:ext>
                  </a:extLst>
                </p:cNvPr>
                <p:cNvGraphicFramePr/>
                <p:nvPr/>
              </p:nvGraphicFramePr>
              <p:xfrm>
                <a:off x="2978012" y="1447976"/>
                <a:ext cx="6433197" cy="25709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8F19B11-8956-4278-AEB4-76122B286255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1775152" cy="311819"/>
                <a:chOff x="2329022" y="1560790"/>
                <a:chExt cx="1775152" cy="311819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3B99706-B497-4B92-81EB-D7888227012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63D8738-68A7-4D58-887E-09D3A8CC9588}"/>
                    </a:ext>
                  </a:extLst>
                </p:cNvPr>
                <p:cNvSpPr txBox="1"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Problem Cognition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F3D08D34-7316-4F50-ABA4-0FF5A10A8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491" y="705871"/>
                <a:ext cx="1686592" cy="985801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7787D89-9C02-4A6D-8ED0-7CB3D3424C56}"/>
                  </a:ext>
                </a:extLst>
              </p:cNvPr>
              <p:cNvGrpSpPr/>
              <p:nvPr/>
            </p:nvGrpSpPr>
            <p:grpSpPr>
              <a:xfrm>
                <a:off x="6148891" y="334673"/>
                <a:ext cx="3262318" cy="1715344"/>
                <a:chOff x="1420806" y="947501"/>
                <a:chExt cx="3332779" cy="133048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ADC8B08-8925-4A26-A746-43AA204F49BD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CAA458-6048-456B-ACCE-493237B92B49}"/>
                    </a:ext>
                  </a:extLst>
                </p:cNvPr>
                <p:cNvSpPr txBox="1"/>
                <p:nvPr/>
              </p:nvSpPr>
              <p:spPr>
                <a:xfrm>
                  <a:off x="1420806" y="947501"/>
                  <a:ext cx="333277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S</a:t>
                  </a: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low loading speed of the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login errors and server collisions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QR tagging not being on the main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complicated menu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configuration access multiple functions</a:t>
                  </a:r>
                  <a:endParaRPr lang="ko-KR" altLang="en-US" sz="9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61A3D68-4E3E-46A6-A4DF-54CC37E4683F}"/>
                  </a:ext>
                </a:extLst>
              </p:cNvPr>
              <p:cNvGrpSpPr/>
              <p:nvPr/>
            </p:nvGrpSpPr>
            <p:grpSpPr>
              <a:xfrm>
                <a:off x="5275944" y="6016787"/>
                <a:ext cx="1731464" cy="1924268"/>
                <a:chOff x="2396542" y="698305"/>
                <a:chExt cx="1731464" cy="192426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A917664-9DD3-4D07-96A3-3EF83F831081}"/>
                    </a:ext>
                  </a:extLst>
                </p:cNvPr>
                <p:cNvSpPr/>
                <p:nvPr/>
              </p:nvSpPr>
              <p:spPr>
                <a:xfrm>
                  <a:off x="2396542" y="698305"/>
                  <a:ext cx="1640111" cy="3133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2BEC2-D54C-4606-9829-FEA8BD2D043F}"/>
                    </a:ext>
                  </a:extLst>
                </p:cNvPr>
                <p:cNvSpPr txBox="1"/>
                <p:nvPr/>
              </p:nvSpPr>
              <p:spPr>
                <a:xfrm>
                  <a:off x="2487895" y="2309250"/>
                  <a:ext cx="1640111" cy="31332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Solution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D4BC4C6-6644-49F6-A5ED-89C93FB39F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31982" y="5748908"/>
                <a:ext cx="827302" cy="22955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D03E382-8E73-4557-8A4F-9AEEA1B7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4293" y="5662150"/>
                <a:ext cx="827301" cy="2469067"/>
              </a:xfrm>
              <a:prstGeom prst="bentConnector3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A5F16A2C-4065-42F0-A5DA-3C4429FB0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17" y="1198772"/>
                <a:ext cx="424306" cy="1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5A965A-6A07-4928-B022-785D9062C2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3410" y="1875298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직선 연결선 2050">
              <a:extLst>
                <a:ext uri="{FF2B5EF4-FFF2-40B4-BE49-F238E27FC236}">
                  <a16:creationId xmlns:a16="http://schemas.microsoft.com/office/drawing/2014/main" id="{396EFF8E-E095-4D89-9796-A9997B5B77EC}"/>
                </a:ext>
              </a:extLst>
            </p:cNvPr>
            <p:cNvCxnSpPr/>
            <p:nvPr/>
          </p:nvCxnSpPr>
          <p:spPr>
            <a:xfrm flipV="1">
              <a:off x="6193410" y="6483033"/>
              <a:ext cx="0" cy="413651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2017059" y="-405310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7792E-384F-4E43-B6AB-D5468A17B516}"/>
              </a:ext>
            </a:extLst>
          </p:cNvPr>
          <p:cNvSpPr txBox="1"/>
          <p:nvPr/>
        </p:nvSpPr>
        <p:spPr>
          <a:xfrm>
            <a:off x="3295955" y="5543007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Large Banner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Unused function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5BD92-CDD2-46C9-AE68-5ED868BFC6D2}"/>
              </a:ext>
            </a:extLst>
          </p:cNvPr>
          <p:cNvSpPr txBox="1"/>
          <p:nvPr/>
        </p:nvSpPr>
        <p:spPr>
          <a:xfrm>
            <a:off x="5477231" y="5562819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Too many function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nnecessary functions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BA75-662C-42F6-90D7-4515672B86F7}"/>
              </a:ext>
            </a:extLst>
          </p:cNvPr>
          <p:cNvSpPr txBox="1"/>
          <p:nvPr/>
        </p:nvSpPr>
        <p:spPr>
          <a:xfrm>
            <a:off x="7906717" y="5526260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Not User-friendly designed</a:t>
            </a:r>
            <a:endParaRPr lang="en-US" altLang="ko-KR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Eye Fatigue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2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FC2A1BD1-3C3D-4086-BD23-6780D459EA2D}"/>
              </a:ext>
            </a:extLst>
          </p:cNvPr>
          <p:cNvGrpSpPr/>
          <p:nvPr/>
        </p:nvGrpSpPr>
        <p:grpSpPr>
          <a:xfrm>
            <a:off x="2017059" y="0"/>
            <a:ext cx="8504328" cy="8351520"/>
            <a:chOff x="2017059" y="0"/>
            <a:chExt cx="8504328" cy="83515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FCC708-0D78-4F99-A98F-DAB974706C51}"/>
                </a:ext>
              </a:extLst>
            </p:cNvPr>
            <p:cNvGrpSpPr/>
            <p:nvPr/>
          </p:nvGrpSpPr>
          <p:grpSpPr>
            <a:xfrm>
              <a:off x="2017059" y="0"/>
              <a:ext cx="8504328" cy="8351520"/>
              <a:chOff x="2017059" y="0"/>
              <a:chExt cx="8504328" cy="835152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392097E-6ED8-4B0A-9A6E-0A65D3AC3A76}"/>
                  </a:ext>
                </a:extLst>
              </p:cNvPr>
              <p:cNvGrpSpPr/>
              <p:nvPr/>
            </p:nvGrpSpPr>
            <p:grpSpPr>
              <a:xfrm>
                <a:off x="2017059" y="0"/>
                <a:ext cx="8504328" cy="8351520"/>
                <a:chOff x="2017059" y="0"/>
                <a:chExt cx="8504328" cy="835152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5C6BBF4-485D-40AB-83A7-EBFEAA167E6B}"/>
                    </a:ext>
                  </a:extLst>
                </p:cNvPr>
                <p:cNvSpPr/>
                <p:nvPr/>
              </p:nvSpPr>
              <p:spPr>
                <a:xfrm>
                  <a:off x="2017059" y="0"/>
                  <a:ext cx="8504328" cy="83515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19" name="다이어그램 18">
                  <a:extLst>
                    <a:ext uri="{FF2B5EF4-FFF2-40B4-BE49-F238E27FC236}">
                      <a16:creationId xmlns:a16="http://schemas.microsoft.com/office/drawing/2014/main" id="{0C9DADC9-37DD-4669-BA62-847AA1E3143C}"/>
                    </a:ext>
                  </a:extLst>
                </p:cNvPr>
                <p:cNvGraphicFramePr/>
                <p:nvPr/>
              </p:nvGraphicFramePr>
              <p:xfrm>
                <a:off x="2978012" y="1447976"/>
                <a:ext cx="6433197" cy="25709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8F19B11-8956-4278-AEB4-76122B286255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1775152" cy="311819"/>
                <a:chOff x="2329022" y="1560790"/>
                <a:chExt cx="1775152" cy="311819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3B99706-B497-4B92-81EB-D7888227012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63D8738-68A7-4D58-887E-09D3A8CC9588}"/>
                    </a:ext>
                  </a:extLst>
                </p:cNvPr>
                <p:cNvSpPr txBox="1"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Purpose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7787D89-9C02-4A6D-8ED0-7CB3D3424C56}"/>
                  </a:ext>
                </a:extLst>
              </p:cNvPr>
              <p:cNvGrpSpPr/>
              <p:nvPr/>
            </p:nvGrpSpPr>
            <p:grpSpPr>
              <a:xfrm>
                <a:off x="4544607" y="468700"/>
                <a:ext cx="4230921" cy="1715344"/>
                <a:chOff x="-218128" y="1051457"/>
                <a:chExt cx="4322302" cy="133048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ADC8B08-8925-4A26-A746-43AA204F49BD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CAA458-6048-456B-ACCE-493237B92B49}"/>
                    </a:ext>
                  </a:extLst>
                </p:cNvPr>
                <p:cNvSpPr txBox="1"/>
                <p:nvPr/>
              </p:nvSpPr>
              <p:spPr>
                <a:xfrm>
                  <a:off x="-218128" y="1051457"/>
                  <a:ext cx="333277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To find a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problem </a:t>
                  </a: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with an existing Smart Campus app and check whether the problem has been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solved</a:t>
                  </a: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when Smart Campus is replaced with the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new version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ko-KR" altLang="en-US" sz="9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61A3D68-4E3E-46A6-A4DF-54CC37E4683F}"/>
                  </a:ext>
                </a:extLst>
              </p:cNvPr>
              <p:cNvGrpSpPr/>
              <p:nvPr/>
            </p:nvGrpSpPr>
            <p:grpSpPr>
              <a:xfrm>
                <a:off x="5275944" y="6016787"/>
                <a:ext cx="1719878" cy="1622324"/>
                <a:chOff x="2396542" y="698305"/>
                <a:chExt cx="1719878" cy="1622324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A917664-9DD3-4D07-96A3-3EF83F831081}"/>
                    </a:ext>
                  </a:extLst>
                </p:cNvPr>
                <p:cNvSpPr/>
                <p:nvPr/>
              </p:nvSpPr>
              <p:spPr>
                <a:xfrm>
                  <a:off x="2396542" y="698305"/>
                  <a:ext cx="1640111" cy="3133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2BEC2-D54C-4606-9829-FEA8BD2D043F}"/>
                    </a:ext>
                  </a:extLst>
                </p:cNvPr>
                <p:cNvSpPr txBox="1"/>
                <p:nvPr/>
              </p:nvSpPr>
              <p:spPr>
                <a:xfrm>
                  <a:off x="2476309" y="2007306"/>
                  <a:ext cx="1640111" cy="31332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Variables</a:t>
                  </a:r>
                </a:p>
              </p:txBody>
            </p: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D4BC4C6-6644-49F6-A5ED-89C93FB39F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31982" y="5748908"/>
                <a:ext cx="827302" cy="22955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D03E382-8E73-4557-8A4F-9AEEA1B7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4293" y="5662150"/>
                <a:ext cx="827301" cy="2469067"/>
              </a:xfrm>
              <a:prstGeom prst="bentConnector3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5A965A-6A07-4928-B022-785D9062C2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3410" y="1875298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직선 연결선 2050">
              <a:extLst>
                <a:ext uri="{FF2B5EF4-FFF2-40B4-BE49-F238E27FC236}">
                  <a16:creationId xmlns:a16="http://schemas.microsoft.com/office/drawing/2014/main" id="{396EFF8E-E095-4D89-9796-A9997B5B77EC}"/>
                </a:ext>
              </a:extLst>
            </p:cNvPr>
            <p:cNvCxnSpPr/>
            <p:nvPr/>
          </p:nvCxnSpPr>
          <p:spPr>
            <a:xfrm flipV="1">
              <a:off x="6193410" y="6483033"/>
              <a:ext cx="0" cy="413651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2017059" y="-405310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7792E-384F-4E43-B6AB-D5468A17B516}"/>
              </a:ext>
            </a:extLst>
          </p:cNvPr>
          <p:cNvSpPr txBox="1"/>
          <p:nvPr/>
        </p:nvSpPr>
        <p:spPr>
          <a:xfrm>
            <a:off x="3030148" y="4414588"/>
            <a:ext cx="1583984" cy="13390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	&lt;Conditions&gt;</a:t>
            </a:r>
            <a:endParaRPr lang="en-US" altLang="ko-KR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Handong</a:t>
            </a: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 Students who use Smart Campus Application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Two students from each grace Freshman, Sophomore, and Junior and Senior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5BD92-CDD2-46C9-AE68-5ED868BFC6D2}"/>
              </a:ext>
            </a:extLst>
          </p:cNvPr>
          <p:cNvSpPr txBox="1"/>
          <p:nvPr/>
        </p:nvSpPr>
        <p:spPr>
          <a:xfrm>
            <a:off x="5627221" y="4525426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Eye tracker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Cell phone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Survey Paper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Introduction of the experiment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BA75-662C-42F6-90D7-4515672B86F7}"/>
              </a:ext>
            </a:extLst>
          </p:cNvPr>
          <p:cNvSpPr txBox="1"/>
          <p:nvPr/>
        </p:nvSpPr>
        <p:spPr>
          <a:xfrm>
            <a:off x="7821218" y="4319072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Compare the prototype to the existing smart campus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Get feedbacks from the users using an eye tracker. 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 descr="여성 집단 단색으로 채워진">
            <a:extLst>
              <a:ext uri="{FF2B5EF4-FFF2-40B4-BE49-F238E27FC236}">
                <a16:creationId xmlns:a16="http://schemas.microsoft.com/office/drawing/2014/main" id="{B32DE2E9-FF37-E445-9E6D-3A230468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8216" y="3352034"/>
            <a:ext cx="914400" cy="914400"/>
          </a:xfrm>
          <a:prstGeom prst="rect">
            <a:avLst/>
          </a:prstGeom>
        </p:spPr>
      </p:pic>
      <p:pic>
        <p:nvPicPr>
          <p:cNvPr id="11" name="그래픽 10" descr="채굴 도구 단색으로 채워진">
            <a:extLst>
              <a:ext uri="{FF2B5EF4-FFF2-40B4-BE49-F238E27FC236}">
                <a16:creationId xmlns:a16="http://schemas.microsoft.com/office/drawing/2014/main" id="{FD368AE5-2F6B-774B-9A7B-9CFAFFEE9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2370" y="3385020"/>
            <a:ext cx="786795" cy="786795"/>
          </a:xfrm>
          <a:prstGeom prst="rect">
            <a:avLst/>
          </a:prstGeom>
        </p:spPr>
      </p:pic>
      <p:pic>
        <p:nvPicPr>
          <p:cNvPr id="16" name="그래픽 15" descr="스마트폰 단색으로 채워진">
            <a:extLst>
              <a:ext uri="{FF2B5EF4-FFF2-40B4-BE49-F238E27FC236}">
                <a16:creationId xmlns:a16="http://schemas.microsoft.com/office/drawing/2014/main" id="{AECB34BE-05E7-1044-909A-0D587FD4EC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48919" y="3354093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77CC62D-6011-0048-8625-5738853FFB06}"/>
              </a:ext>
            </a:extLst>
          </p:cNvPr>
          <p:cNvSpPr txBox="1"/>
          <p:nvPr/>
        </p:nvSpPr>
        <p:spPr>
          <a:xfrm>
            <a:off x="3456484" y="7654563"/>
            <a:ext cx="527902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How much you touched and how quickly you found it (count the second)</a:t>
            </a:r>
          </a:p>
          <a:p>
            <a:pPr algn="ctr"/>
            <a:r>
              <a:rPr kumimoji="1" lang="en-US" altLang="ko-Kore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Qualitative</a:t>
            </a:r>
          </a:p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How convenient did user felt compare to the previous version (using eye tracker and interview)  </a:t>
            </a:r>
          </a:p>
          <a:p>
            <a:pPr algn="ctr"/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7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1992345" y="385095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Outputs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98C200-AD8D-644F-A792-235B3DE75868}"/>
              </a:ext>
            </a:extLst>
          </p:cNvPr>
          <p:cNvSpPr/>
          <p:nvPr/>
        </p:nvSpPr>
        <p:spPr>
          <a:xfrm>
            <a:off x="2017059" y="741410"/>
            <a:ext cx="8504328" cy="527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6403D2-5DC4-D44F-B405-C4E0A6C7C7DB}"/>
              </a:ext>
            </a:extLst>
          </p:cNvPr>
          <p:cNvSpPr/>
          <p:nvPr/>
        </p:nvSpPr>
        <p:spPr>
          <a:xfrm>
            <a:off x="4099470" y="1486241"/>
            <a:ext cx="2511034" cy="2511034"/>
          </a:xfrm>
          <a:prstGeom prst="ellipse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 the</a:t>
            </a:r>
            <a:b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</a:p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kumimoji="1" lang="ko-Kore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0EEA64-F16B-2E41-B024-55F09FA432D2}"/>
              </a:ext>
            </a:extLst>
          </p:cNvPr>
          <p:cNvSpPr/>
          <p:nvPr/>
        </p:nvSpPr>
        <p:spPr>
          <a:xfrm>
            <a:off x="6061202" y="1486241"/>
            <a:ext cx="2511034" cy="2511034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kumimoji="1" lang="ko-Kore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the Physical </a:t>
            </a:r>
          </a:p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Discomfort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FE2E1D8-364F-C142-8114-6F9372802F98}"/>
              </a:ext>
            </a:extLst>
          </p:cNvPr>
          <p:cNvSpPr/>
          <p:nvPr/>
        </p:nvSpPr>
        <p:spPr>
          <a:xfrm>
            <a:off x="5080336" y="2949921"/>
            <a:ext cx="2511034" cy="2511034"/>
          </a:xfrm>
          <a:prstGeom prst="ellipse">
            <a:avLst/>
          </a:prstGeom>
          <a:solidFill>
            <a:schemeClr val="accent1">
              <a:lumMod val="75000"/>
              <a:alpha val="5212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 the Satisfaction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94744-2A67-9E4C-B14C-E255651C00D7}"/>
              </a:ext>
            </a:extLst>
          </p:cNvPr>
          <p:cNvSpPr txBox="1"/>
          <p:nvPr/>
        </p:nvSpPr>
        <p:spPr>
          <a:xfrm>
            <a:off x="2078869" y="2549811"/>
            <a:ext cx="251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categorizing the menus make it easy for </a:t>
            </a:r>
            <a:b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users to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find the information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they want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D2C46-06A3-9046-A88D-27EBA044944B}"/>
              </a:ext>
            </a:extLst>
          </p:cNvPr>
          <p:cNvSpPr txBox="1"/>
          <p:nvPr/>
        </p:nvSpPr>
        <p:spPr>
          <a:xfrm>
            <a:off x="8176259" y="2541703"/>
            <a:ext cx="2253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developing the dark mode provide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to users’ eyes 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81143-7A68-6C49-88BE-534D1B5B2D4A}"/>
              </a:ext>
            </a:extLst>
          </p:cNvPr>
          <p:cNvSpPr txBox="1"/>
          <p:nvPr/>
        </p:nvSpPr>
        <p:spPr>
          <a:xfrm>
            <a:off x="5254783" y="4971421"/>
            <a:ext cx="24395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eliminating unused menus and identifying potential sources for supporting follow-up activities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the users’ satisfaction. 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1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FD3D5-56B1-44C9-A7DD-C31D0785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 order to prove the justification of this background, interviews were conducted with 18 people.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pic>
        <p:nvPicPr>
          <p:cNvPr id="6" name="그림 5" descr="텍스트, 사람, 실내, 노트북이(가) 표시된 사진&#10;&#10;자동 생성된 설명">
            <a:extLst>
              <a:ext uri="{FF2B5EF4-FFF2-40B4-BE49-F238E27FC236}">
                <a16:creationId xmlns:a16="http://schemas.microsoft.com/office/drawing/2014/main" id="{583BB89B-C924-4A9E-AF30-E085592AA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2" y="1407875"/>
            <a:ext cx="4484007" cy="33630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39ABB8-7183-4BAA-AFCB-A7E36B2C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1415822"/>
            <a:ext cx="2515563" cy="33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사람, 실내, 컴퓨터이(가) 표시된 사진&#10;&#10;자동 생성된 설명">
            <a:extLst>
              <a:ext uri="{FF2B5EF4-FFF2-40B4-BE49-F238E27FC236}">
                <a16:creationId xmlns:a16="http://schemas.microsoft.com/office/drawing/2014/main" id="{0F84A3B2-F708-4CB6-896C-51506E9D76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8" y="1415822"/>
            <a:ext cx="2515563" cy="33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84B9258-E614-4479-AC88-AB418B23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67"/>
            <a:ext cx="10678886" cy="55766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000" dirty="0"/>
              <a:t>Q.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What's the most inconvenient thing about smart campus applications?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520700" indent="-457200" algn="just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Uncomfortable due to lack of function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Bus time 302, information on convenience facilities in school, HISNET mobile version, dark mode.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 Inconvenient in functioning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One-click civil complaints, application for a stay out of the dormitory, biometric authentication time of </a:t>
            </a: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Handong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Pay, inconvenience of moving the screen slide, error when accessing the notice, confirmation and time of dormitory ID, and some menus are not even executed properly.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Uncomfortable due to functional congestion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The interface is messy, too many menus, icons and menu names are not intuitive. 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89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D7A779-7364-4A89-B60D-A724D0CF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67"/>
            <a:ext cx="10678886" cy="5576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Purpose of prototype</a:t>
            </a:r>
          </a:p>
          <a:p>
            <a:pPr marL="0" indent="0">
              <a:buNone/>
            </a:pPr>
            <a:endParaRPr lang="en-US" altLang="ko-KR" sz="3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Our group planned to solve the areas that could cause </a:t>
            </a:r>
            <a:r>
              <a:rPr lang="en-US" altLang="ko-KR" sz="2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</a:rPr>
              <a:t>cognitive errors(human error) </a:t>
            </a:r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first, since it was difficult to solve the problem caused by abnormalities in functions at the prototype stage.</a:t>
            </a:r>
          </a:p>
          <a:p>
            <a:endParaRPr lang="en-US" altLang="ko-KR" sz="24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In addition, the purpose was to add a new function that considers the user's </a:t>
            </a:r>
            <a:r>
              <a:rPr lang="en-US" altLang="ko-KR" sz="2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</a:rPr>
              <a:t>physical characteristics.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589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207A3-9E42-4B04-AEEF-F654697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 for Prototype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C179C-FD61-40C7-878D-8CB4015A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Setting personal quick menu “My Favorite Menu” </a:t>
            </a:r>
          </a:p>
          <a:p>
            <a:pPr marL="342900" lvl="0" indent="-342900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Organizing the placement of the Start Screen</a:t>
            </a:r>
          </a:p>
          <a:p>
            <a:pPr marL="342900" indent="-342900">
              <a:lnSpc>
                <a:spcPct val="115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Classification of functions</a:t>
            </a:r>
          </a:p>
          <a:p>
            <a:pPr marL="342900" indent="-342900">
              <a:lnSpc>
                <a:spcPct val="115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Improvement of Dark mode</a:t>
            </a:r>
          </a:p>
          <a:p>
            <a:pPr marL="342900" indent="-342900">
              <a:lnSpc>
                <a:spcPct val="115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en-US" altLang="ko-KR" sz="2400" cap="all" spc="75" dirty="0">
                <a:effectLst/>
                <a:latin typeface="Arial" panose="020B0604020202020204" pitchFamily="34" charset="0"/>
                <a:ea typeface="휴먼명조"/>
              </a:rPr>
              <a:t>Notification for New announcement</a:t>
            </a:r>
            <a:endParaRPr lang="ko-KR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rdia New" panose="020B0304020202020204" pitchFamily="34" charset="-34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387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1A6D-DF57-4C3E-A3E9-C6496C5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1268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프로토 타입 변천사</a:t>
            </a:r>
            <a:r>
              <a:rPr lang="en-US" altLang="ko-KR" sz="3600" dirty="0"/>
              <a:t>(</a:t>
            </a:r>
            <a:r>
              <a:rPr lang="ko-KR" altLang="en-US" sz="3600" dirty="0"/>
              <a:t>정리 및 개선점 강조 필요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내용 개체 틀 4" descr="텍스트, iPod, 주차장이(가) 표시된 사진&#10;&#10;자동 생성된 설명">
            <a:extLst>
              <a:ext uri="{FF2B5EF4-FFF2-40B4-BE49-F238E27FC236}">
                <a16:creationId xmlns:a16="http://schemas.microsoft.com/office/drawing/2014/main" id="{BC02D2FF-5471-489F-BD99-E0F66B563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5" y="1708356"/>
            <a:ext cx="288880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3A5AC-52DC-40CE-8D2C-CF5CEDBF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09" y="1338252"/>
            <a:ext cx="2286860" cy="4949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4ADC2-B667-461A-A5C9-A8471345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05" y="1317469"/>
            <a:ext cx="2286860" cy="4949340"/>
          </a:xfrm>
          <a:prstGeom prst="rect">
            <a:avLst/>
          </a:prstGeom>
        </p:spPr>
      </p:pic>
      <p:pic>
        <p:nvPicPr>
          <p:cNvPr id="11" name="그림 10" descr="텍스트, 장치, 스크린샷이(가) 표시된 사진&#10;&#10;자동 생성된 설명">
            <a:extLst>
              <a:ext uri="{FF2B5EF4-FFF2-40B4-BE49-F238E27FC236}">
                <a16:creationId xmlns:a16="http://schemas.microsoft.com/office/drawing/2014/main" id="{99DA00D6-0FFF-4EE5-8E86-02FCC08E7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76" y="1317468"/>
            <a:ext cx="2286861" cy="49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Prototype user research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This is the result of conducting interviews with 18 people.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Improvements compared to the previous app</a:t>
            </a:r>
          </a:p>
          <a:p>
            <a:pPr marL="0" lvl="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1. Intuitive reinforcement by changing UI design: Category classification, main screen information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2. Emotional Design: They liked the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designally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changed color and felt comfortable.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3. Add quick menu: Reduce time by organizing their own screen.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4. Physical consideration of users through dark mode: Reduce eye fatigue.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895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Prototype user research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2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Any inconvenience(improvement) in the current prototype</a:t>
            </a: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Removal: School Notice Banner, Weather Widget (Reasons for Functioning, Not Happy with Color), ID verification</a:t>
            </a: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Change: bell button and notice alarm button at the top right (there is no difference at present), quick menu, menu icon</a:t>
            </a: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/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font size (currently too small to recognize), dark mode button (currently difficult to intuitively recognize)</a:t>
            </a: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Add: Go to the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Hiznet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button, menus in the category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1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Plans for future development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Add </a:t>
            </a:r>
            <a:r>
              <a:rPr lang="en-US" altLang="ko-KR" sz="1800" b="1" kern="1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Times New Roman" panose="02020603050405020304" pitchFamily="18" charset="0"/>
              </a:rPr>
              <a:t>a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larm function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Time before class and attendance tagging alarm, alarm before closing assignment, alarm tailored to wake-up.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 the HISNET Link and mobile version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 a new menu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Classroom building information, facility reservation, bus location check, school department phone number through map.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Existing menu improvement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Handong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Pay (Easy to use), food information (week/monthly), school notice (can be searched by number), ID verification (certification x)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Change the main screen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List the notice list, place it on the main screen of the most sought-after menu, remove the weather widget.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Support for foreign languages, improve touch, and improve authentication errors.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776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Noto Sans</vt:lpstr>
      <vt:lpstr>Office 테마</vt:lpstr>
      <vt:lpstr>Office 테마</vt:lpstr>
      <vt:lpstr>Office 테마</vt:lpstr>
      <vt:lpstr>PowerPoint 프레젠테이션</vt:lpstr>
      <vt:lpstr>In order to prove the justification of this background, interviews were conducted with 18 people. </vt:lpstr>
      <vt:lpstr>PowerPoint 프레젠테이션</vt:lpstr>
      <vt:lpstr>PowerPoint 프레젠테이션</vt:lpstr>
      <vt:lpstr>Plan for Prototype</vt:lpstr>
      <vt:lpstr>프로토 타입 변천사(정리 및 개선점 강조 필요)</vt:lpstr>
      <vt:lpstr>Prototype user research</vt:lpstr>
      <vt:lpstr>Prototype user research</vt:lpstr>
      <vt:lpstr>Plans for future development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order to prove the justification of this background, interviews were conducted with 17 people. </dc:title>
  <dc:creator>유희찬</dc:creator>
  <cp:lastModifiedBy>유희찬</cp:lastModifiedBy>
  <cp:revision>4</cp:revision>
  <dcterms:created xsi:type="dcterms:W3CDTF">2021-10-17T09:46:35Z</dcterms:created>
  <dcterms:modified xsi:type="dcterms:W3CDTF">2021-10-18T13:26:33Z</dcterms:modified>
</cp:coreProperties>
</file>