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21383625" cy="30275213"/>
  <p:notesSz cx="6858000" cy="9144000"/>
  <p:defaultTextStyle>
    <a:defPPr>
      <a:defRPr lang="en-US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B6FF"/>
    <a:srgbClr val="8055D6"/>
    <a:srgbClr val="9F6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/>
    <p:restoredTop sz="94369" autoAdjust="0"/>
  </p:normalViewPr>
  <p:slideViewPr>
    <p:cSldViewPr snapToGrid="0" snapToObjects="1">
      <p:cViewPr>
        <p:scale>
          <a:sx n="25" d="100"/>
          <a:sy n="25" d="100"/>
        </p:scale>
        <p:origin x="197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0976;&#55148;&#52268;\Documents\&#52852;&#52852;&#50724;&#53665;%20&#48155;&#51008;%20&#54028;&#51068;\&#49892;&#54744;&#49884;&#44036;%20&#51221;&#4753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0976;&#55148;&#52268;\Documents\&#52852;&#52852;&#50724;&#53665;%20&#48155;&#51008;%20&#54028;&#51068;\&#49892;&#54744;&#49884;&#44036;%20&#51221;&#47532;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ko-KR" b="1">
                <a:solidFill>
                  <a:schemeClr val="tx1"/>
                </a:solidFill>
              </a:rPr>
              <a:t>실험 결과</a:t>
            </a:r>
            <a:endParaRPr lang="en-US" b="1">
              <a:solidFill>
                <a:schemeClr val="tx1"/>
              </a:solidFill>
            </a:endParaRPr>
          </a:p>
          <a:p>
            <a:pPr>
              <a:defRPr b="1">
                <a:solidFill>
                  <a:schemeClr val="tx1"/>
                </a:solidFill>
              </a:defRPr>
            </a:pPr>
            <a:endParaRPr lang="ko-KR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9247556094533739E-2"/>
          <c:y val="0.20004633157414464"/>
          <c:w val="0.89019685039370078"/>
          <c:h val="0.638494823563721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Sheet2!$B$2</c:f>
              <c:strCache>
                <c:ptCount val="1"/>
                <c:pt idx="0">
                  <c:v>평균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</c:spPr>
          <c:invertIfNegative val="0"/>
          <c:dPt>
            <c:idx val="1"/>
            <c:invertIfNegative val="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</a:sp3d>
            </c:spPr>
            <c:extLst>
              <c:ext xmlns:c16="http://schemas.microsoft.com/office/drawing/2014/chart" uri="{C3380CC4-5D6E-409C-BE32-E72D297353CC}">
                <c16:uniqueId val="{00000001-036C-8A4D-AACD-37C9F7B8F84E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</a:sp3d>
            </c:spPr>
            <c:extLst>
              <c:ext xmlns:c16="http://schemas.microsoft.com/office/drawing/2014/chart" uri="{C3380CC4-5D6E-409C-BE32-E72D297353CC}">
                <c16:uniqueId val="{00000003-036C-8A4D-AACD-37C9F7B8F84E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</a:sp3d>
            </c:spPr>
            <c:extLst>
              <c:ext xmlns:c16="http://schemas.microsoft.com/office/drawing/2014/chart" uri="{C3380CC4-5D6E-409C-BE32-E72D297353CC}">
                <c16:uniqueId val="{00000005-036C-8A4D-AACD-37C9F7B8F84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Sheet2!$C$1:$H$1</c:f>
              <c:strCache>
                <c:ptCount val="6"/>
                <c:pt idx="0">
                  <c:v>B-task1</c:v>
                </c:pt>
                <c:pt idx="1">
                  <c:v>A-task1</c:v>
                </c:pt>
                <c:pt idx="2">
                  <c:v>B-task2</c:v>
                </c:pt>
                <c:pt idx="3">
                  <c:v>A-task2</c:v>
                </c:pt>
                <c:pt idx="4">
                  <c:v>B-task3</c:v>
                </c:pt>
                <c:pt idx="5">
                  <c:v>A-task3</c:v>
                </c:pt>
              </c:strCache>
            </c:strRef>
          </c:cat>
          <c:val>
            <c:numRef>
              <c:f>Sheet2!$C$2:$H$2</c:f>
              <c:numCache>
                <c:formatCode>General</c:formatCode>
                <c:ptCount val="6"/>
                <c:pt idx="0">
                  <c:v>6.9570000000000007</c:v>
                </c:pt>
                <c:pt idx="1">
                  <c:v>3.2875000000000005</c:v>
                </c:pt>
                <c:pt idx="2">
                  <c:v>6.0710000000000006</c:v>
                </c:pt>
                <c:pt idx="3">
                  <c:v>18.604499999999994</c:v>
                </c:pt>
                <c:pt idx="4">
                  <c:v>49.308500000000002</c:v>
                </c:pt>
                <c:pt idx="5">
                  <c:v>20.900499999999997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36C-8A4D-AACD-37C9F7B8F8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454404672"/>
        <c:axId val="1454401760"/>
      </c:barChart>
      <c:lineChart>
        <c:grouping val="standard"/>
        <c:varyColors val="0"/>
        <c:ser>
          <c:idx val="1"/>
          <c:order val="1"/>
          <c:tx>
            <c:strRef>
              <c:f>Sheet2!$B$3</c:f>
              <c:strCache>
                <c:ptCount val="1"/>
                <c:pt idx="0">
                  <c:v>min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Sheet2!$C$1:$H$1</c:f>
              <c:strCache>
                <c:ptCount val="6"/>
                <c:pt idx="0">
                  <c:v>B-task1</c:v>
                </c:pt>
                <c:pt idx="1">
                  <c:v>A-task1</c:v>
                </c:pt>
                <c:pt idx="2">
                  <c:v>B-task2</c:v>
                </c:pt>
                <c:pt idx="3">
                  <c:v>A-task2</c:v>
                </c:pt>
                <c:pt idx="4">
                  <c:v>B-task3</c:v>
                </c:pt>
                <c:pt idx="5">
                  <c:v>A-task3</c:v>
                </c:pt>
              </c:strCache>
            </c:strRef>
          </c:cat>
          <c:val>
            <c:numRef>
              <c:f>Sheet2!$C$3:$H$3</c:f>
              <c:numCache>
                <c:formatCode>General</c:formatCode>
                <c:ptCount val="6"/>
                <c:pt idx="0">
                  <c:v>3.69</c:v>
                </c:pt>
                <c:pt idx="1">
                  <c:v>1.08</c:v>
                </c:pt>
                <c:pt idx="2">
                  <c:v>1.99</c:v>
                </c:pt>
                <c:pt idx="3">
                  <c:v>2.52</c:v>
                </c:pt>
                <c:pt idx="4">
                  <c:v>27.55</c:v>
                </c:pt>
                <c:pt idx="5">
                  <c:v>10.91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36C-8A4D-AACD-37C9F7B8F84E}"/>
            </c:ext>
          </c:extLst>
        </c:ser>
        <c:ser>
          <c:idx val="2"/>
          <c:order val="2"/>
          <c:tx>
            <c:strRef>
              <c:f>Sheet2!$B$4</c:f>
              <c:strCache>
                <c:ptCount val="1"/>
                <c:pt idx="0">
                  <c:v>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Sheet2!$C$1:$H$1</c:f>
              <c:strCache>
                <c:ptCount val="6"/>
                <c:pt idx="0">
                  <c:v>B-task1</c:v>
                </c:pt>
                <c:pt idx="1">
                  <c:v>A-task1</c:v>
                </c:pt>
                <c:pt idx="2">
                  <c:v>B-task2</c:v>
                </c:pt>
                <c:pt idx="3">
                  <c:v>A-task2</c:v>
                </c:pt>
                <c:pt idx="4">
                  <c:v>B-task3</c:v>
                </c:pt>
                <c:pt idx="5">
                  <c:v>A-task3</c:v>
                </c:pt>
              </c:strCache>
            </c:strRef>
          </c:cat>
          <c:val>
            <c:numRef>
              <c:f>Sheet2!$C$4:$H$4</c:f>
              <c:numCache>
                <c:formatCode>General</c:formatCode>
                <c:ptCount val="6"/>
                <c:pt idx="0">
                  <c:v>34.950000000000003</c:v>
                </c:pt>
                <c:pt idx="1">
                  <c:v>7.92</c:v>
                </c:pt>
                <c:pt idx="2">
                  <c:v>20.86</c:v>
                </c:pt>
                <c:pt idx="3">
                  <c:v>44.07</c:v>
                </c:pt>
                <c:pt idx="4">
                  <c:v>85.49</c:v>
                </c:pt>
                <c:pt idx="5">
                  <c:v>35.549999999999997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36C-8A4D-AACD-37C9F7B8F8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12693120"/>
        <c:axId val="1812696448"/>
      </c:lineChart>
      <c:catAx>
        <c:axId val="145440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4401760"/>
        <c:crosses val="autoZero"/>
        <c:auto val="1"/>
        <c:lblAlgn val="ctr"/>
        <c:lblOffset val="100"/>
        <c:noMultiLvlLbl val="0"/>
      </c:catAx>
      <c:valAx>
        <c:axId val="1454401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4404672"/>
        <c:crosses val="autoZero"/>
        <c:crossBetween val="between"/>
      </c:valAx>
      <c:valAx>
        <c:axId val="1812696448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crossAx val="1812693120"/>
        <c:crosses val="max"/>
        <c:crossBetween val="between"/>
      </c:valAx>
      <c:catAx>
        <c:axId val="18126931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269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>
                <a:solidFill>
                  <a:schemeClr val="tx1"/>
                </a:solidFill>
              </a:rPr>
              <a:t>이전 앱과의 시간 차이</a:t>
            </a:r>
            <a:endParaRPr lang="en-US" altLang="ko-KR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Sheet2!$J$2</c:f>
              <c:strCache>
                <c:ptCount val="1"/>
                <c:pt idx="0">
                  <c:v>평균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C15F-0346-8810-F7D556C49A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Sheet2!$K$1:$M$1</c:f>
              <c:strCache>
                <c:ptCount val="3"/>
                <c:pt idx="0">
                  <c:v>difference task1</c:v>
                </c:pt>
                <c:pt idx="1">
                  <c:v>difference task2</c:v>
                </c:pt>
                <c:pt idx="2">
                  <c:v>difference task3</c:v>
                </c:pt>
              </c:strCache>
            </c:strRef>
          </c:cat>
          <c:val>
            <c:numRef>
              <c:f>Sheet2!$K$2:$M$2</c:f>
              <c:numCache>
                <c:formatCode>General</c:formatCode>
                <c:ptCount val="3"/>
                <c:pt idx="0">
                  <c:v>3.6695000000000002</c:v>
                </c:pt>
                <c:pt idx="1">
                  <c:v>-12.5335</c:v>
                </c:pt>
                <c:pt idx="2">
                  <c:v>28.407999999999998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5F-0346-8810-F7D556C49AEC}"/>
            </c:ext>
          </c:extLst>
        </c:ser>
        <c:ser>
          <c:idx val="1"/>
          <c:order val="1"/>
          <c:tx>
            <c:strRef>
              <c:f>Sheet2!$J$3</c:f>
              <c:strCache>
                <c:ptCount val="1"/>
                <c:pt idx="0">
                  <c:v>min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Sheet2!$K$1:$M$1</c:f>
              <c:strCache>
                <c:ptCount val="3"/>
                <c:pt idx="0">
                  <c:v>difference task1</c:v>
                </c:pt>
                <c:pt idx="1">
                  <c:v>difference task2</c:v>
                </c:pt>
                <c:pt idx="2">
                  <c:v>difference task3</c:v>
                </c:pt>
              </c:strCache>
            </c:strRef>
          </c:cat>
          <c:val>
            <c:numRef>
              <c:f>Sheet2!$K$3:$M$3</c:f>
              <c:numCache>
                <c:formatCode>General</c:formatCode>
                <c:ptCount val="3"/>
                <c:pt idx="0">
                  <c:v>-3.89</c:v>
                </c:pt>
                <c:pt idx="1">
                  <c:v>-37.83</c:v>
                </c:pt>
                <c:pt idx="2">
                  <c:v>4.5500000000000043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5F-0346-8810-F7D556C49AEC}"/>
            </c:ext>
          </c:extLst>
        </c:ser>
        <c:ser>
          <c:idx val="2"/>
          <c:order val="2"/>
          <c:tx>
            <c:strRef>
              <c:f>Sheet2!$J$4</c:f>
              <c:strCache>
                <c:ptCount val="1"/>
                <c:pt idx="0">
                  <c:v>max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strRef>
              <c:f>Sheet2!$K$1:$M$1</c:f>
              <c:strCache>
                <c:ptCount val="3"/>
                <c:pt idx="0">
                  <c:v>difference task1</c:v>
                </c:pt>
                <c:pt idx="1">
                  <c:v>difference task2</c:v>
                </c:pt>
                <c:pt idx="2">
                  <c:v>difference task3</c:v>
                </c:pt>
              </c:strCache>
            </c:strRef>
          </c:cat>
          <c:val>
            <c:numRef>
              <c:f>Sheet2!$K$4:$M$4</c:f>
              <c:numCache>
                <c:formatCode>General</c:formatCode>
                <c:ptCount val="3"/>
                <c:pt idx="0">
                  <c:v>33.21</c:v>
                </c:pt>
                <c:pt idx="1">
                  <c:v>6.3099999999999987</c:v>
                </c:pt>
                <c:pt idx="2">
                  <c:v>62.539999999999992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5F-0346-8810-F7D556C49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1089344"/>
        <c:axId val="1761090176"/>
      </c:lineChart>
      <c:catAx>
        <c:axId val="1761089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61090176"/>
        <c:crosses val="autoZero"/>
        <c:auto val="1"/>
        <c:lblAlgn val="ctr"/>
        <c:lblOffset val="100"/>
        <c:noMultiLvlLbl val="0"/>
      </c:catAx>
      <c:valAx>
        <c:axId val="176109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61089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A4669C-0179-1C45-87B0-D358D5A799EA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8A0FCE0-FDF0-AF42-A5D1-073158481D32}">
      <dgm:prSet phldrT="[텍스트]" custT="1"/>
      <dgm:spPr>
        <a:solidFill>
          <a:srgbClr val="C9B6FF"/>
        </a:solidFill>
        <a:ln>
          <a:noFill/>
        </a:ln>
      </dgm:spPr>
      <dgm:t>
        <a:bodyPr/>
        <a:lstStyle/>
        <a:p>
          <a:pPr algn="l" latinLnBrk="1"/>
          <a:r>
            <a:rPr lang="en-US" altLang="ko-KR" sz="3000" dirty="0">
              <a:latin typeface="NanumGothic" panose="020D0604000000000000" pitchFamily="34" charset="-127"/>
              <a:ea typeface="NanumGothic" panose="020D0604000000000000" pitchFamily="34" charset="-127"/>
            </a:rPr>
            <a:t>Contribution</a:t>
          </a:r>
          <a:endParaRPr lang="ko-KR" altLang="en-US" sz="3000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E594DD2B-7391-534D-BA51-51A35A00C729}" type="parTrans" cxnId="{2C274CA6-3441-0147-B467-D63F0C6C8173}">
      <dgm:prSet/>
      <dgm:spPr/>
      <dgm:t>
        <a:bodyPr/>
        <a:lstStyle/>
        <a:p>
          <a:pPr latinLnBrk="1"/>
          <a:endParaRPr lang="ko-KR" altLang="en-US"/>
        </a:p>
      </dgm:t>
    </dgm:pt>
    <dgm:pt modelId="{215EFBFE-97EB-104C-B1D6-0033501FFB44}" type="sibTrans" cxnId="{2C274CA6-3441-0147-B467-D63F0C6C8173}">
      <dgm:prSet/>
      <dgm:spPr/>
      <dgm:t>
        <a:bodyPr/>
        <a:lstStyle/>
        <a:p>
          <a:pPr latinLnBrk="1"/>
          <a:endParaRPr lang="ko-KR" altLang="en-US"/>
        </a:p>
      </dgm:t>
    </dgm:pt>
    <dgm:pt modelId="{CECDB978-A7DB-B74E-94D9-BB9918699947}">
      <dgm:prSet phldrT="[텍스트]" custT="1"/>
      <dgm:spPr>
        <a:solidFill>
          <a:srgbClr val="C9B6FF"/>
        </a:solidFill>
        <a:ln>
          <a:noFill/>
        </a:ln>
      </dgm:spPr>
      <dgm:t>
        <a:bodyPr/>
        <a:lstStyle/>
        <a:p>
          <a:pPr latinLnBrk="1"/>
          <a:r>
            <a:rPr lang="en-US" altLang="ko-KR" sz="3000" dirty="0">
              <a:latin typeface="NanumGothic" panose="020D0604000000000000" pitchFamily="34" charset="-127"/>
              <a:ea typeface="NanumGothic" panose="020D0604000000000000" pitchFamily="34" charset="-127"/>
            </a:rPr>
            <a:t>Limitation</a:t>
          </a:r>
          <a:endParaRPr lang="ko-KR" altLang="en-US" sz="3000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AB784AA4-9B24-4047-90F1-1DEE154FC97D}" type="parTrans" cxnId="{28485599-4309-EC43-BA9D-8E6EACB9E4EE}">
      <dgm:prSet/>
      <dgm:spPr/>
      <dgm:t>
        <a:bodyPr/>
        <a:lstStyle/>
        <a:p>
          <a:pPr latinLnBrk="1"/>
          <a:endParaRPr lang="ko-KR" altLang="en-US"/>
        </a:p>
      </dgm:t>
    </dgm:pt>
    <dgm:pt modelId="{96565E5B-C9ED-9C4F-B29A-776D0B492BE4}" type="sibTrans" cxnId="{28485599-4309-EC43-BA9D-8E6EACB9E4EE}">
      <dgm:prSet/>
      <dgm:spPr/>
      <dgm:t>
        <a:bodyPr/>
        <a:lstStyle/>
        <a:p>
          <a:pPr latinLnBrk="1"/>
          <a:endParaRPr lang="ko-KR" altLang="en-US"/>
        </a:p>
      </dgm:t>
    </dgm:pt>
    <dgm:pt modelId="{51172C2C-FF9E-0349-B9AE-748B7FD466FB}">
      <dgm:prSet phldrT="[텍스트]" custT="1"/>
      <dgm:spPr>
        <a:solidFill>
          <a:srgbClr val="C9B6FF"/>
        </a:solidFill>
        <a:ln>
          <a:noFill/>
        </a:ln>
      </dgm:spPr>
      <dgm:t>
        <a:bodyPr/>
        <a:lstStyle/>
        <a:p>
          <a:pPr latinLnBrk="1"/>
          <a:r>
            <a:rPr lang="en-US" altLang="ko-KR" sz="3000" dirty="0">
              <a:latin typeface="NanumGothic" panose="020D0604000000000000" pitchFamily="34" charset="-127"/>
              <a:ea typeface="NanumGothic" panose="020D0604000000000000" pitchFamily="34" charset="-127"/>
            </a:rPr>
            <a:t>Expected Further Studies</a:t>
          </a:r>
          <a:endParaRPr lang="ko-KR" altLang="en-US" sz="3000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83DBF12A-E331-7C46-B941-C5CA180A559D}" type="parTrans" cxnId="{ACF422A3-911D-8140-8ECC-DED1A783E70C}">
      <dgm:prSet/>
      <dgm:spPr/>
      <dgm:t>
        <a:bodyPr/>
        <a:lstStyle/>
        <a:p>
          <a:pPr latinLnBrk="1"/>
          <a:endParaRPr lang="ko-KR" altLang="en-US"/>
        </a:p>
      </dgm:t>
    </dgm:pt>
    <dgm:pt modelId="{642ABDA2-C1FF-C542-86CC-915BECF42481}" type="sibTrans" cxnId="{ACF422A3-911D-8140-8ECC-DED1A783E70C}">
      <dgm:prSet/>
      <dgm:spPr/>
      <dgm:t>
        <a:bodyPr/>
        <a:lstStyle/>
        <a:p>
          <a:pPr latinLnBrk="1"/>
          <a:endParaRPr lang="ko-KR" altLang="en-US"/>
        </a:p>
      </dgm:t>
    </dgm:pt>
    <dgm:pt modelId="{1F471AD2-C148-7C42-A41B-2437171082EE}">
      <dgm:prSet custT="1"/>
      <dgm:spPr>
        <a:ln>
          <a:noFill/>
        </a:ln>
      </dgm:spPr>
      <dgm:t>
        <a:bodyPr tIns="1080000"/>
        <a:lstStyle/>
        <a:p>
          <a:pPr latinLnBrk="1"/>
          <a:r>
            <a:rPr lang="en-US" altLang="ko-Kore-KR" sz="2000" dirty="0">
              <a:latin typeface="NanumGothic" panose="020D0604000000000000" pitchFamily="34" charset="-127"/>
              <a:ea typeface="NanumGothic" panose="020D0604000000000000" pitchFamily="34" charset="-127"/>
            </a:rPr>
            <a:t>Collecting 20 </a:t>
          </a:r>
          <a:r>
            <a:rPr lang="en-US" altLang="ko-Kore-KR" sz="2000" dirty="0" err="1">
              <a:latin typeface="NanumGothic" panose="020D0604000000000000" pitchFamily="34" charset="-127"/>
              <a:ea typeface="NanumGothic" panose="020D0604000000000000" pitchFamily="34" charset="-127"/>
            </a:rPr>
            <a:t>Handong</a:t>
          </a:r>
          <a:r>
            <a:rPr lang="en-US" altLang="ko-Kore-KR" sz="2000" dirty="0">
              <a:latin typeface="NanumGothic" panose="020D0604000000000000" pitchFamily="34" charset="-127"/>
              <a:ea typeface="NanumGothic" panose="020D0604000000000000" pitchFamily="34" charset="-127"/>
            </a:rPr>
            <a:t> students' opinions, finding problems of previous version of Smart Campus Application and proposing redesigned prototype and asking feedback and satisfaction level.</a:t>
          </a:r>
          <a:endParaRPr lang="ko-KR" altLang="en-US" sz="2000" dirty="0"/>
        </a:p>
      </dgm:t>
    </dgm:pt>
    <dgm:pt modelId="{892EADDA-405C-E842-881F-EF7423A30685}" type="parTrans" cxnId="{2854176E-B522-224E-820F-E735C8BF444C}">
      <dgm:prSet/>
      <dgm:spPr/>
      <dgm:t>
        <a:bodyPr/>
        <a:lstStyle/>
        <a:p>
          <a:pPr latinLnBrk="1"/>
          <a:endParaRPr lang="ko-KR" altLang="en-US"/>
        </a:p>
      </dgm:t>
    </dgm:pt>
    <dgm:pt modelId="{64830A16-246C-1042-B21B-83D50527B9E2}" type="sibTrans" cxnId="{2854176E-B522-224E-820F-E735C8BF444C}">
      <dgm:prSet/>
      <dgm:spPr/>
      <dgm:t>
        <a:bodyPr/>
        <a:lstStyle/>
        <a:p>
          <a:pPr latinLnBrk="1"/>
          <a:endParaRPr lang="ko-KR" altLang="en-US"/>
        </a:p>
      </dgm:t>
    </dgm:pt>
    <dgm:pt modelId="{64B92904-E10E-4648-8979-F3A16D1271B3}">
      <dgm:prSet custT="1"/>
      <dgm:spPr>
        <a:ln>
          <a:noFill/>
        </a:ln>
      </dgm:spPr>
      <dgm:t>
        <a:bodyPr/>
        <a:lstStyle/>
        <a:p>
          <a:pPr latinLnBrk="1"/>
          <a:r>
            <a:rPr lang="en-US" altLang="ko-Kore-KR" sz="2000" dirty="0">
              <a:latin typeface="NanumGothic" panose="020D0604000000000000" pitchFamily="34" charset="-127"/>
              <a:ea typeface="NanumGothic" panose="020D0604000000000000" pitchFamily="34" charset="-127"/>
            </a:rPr>
            <a:t>The design of prototype was more intuitive but as people adapted to the new design, it took more time and eye fatigue was higher in the eye tracker</a:t>
          </a:r>
          <a:endParaRPr lang="ko-KR" altLang="en-US" sz="2000" dirty="0"/>
        </a:p>
      </dgm:t>
    </dgm:pt>
    <dgm:pt modelId="{79FC8C2B-459B-C44D-96F9-857D7FCCB7AA}" type="parTrans" cxnId="{15723E69-1CD1-074E-A04C-6BD67C21C454}">
      <dgm:prSet/>
      <dgm:spPr/>
      <dgm:t>
        <a:bodyPr/>
        <a:lstStyle/>
        <a:p>
          <a:pPr latinLnBrk="1"/>
          <a:endParaRPr lang="ko-KR" altLang="en-US"/>
        </a:p>
      </dgm:t>
    </dgm:pt>
    <dgm:pt modelId="{FD857442-811E-F04F-B419-0813B8F74CFC}" type="sibTrans" cxnId="{15723E69-1CD1-074E-A04C-6BD67C21C454}">
      <dgm:prSet/>
      <dgm:spPr/>
      <dgm:t>
        <a:bodyPr/>
        <a:lstStyle/>
        <a:p>
          <a:pPr latinLnBrk="1"/>
          <a:endParaRPr lang="ko-KR" altLang="en-US"/>
        </a:p>
      </dgm:t>
    </dgm:pt>
    <dgm:pt modelId="{ED9889EB-AA96-4845-A950-F3FE8423AFFB}">
      <dgm:prSet custT="1"/>
      <dgm:spPr>
        <a:ln>
          <a:noFill/>
        </a:ln>
      </dgm:spPr>
      <dgm:t>
        <a:bodyPr/>
        <a:lstStyle/>
        <a:p>
          <a:pPr latinLnBrk="1"/>
          <a:r>
            <a:rPr lang="en-US" altLang="ko-Kore-KR" sz="2000" dirty="0">
              <a:latin typeface="NanumGothic" panose="020D0604000000000000" pitchFamily="34" charset="-127"/>
              <a:ea typeface="NanumGothic" panose="020D0604000000000000" pitchFamily="34" charset="-127"/>
            </a:rPr>
            <a:t>Accuracy of Eye tracker was low</a:t>
          </a:r>
          <a:endParaRPr lang="ko-Kore-KR" altLang="ko-Kore-KR" sz="2000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FB6186AB-DE76-D64A-846C-C237A7229629}" type="parTrans" cxnId="{1225D1E1-464D-8545-B352-BBACFC6B0757}">
      <dgm:prSet/>
      <dgm:spPr/>
      <dgm:t>
        <a:bodyPr/>
        <a:lstStyle/>
        <a:p>
          <a:pPr latinLnBrk="1"/>
          <a:endParaRPr lang="ko-KR" altLang="en-US"/>
        </a:p>
      </dgm:t>
    </dgm:pt>
    <dgm:pt modelId="{17467C9D-AAFA-B548-8E28-DDC29C465F36}" type="sibTrans" cxnId="{1225D1E1-464D-8545-B352-BBACFC6B0757}">
      <dgm:prSet/>
      <dgm:spPr/>
      <dgm:t>
        <a:bodyPr/>
        <a:lstStyle/>
        <a:p>
          <a:pPr latinLnBrk="1"/>
          <a:endParaRPr lang="ko-KR" altLang="en-US"/>
        </a:p>
      </dgm:t>
    </dgm:pt>
    <dgm:pt modelId="{F763C42F-0E75-654E-BC54-6D37F346A85F}">
      <dgm:prSet custT="1"/>
      <dgm:spPr>
        <a:ln>
          <a:noFill/>
        </a:ln>
      </dgm:spPr>
      <dgm:t>
        <a:bodyPr/>
        <a:lstStyle/>
        <a:p>
          <a:pPr latinLnBrk="1"/>
          <a:r>
            <a:rPr lang="en-US" altLang="ko-Kore-KR" sz="2000" dirty="0">
              <a:latin typeface="NanumGothic" panose="020D0604000000000000" pitchFamily="34" charset="-127"/>
              <a:ea typeface="NanumGothic" panose="020D0604000000000000" pitchFamily="34" charset="-127"/>
            </a:rPr>
            <a:t>Provide detailed information of Icons for students who want intuitive information structure</a:t>
          </a:r>
          <a:endParaRPr lang="ko-KR" altLang="en-US" sz="2000" dirty="0"/>
        </a:p>
      </dgm:t>
    </dgm:pt>
    <dgm:pt modelId="{11434CE5-C2A0-3545-8495-A83AA084A9E3}" type="parTrans" cxnId="{B47D5256-5A7F-D044-91F6-173A6771344B}">
      <dgm:prSet/>
      <dgm:spPr/>
      <dgm:t>
        <a:bodyPr/>
        <a:lstStyle/>
        <a:p>
          <a:pPr latinLnBrk="1"/>
          <a:endParaRPr lang="ko-KR" altLang="en-US"/>
        </a:p>
      </dgm:t>
    </dgm:pt>
    <dgm:pt modelId="{C3A2ECC4-3F58-5249-B5F5-82429AED584C}" type="sibTrans" cxnId="{B47D5256-5A7F-D044-91F6-173A6771344B}">
      <dgm:prSet/>
      <dgm:spPr/>
      <dgm:t>
        <a:bodyPr/>
        <a:lstStyle/>
        <a:p>
          <a:pPr latinLnBrk="1"/>
          <a:endParaRPr lang="ko-KR" altLang="en-US"/>
        </a:p>
      </dgm:t>
    </dgm:pt>
    <dgm:pt modelId="{967D40BE-770D-E74C-8453-9F566DD2EC7A}">
      <dgm:prSet custT="1"/>
      <dgm:spPr>
        <a:ln>
          <a:noFill/>
        </a:ln>
      </dgm:spPr>
      <dgm:t>
        <a:bodyPr/>
        <a:lstStyle/>
        <a:p>
          <a:pPr latinLnBrk="1"/>
          <a:r>
            <a:rPr lang="en-US" altLang="ko-Kore-KR" sz="2000" dirty="0">
              <a:latin typeface="NanumGothic" panose="020D0604000000000000" pitchFamily="34" charset="-127"/>
              <a:ea typeface="NanumGothic" panose="020D0604000000000000" pitchFamily="34" charset="-127"/>
            </a:rPr>
            <a:t>Reduce the number of functions that students do not use</a:t>
          </a:r>
          <a:endParaRPr lang="ko-Kore-KR" altLang="ko-Kore-KR" sz="2000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274C7594-6359-8741-AA82-5DAD58D311DE}" type="parTrans" cxnId="{AEC8BD29-0E04-344E-A5B4-22C49D2E9195}">
      <dgm:prSet/>
      <dgm:spPr/>
      <dgm:t>
        <a:bodyPr/>
        <a:lstStyle/>
        <a:p>
          <a:pPr latinLnBrk="1"/>
          <a:endParaRPr lang="ko-KR" altLang="en-US"/>
        </a:p>
      </dgm:t>
    </dgm:pt>
    <dgm:pt modelId="{09A75312-CAE7-3C40-9E2F-9AB9530303FB}" type="sibTrans" cxnId="{AEC8BD29-0E04-344E-A5B4-22C49D2E9195}">
      <dgm:prSet/>
      <dgm:spPr/>
      <dgm:t>
        <a:bodyPr/>
        <a:lstStyle/>
        <a:p>
          <a:pPr latinLnBrk="1"/>
          <a:endParaRPr lang="ko-KR" altLang="en-US"/>
        </a:p>
      </dgm:t>
    </dgm:pt>
    <dgm:pt modelId="{06334CCE-4622-E64E-B664-E899AEE71DD5}">
      <dgm:prSet custT="1"/>
      <dgm:spPr>
        <a:ln>
          <a:noFill/>
        </a:ln>
      </dgm:spPr>
      <dgm:t>
        <a:bodyPr/>
        <a:lstStyle/>
        <a:p>
          <a:pPr latinLnBrk="1"/>
          <a:r>
            <a:rPr lang="en-US" altLang="ko-Kore-KR" sz="2000" dirty="0">
              <a:latin typeface="NanumGothic" panose="020D0604000000000000" pitchFamily="34" charset="-127"/>
              <a:ea typeface="NanumGothic" panose="020D0604000000000000" pitchFamily="34" charset="-127"/>
            </a:rPr>
            <a:t>When Smart Campus Application linked to </a:t>
          </a:r>
          <a:r>
            <a:rPr lang="en-US" altLang="ko-Kore-KR" sz="2000" dirty="0" err="1">
              <a:latin typeface="NanumGothic" panose="020D0604000000000000" pitchFamily="34" charset="-127"/>
              <a:ea typeface="NanumGothic" panose="020D0604000000000000" pitchFamily="34" charset="-127"/>
            </a:rPr>
            <a:t>Hisnet</a:t>
          </a:r>
          <a:r>
            <a:rPr lang="en-US" altLang="ko-Kore-KR" sz="2000" dirty="0">
              <a:latin typeface="NanumGothic" panose="020D0604000000000000" pitchFamily="34" charset="-127"/>
              <a:ea typeface="NanumGothic" panose="020D0604000000000000" pitchFamily="34" charset="-127"/>
            </a:rPr>
            <a:t>/Library provide appropriate Crawling</a:t>
          </a:r>
          <a:endParaRPr lang="ko-Kore-KR" altLang="ko-Kore-KR" sz="2000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CF858937-B2FD-DC47-8C14-095FC2802647}" type="parTrans" cxnId="{4BDD5205-693E-B746-9EA1-3E456A2D31AB}">
      <dgm:prSet/>
      <dgm:spPr/>
      <dgm:t>
        <a:bodyPr/>
        <a:lstStyle/>
        <a:p>
          <a:pPr latinLnBrk="1"/>
          <a:endParaRPr lang="ko-KR" altLang="en-US"/>
        </a:p>
      </dgm:t>
    </dgm:pt>
    <dgm:pt modelId="{023F474D-7423-7C4C-894B-84ECE13B7525}" type="sibTrans" cxnId="{4BDD5205-693E-B746-9EA1-3E456A2D31AB}">
      <dgm:prSet/>
      <dgm:spPr/>
      <dgm:t>
        <a:bodyPr/>
        <a:lstStyle/>
        <a:p>
          <a:pPr latinLnBrk="1"/>
          <a:endParaRPr lang="ko-KR" altLang="en-US"/>
        </a:p>
      </dgm:t>
    </dgm:pt>
    <dgm:pt modelId="{55C694A3-3674-0148-BC46-0A4497F16415}" type="pres">
      <dgm:prSet presAssocID="{92A4669C-0179-1C45-87B0-D358D5A799EA}" presName="linear" presStyleCnt="0">
        <dgm:presLayoutVars>
          <dgm:dir/>
          <dgm:animLvl val="lvl"/>
          <dgm:resizeHandles val="exact"/>
        </dgm:presLayoutVars>
      </dgm:prSet>
      <dgm:spPr/>
    </dgm:pt>
    <dgm:pt modelId="{A99625CC-3AAB-2140-A8AB-E5768552F89F}" type="pres">
      <dgm:prSet presAssocID="{F8A0FCE0-FDF0-AF42-A5D1-073158481D32}" presName="parentLin" presStyleCnt="0"/>
      <dgm:spPr/>
    </dgm:pt>
    <dgm:pt modelId="{510C5941-45DC-DE4C-8062-AF88E1B7878C}" type="pres">
      <dgm:prSet presAssocID="{F8A0FCE0-FDF0-AF42-A5D1-073158481D32}" presName="parentLeftMargin" presStyleLbl="node1" presStyleIdx="0" presStyleCnt="3"/>
      <dgm:spPr/>
    </dgm:pt>
    <dgm:pt modelId="{AE29814C-91E5-EE41-A00C-8442892FDDA8}" type="pres">
      <dgm:prSet presAssocID="{F8A0FCE0-FDF0-AF42-A5D1-073158481D32}" presName="parentText" presStyleLbl="node1" presStyleIdx="0" presStyleCnt="3" custScaleX="97476" custScaleY="52102" custLinFactNeighborX="-100000" custLinFactNeighborY="-3738">
        <dgm:presLayoutVars>
          <dgm:chMax val="0"/>
          <dgm:bulletEnabled val="1"/>
        </dgm:presLayoutVars>
      </dgm:prSet>
      <dgm:spPr/>
    </dgm:pt>
    <dgm:pt modelId="{41B1D957-47B7-C94D-AAEC-621FFDB7DE88}" type="pres">
      <dgm:prSet presAssocID="{F8A0FCE0-FDF0-AF42-A5D1-073158481D32}" presName="negativeSpace" presStyleCnt="0"/>
      <dgm:spPr/>
    </dgm:pt>
    <dgm:pt modelId="{D2765A76-8CB9-534D-8EBD-6F7172220539}" type="pres">
      <dgm:prSet presAssocID="{F8A0FCE0-FDF0-AF42-A5D1-073158481D32}" presName="childText" presStyleLbl="conFgAcc1" presStyleIdx="0" presStyleCnt="3" custScaleY="105945">
        <dgm:presLayoutVars>
          <dgm:bulletEnabled val="1"/>
        </dgm:presLayoutVars>
      </dgm:prSet>
      <dgm:spPr/>
    </dgm:pt>
    <dgm:pt modelId="{D82CFEAE-343E-434A-8E64-5810F8077A09}" type="pres">
      <dgm:prSet presAssocID="{215EFBFE-97EB-104C-B1D6-0033501FFB44}" presName="spaceBetweenRectangles" presStyleCnt="0"/>
      <dgm:spPr/>
    </dgm:pt>
    <dgm:pt modelId="{451E5206-111F-564C-8AF1-18AD83188CEB}" type="pres">
      <dgm:prSet presAssocID="{CECDB978-A7DB-B74E-94D9-BB9918699947}" presName="parentLin" presStyleCnt="0"/>
      <dgm:spPr/>
    </dgm:pt>
    <dgm:pt modelId="{B166D9FD-0AD5-3D49-98DE-9D74A13AF218}" type="pres">
      <dgm:prSet presAssocID="{CECDB978-A7DB-B74E-94D9-BB9918699947}" presName="parentLeftMargin" presStyleLbl="node1" presStyleIdx="0" presStyleCnt="3"/>
      <dgm:spPr/>
    </dgm:pt>
    <dgm:pt modelId="{97FE21C3-D83A-0A46-95A0-DC7B9ADD21FA}" type="pres">
      <dgm:prSet presAssocID="{CECDB978-A7DB-B74E-94D9-BB9918699947}" presName="parentText" presStyleLbl="node1" presStyleIdx="1" presStyleCnt="3" custScaleX="97497" custScaleY="52016" custLinFactX="-150" custLinFactNeighborX="-100000" custLinFactNeighborY="-6683">
        <dgm:presLayoutVars>
          <dgm:chMax val="0"/>
          <dgm:bulletEnabled val="1"/>
        </dgm:presLayoutVars>
      </dgm:prSet>
      <dgm:spPr/>
    </dgm:pt>
    <dgm:pt modelId="{FAA3ACAA-3FF8-8B46-8C21-B9AF29815CC2}" type="pres">
      <dgm:prSet presAssocID="{CECDB978-A7DB-B74E-94D9-BB9918699947}" presName="negativeSpace" presStyleCnt="0"/>
      <dgm:spPr/>
    </dgm:pt>
    <dgm:pt modelId="{D5CC847B-24A1-8042-9977-9FC2BA43A6F2}" type="pres">
      <dgm:prSet presAssocID="{CECDB978-A7DB-B74E-94D9-BB9918699947}" presName="childText" presStyleLbl="conFgAcc1" presStyleIdx="1" presStyleCnt="3">
        <dgm:presLayoutVars>
          <dgm:bulletEnabled val="1"/>
        </dgm:presLayoutVars>
      </dgm:prSet>
      <dgm:spPr/>
    </dgm:pt>
    <dgm:pt modelId="{DE5564D6-C2BE-DA40-B3FB-AAE584FBB343}" type="pres">
      <dgm:prSet presAssocID="{96565E5B-C9ED-9C4F-B29A-776D0B492BE4}" presName="spaceBetweenRectangles" presStyleCnt="0"/>
      <dgm:spPr/>
    </dgm:pt>
    <dgm:pt modelId="{C5986E2C-1103-DF4C-8A8E-335D886CD1A5}" type="pres">
      <dgm:prSet presAssocID="{51172C2C-FF9E-0349-B9AE-748B7FD466FB}" presName="parentLin" presStyleCnt="0"/>
      <dgm:spPr/>
    </dgm:pt>
    <dgm:pt modelId="{AD389B94-BB6C-6841-996C-D60036ADDD1C}" type="pres">
      <dgm:prSet presAssocID="{51172C2C-FF9E-0349-B9AE-748B7FD466FB}" presName="parentLeftMargin" presStyleLbl="node1" presStyleIdx="1" presStyleCnt="3"/>
      <dgm:spPr/>
    </dgm:pt>
    <dgm:pt modelId="{9BDA7CE2-02FF-A449-8A4C-4A0C098A2DAA}" type="pres">
      <dgm:prSet presAssocID="{51172C2C-FF9E-0349-B9AE-748B7FD466FB}" presName="parentText" presStyleLbl="node1" presStyleIdx="2" presStyleCnt="3" custScaleX="97497" custScaleY="52016" custLinFactNeighborX="-100000" custLinFactNeighborY="-3834">
        <dgm:presLayoutVars>
          <dgm:chMax val="0"/>
          <dgm:bulletEnabled val="1"/>
        </dgm:presLayoutVars>
      </dgm:prSet>
      <dgm:spPr/>
    </dgm:pt>
    <dgm:pt modelId="{687BF295-0B0F-2F4B-AC82-67C8AFF84051}" type="pres">
      <dgm:prSet presAssocID="{51172C2C-FF9E-0349-B9AE-748B7FD466FB}" presName="negativeSpace" presStyleCnt="0"/>
      <dgm:spPr/>
    </dgm:pt>
    <dgm:pt modelId="{F79BBC4A-7FEB-FA47-85AA-C472FC87CAA9}" type="pres">
      <dgm:prSet presAssocID="{51172C2C-FF9E-0349-B9AE-748B7FD466F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BDD5205-693E-B746-9EA1-3E456A2D31AB}" srcId="{51172C2C-FF9E-0349-B9AE-748B7FD466FB}" destId="{06334CCE-4622-E64E-B664-E899AEE71DD5}" srcOrd="2" destOrd="0" parTransId="{CF858937-B2FD-DC47-8C14-095FC2802647}" sibTransId="{023F474D-7423-7C4C-894B-84ECE13B7525}"/>
    <dgm:cxn modelId="{AEC8BD29-0E04-344E-A5B4-22C49D2E9195}" srcId="{51172C2C-FF9E-0349-B9AE-748B7FD466FB}" destId="{967D40BE-770D-E74C-8453-9F566DD2EC7A}" srcOrd="1" destOrd="0" parTransId="{274C7594-6359-8741-AA82-5DAD58D311DE}" sibTransId="{09A75312-CAE7-3C40-9E2F-9AB9530303FB}"/>
    <dgm:cxn modelId="{85304B32-C5E8-D04A-9D34-46C7CFCD5E85}" type="presOf" srcId="{06334CCE-4622-E64E-B664-E899AEE71DD5}" destId="{F79BBC4A-7FEB-FA47-85AA-C472FC87CAA9}" srcOrd="0" destOrd="2" presId="urn:microsoft.com/office/officeart/2005/8/layout/list1"/>
    <dgm:cxn modelId="{8D59F160-A2F6-3B41-84A6-589DFBEAA179}" type="presOf" srcId="{F8A0FCE0-FDF0-AF42-A5D1-073158481D32}" destId="{510C5941-45DC-DE4C-8062-AF88E1B7878C}" srcOrd="0" destOrd="0" presId="urn:microsoft.com/office/officeart/2005/8/layout/list1"/>
    <dgm:cxn modelId="{15723E69-1CD1-074E-A04C-6BD67C21C454}" srcId="{CECDB978-A7DB-B74E-94D9-BB9918699947}" destId="{64B92904-E10E-4648-8979-F3A16D1271B3}" srcOrd="0" destOrd="0" parTransId="{79FC8C2B-459B-C44D-96F9-857D7FCCB7AA}" sibTransId="{FD857442-811E-F04F-B419-0813B8F74CFC}"/>
    <dgm:cxn modelId="{AE4D3D4A-1C6B-CF44-90A8-9ACF07D10C74}" type="presOf" srcId="{64B92904-E10E-4648-8979-F3A16D1271B3}" destId="{D5CC847B-24A1-8042-9977-9FC2BA43A6F2}" srcOrd="0" destOrd="0" presId="urn:microsoft.com/office/officeart/2005/8/layout/list1"/>
    <dgm:cxn modelId="{2854176E-B522-224E-820F-E735C8BF444C}" srcId="{F8A0FCE0-FDF0-AF42-A5D1-073158481D32}" destId="{1F471AD2-C148-7C42-A41B-2437171082EE}" srcOrd="0" destOrd="0" parTransId="{892EADDA-405C-E842-881F-EF7423A30685}" sibTransId="{64830A16-246C-1042-B21B-83D50527B9E2}"/>
    <dgm:cxn modelId="{C3336476-8DAE-A644-BEF1-C07AEBC8ABD7}" type="presOf" srcId="{967D40BE-770D-E74C-8453-9F566DD2EC7A}" destId="{F79BBC4A-7FEB-FA47-85AA-C472FC87CAA9}" srcOrd="0" destOrd="1" presId="urn:microsoft.com/office/officeart/2005/8/layout/list1"/>
    <dgm:cxn modelId="{B47D5256-5A7F-D044-91F6-173A6771344B}" srcId="{51172C2C-FF9E-0349-B9AE-748B7FD466FB}" destId="{F763C42F-0E75-654E-BC54-6D37F346A85F}" srcOrd="0" destOrd="0" parTransId="{11434CE5-C2A0-3545-8495-A83AA084A9E3}" sibTransId="{C3A2ECC4-3F58-5249-B5F5-82429AED584C}"/>
    <dgm:cxn modelId="{D0106294-29FF-D845-BDE2-0E80C4E4CD06}" type="presOf" srcId="{92A4669C-0179-1C45-87B0-D358D5A799EA}" destId="{55C694A3-3674-0148-BC46-0A4497F16415}" srcOrd="0" destOrd="0" presId="urn:microsoft.com/office/officeart/2005/8/layout/list1"/>
    <dgm:cxn modelId="{28485599-4309-EC43-BA9D-8E6EACB9E4EE}" srcId="{92A4669C-0179-1C45-87B0-D358D5A799EA}" destId="{CECDB978-A7DB-B74E-94D9-BB9918699947}" srcOrd="1" destOrd="0" parTransId="{AB784AA4-9B24-4047-90F1-1DEE154FC97D}" sibTransId="{96565E5B-C9ED-9C4F-B29A-776D0B492BE4}"/>
    <dgm:cxn modelId="{D666ED9B-00BE-2E40-A218-92E4E6922CD0}" type="presOf" srcId="{CECDB978-A7DB-B74E-94D9-BB9918699947}" destId="{97FE21C3-D83A-0A46-95A0-DC7B9ADD21FA}" srcOrd="1" destOrd="0" presId="urn:microsoft.com/office/officeart/2005/8/layout/list1"/>
    <dgm:cxn modelId="{ACF422A3-911D-8140-8ECC-DED1A783E70C}" srcId="{92A4669C-0179-1C45-87B0-D358D5A799EA}" destId="{51172C2C-FF9E-0349-B9AE-748B7FD466FB}" srcOrd="2" destOrd="0" parTransId="{83DBF12A-E331-7C46-B941-C5CA180A559D}" sibTransId="{642ABDA2-C1FF-C542-86CC-915BECF42481}"/>
    <dgm:cxn modelId="{2C274CA6-3441-0147-B467-D63F0C6C8173}" srcId="{92A4669C-0179-1C45-87B0-D358D5A799EA}" destId="{F8A0FCE0-FDF0-AF42-A5D1-073158481D32}" srcOrd="0" destOrd="0" parTransId="{E594DD2B-7391-534D-BA51-51A35A00C729}" sibTransId="{215EFBFE-97EB-104C-B1D6-0033501FFB44}"/>
    <dgm:cxn modelId="{6DDA61AA-E032-8D49-844D-21B8088679DE}" type="presOf" srcId="{51172C2C-FF9E-0349-B9AE-748B7FD466FB}" destId="{9BDA7CE2-02FF-A449-8A4C-4A0C098A2DAA}" srcOrd="1" destOrd="0" presId="urn:microsoft.com/office/officeart/2005/8/layout/list1"/>
    <dgm:cxn modelId="{D08975AC-F09A-044F-A2A6-19928A264DE3}" type="presOf" srcId="{F8A0FCE0-FDF0-AF42-A5D1-073158481D32}" destId="{AE29814C-91E5-EE41-A00C-8442892FDDA8}" srcOrd="1" destOrd="0" presId="urn:microsoft.com/office/officeart/2005/8/layout/list1"/>
    <dgm:cxn modelId="{092F25B3-0323-7E43-9FD6-522363D989C7}" type="presOf" srcId="{F763C42F-0E75-654E-BC54-6D37F346A85F}" destId="{F79BBC4A-7FEB-FA47-85AA-C472FC87CAA9}" srcOrd="0" destOrd="0" presId="urn:microsoft.com/office/officeart/2005/8/layout/list1"/>
    <dgm:cxn modelId="{BA4571C0-02D5-6844-B20C-26FC9E259B27}" type="presOf" srcId="{ED9889EB-AA96-4845-A950-F3FE8423AFFB}" destId="{D5CC847B-24A1-8042-9977-9FC2BA43A6F2}" srcOrd="0" destOrd="1" presId="urn:microsoft.com/office/officeart/2005/8/layout/list1"/>
    <dgm:cxn modelId="{CF137BD4-35D7-F24E-A309-5C6548C7C961}" type="presOf" srcId="{1F471AD2-C148-7C42-A41B-2437171082EE}" destId="{D2765A76-8CB9-534D-8EBD-6F7172220539}" srcOrd="0" destOrd="0" presId="urn:microsoft.com/office/officeart/2005/8/layout/list1"/>
    <dgm:cxn modelId="{1225D1E1-464D-8545-B352-BBACFC6B0757}" srcId="{CECDB978-A7DB-B74E-94D9-BB9918699947}" destId="{ED9889EB-AA96-4845-A950-F3FE8423AFFB}" srcOrd="1" destOrd="0" parTransId="{FB6186AB-DE76-D64A-846C-C237A7229629}" sibTransId="{17467C9D-AAFA-B548-8E28-DDC29C465F36}"/>
    <dgm:cxn modelId="{362C59E7-4669-AA43-8E75-F8C3D1788A1E}" type="presOf" srcId="{CECDB978-A7DB-B74E-94D9-BB9918699947}" destId="{B166D9FD-0AD5-3D49-98DE-9D74A13AF218}" srcOrd="0" destOrd="0" presId="urn:microsoft.com/office/officeart/2005/8/layout/list1"/>
    <dgm:cxn modelId="{129F38EB-7530-B549-B349-24FDF21033EF}" type="presOf" srcId="{51172C2C-FF9E-0349-B9AE-748B7FD466FB}" destId="{AD389B94-BB6C-6841-996C-D60036ADDD1C}" srcOrd="0" destOrd="0" presId="urn:microsoft.com/office/officeart/2005/8/layout/list1"/>
    <dgm:cxn modelId="{933FF11B-CE2B-FB4F-9836-062B8F54FE7E}" type="presParOf" srcId="{55C694A3-3674-0148-BC46-0A4497F16415}" destId="{A99625CC-3AAB-2140-A8AB-E5768552F89F}" srcOrd="0" destOrd="0" presId="urn:microsoft.com/office/officeart/2005/8/layout/list1"/>
    <dgm:cxn modelId="{370604C4-66BF-4E4A-B9F4-E01B800C54B8}" type="presParOf" srcId="{A99625CC-3AAB-2140-A8AB-E5768552F89F}" destId="{510C5941-45DC-DE4C-8062-AF88E1B7878C}" srcOrd="0" destOrd="0" presId="urn:microsoft.com/office/officeart/2005/8/layout/list1"/>
    <dgm:cxn modelId="{73E4E0A7-75CB-0D49-BC6D-41A809091E30}" type="presParOf" srcId="{A99625CC-3AAB-2140-A8AB-E5768552F89F}" destId="{AE29814C-91E5-EE41-A00C-8442892FDDA8}" srcOrd="1" destOrd="0" presId="urn:microsoft.com/office/officeart/2005/8/layout/list1"/>
    <dgm:cxn modelId="{1B6024C2-541A-6943-B14F-E29A9B316051}" type="presParOf" srcId="{55C694A3-3674-0148-BC46-0A4497F16415}" destId="{41B1D957-47B7-C94D-AAEC-621FFDB7DE88}" srcOrd="1" destOrd="0" presId="urn:microsoft.com/office/officeart/2005/8/layout/list1"/>
    <dgm:cxn modelId="{92F81625-E593-644F-9B2B-EC035F0FDC46}" type="presParOf" srcId="{55C694A3-3674-0148-BC46-0A4497F16415}" destId="{D2765A76-8CB9-534D-8EBD-6F7172220539}" srcOrd="2" destOrd="0" presId="urn:microsoft.com/office/officeart/2005/8/layout/list1"/>
    <dgm:cxn modelId="{9AAAB911-3160-FF4A-80AA-7B2765ABCA07}" type="presParOf" srcId="{55C694A3-3674-0148-BC46-0A4497F16415}" destId="{D82CFEAE-343E-434A-8E64-5810F8077A09}" srcOrd="3" destOrd="0" presId="urn:microsoft.com/office/officeart/2005/8/layout/list1"/>
    <dgm:cxn modelId="{B8B9E7B6-A1F8-C74D-A251-789D1CCC477D}" type="presParOf" srcId="{55C694A3-3674-0148-BC46-0A4497F16415}" destId="{451E5206-111F-564C-8AF1-18AD83188CEB}" srcOrd="4" destOrd="0" presId="urn:microsoft.com/office/officeart/2005/8/layout/list1"/>
    <dgm:cxn modelId="{34368239-64B4-1640-877D-568285775DA8}" type="presParOf" srcId="{451E5206-111F-564C-8AF1-18AD83188CEB}" destId="{B166D9FD-0AD5-3D49-98DE-9D74A13AF218}" srcOrd="0" destOrd="0" presId="urn:microsoft.com/office/officeart/2005/8/layout/list1"/>
    <dgm:cxn modelId="{E755202F-7FEC-8144-9DE6-597D294CC051}" type="presParOf" srcId="{451E5206-111F-564C-8AF1-18AD83188CEB}" destId="{97FE21C3-D83A-0A46-95A0-DC7B9ADD21FA}" srcOrd="1" destOrd="0" presId="urn:microsoft.com/office/officeart/2005/8/layout/list1"/>
    <dgm:cxn modelId="{DB2E4397-E3C2-4047-AE2D-2DDDC25F1AD7}" type="presParOf" srcId="{55C694A3-3674-0148-BC46-0A4497F16415}" destId="{FAA3ACAA-3FF8-8B46-8C21-B9AF29815CC2}" srcOrd="5" destOrd="0" presId="urn:microsoft.com/office/officeart/2005/8/layout/list1"/>
    <dgm:cxn modelId="{DF778EF0-B45D-7F4D-878D-658377D502BD}" type="presParOf" srcId="{55C694A3-3674-0148-BC46-0A4497F16415}" destId="{D5CC847B-24A1-8042-9977-9FC2BA43A6F2}" srcOrd="6" destOrd="0" presId="urn:microsoft.com/office/officeart/2005/8/layout/list1"/>
    <dgm:cxn modelId="{F708EE17-CE99-7145-9AB2-1D1876139AAA}" type="presParOf" srcId="{55C694A3-3674-0148-BC46-0A4497F16415}" destId="{DE5564D6-C2BE-DA40-B3FB-AAE584FBB343}" srcOrd="7" destOrd="0" presId="urn:microsoft.com/office/officeart/2005/8/layout/list1"/>
    <dgm:cxn modelId="{4E25280F-7766-5E47-9C7F-F45A459EC405}" type="presParOf" srcId="{55C694A3-3674-0148-BC46-0A4497F16415}" destId="{C5986E2C-1103-DF4C-8A8E-335D886CD1A5}" srcOrd="8" destOrd="0" presId="urn:microsoft.com/office/officeart/2005/8/layout/list1"/>
    <dgm:cxn modelId="{DAE0B6B8-EBF1-0045-A076-1B5BC0116487}" type="presParOf" srcId="{C5986E2C-1103-DF4C-8A8E-335D886CD1A5}" destId="{AD389B94-BB6C-6841-996C-D60036ADDD1C}" srcOrd="0" destOrd="0" presId="urn:microsoft.com/office/officeart/2005/8/layout/list1"/>
    <dgm:cxn modelId="{46BEBAF6-B0D7-C24D-8A79-74E0B7467A42}" type="presParOf" srcId="{C5986E2C-1103-DF4C-8A8E-335D886CD1A5}" destId="{9BDA7CE2-02FF-A449-8A4C-4A0C098A2DAA}" srcOrd="1" destOrd="0" presId="urn:microsoft.com/office/officeart/2005/8/layout/list1"/>
    <dgm:cxn modelId="{45757AD9-5DC3-FC4B-8813-87A48F4D9351}" type="presParOf" srcId="{55C694A3-3674-0148-BC46-0A4497F16415}" destId="{687BF295-0B0F-2F4B-AC82-67C8AFF84051}" srcOrd="9" destOrd="0" presId="urn:microsoft.com/office/officeart/2005/8/layout/list1"/>
    <dgm:cxn modelId="{A3A6875A-1014-D746-A2FD-A59D28050192}" type="presParOf" srcId="{55C694A3-3674-0148-BC46-0A4497F16415}" destId="{F79BBC4A-7FEB-FA47-85AA-C472FC87CAA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916EBA-FCB9-4E4D-BA5F-73A30B07AFFA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16754202-0110-4842-BEFE-DCF43D470B83}">
      <dgm:prSet phldrT="[텍스트]" custT="1"/>
      <dgm:spPr/>
      <dgm:t>
        <a:bodyPr/>
        <a:lstStyle/>
        <a:p>
          <a:pPr latinLnBrk="1"/>
          <a:r>
            <a:rPr lang="en-US" altLang="ko-KR" sz="3000" b="1">
              <a:latin typeface="+mj-ea"/>
              <a:ea typeface="+mj-ea"/>
            </a:rPr>
            <a:t>Usability</a:t>
          </a:r>
        </a:p>
        <a:p>
          <a:pPr latinLnBrk="1"/>
          <a:r>
            <a:rPr lang="en-US" altLang="ko-KR" sz="3000" b="1">
              <a:latin typeface="+mj-ea"/>
              <a:ea typeface="+mj-ea"/>
            </a:rPr>
            <a:t>problems</a:t>
          </a:r>
          <a:endParaRPr lang="ko-KR" altLang="en-US" sz="3000" b="1" dirty="0">
            <a:latin typeface="+mj-ea"/>
            <a:ea typeface="+mj-ea"/>
          </a:endParaRPr>
        </a:p>
      </dgm:t>
    </dgm:pt>
    <dgm:pt modelId="{0EC093F6-C88F-4EFC-BE9A-C377BC2538D2}" type="parTrans" cxnId="{A01605DB-273F-483D-83A7-B7B88A99786E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EBA2D284-C7C9-4DA4-AAE0-049E85684678}" type="sibTrans" cxnId="{A01605DB-273F-483D-83A7-B7B88A99786E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826D9D98-60BF-440A-AB45-75E08339780D}">
      <dgm:prSet phldrT="[텍스트]" custT="1"/>
      <dgm:spPr/>
      <dgm:t>
        <a:bodyPr/>
        <a:lstStyle/>
        <a:p>
          <a:pPr latinLnBrk="1"/>
          <a:r>
            <a:rPr lang="en-US" altLang="ko-KR" sz="2400">
              <a:latin typeface="+mj-ea"/>
              <a:ea typeface="+mj-ea"/>
            </a:rPr>
            <a:t>Discoverability</a:t>
          </a:r>
          <a:endParaRPr lang="ko-KR" altLang="en-US" sz="2400" dirty="0">
            <a:latin typeface="+mj-ea"/>
            <a:ea typeface="+mj-ea"/>
          </a:endParaRPr>
        </a:p>
      </dgm:t>
    </dgm:pt>
    <dgm:pt modelId="{CEDAC5EF-6BE8-46C1-8824-325088D4D550}" type="parTrans" cxnId="{E21073E4-BD78-43D7-AC62-8292C1489377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323B3E32-ABD4-4A7C-B5F2-ED4258ED7E33}" type="sibTrans" cxnId="{E21073E4-BD78-43D7-AC62-8292C1489377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516BFF3F-F93C-4366-A337-56F524C830F0}">
      <dgm:prSet phldrT="[텍스트]" custT="1"/>
      <dgm:spPr/>
      <dgm:t>
        <a:bodyPr/>
        <a:lstStyle/>
        <a:p>
          <a:pPr latinLnBrk="1"/>
          <a:r>
            <a:rPr lang="en-US" altLang="ko-KR" sz="2400">
              <a:latin typeface="+mj-ea"/>
              <a:ea typeface="+mj-ea"/>
            </a:rPr>
            <a:t>Simplicity</a:t>
          </a:r>
          <a:endParaRPr lang="ko-KR" altLang="en-US" sz="2400" dirty="0">
            <a:latin typeface="+mj-ea"/>
            <a:ea typeface="+mj-ea"/>
          </a:endParaRPr>
        </a:p>
      </dgm:t>
    </dgm:pt>
    <dgm:pt modelId="{FA8D40FB-2B06-4548-BC1A-FB7DD715B0E3}" type="parTrans" cxnId="{9ED3F8C0-C4FC-4DE4-A97E-E9CDA51A01D9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D1D1512F-2D4E-4F83-AF00-941F1F69701D}" type="sibTrans" cxnId="{9ED3F8C0-C4FC-4DE4-A97E-E9CDA51A01D9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0EC65CDF-11FF-40B2-A34B-C1A84CC409CE}">
      <dgm:prSet phldrT="[텍스트]" custT="1"/>
      <dgm:spPr/>
      <dgm:t>
        <a:bodyPr/>
        <a:lstStyle/>
        <a:p>
          <a:pPr latinLnBrk="1"/>
          <a:r>
            <a:rPr lang="en-US" altLang="ko-KR" sz="2400">
              <a:latin typeface="+mj-ea"/>
              <a:ea typeface="+mj-ea"/>
            </a:rPr>
            <a:t>Flexibility</a:t>
          </a:r>
          <a:endParaRPr lang="ko-KR" altLang="en-US" sz="2400" dirty="0">
            <a:latin typeface="+mj-ea"/>
            <a:ea typeface="+mj-ea"/>
          </a:endParaRPr>
        </a:p>
      </dgm:t>
    </dgm:pt>
    <dgm:pt modelId="{E89507F4-814A-449F-9AB1-0FA2C2129F18}" type="parTrans" cxnId="{4304B4CE-429F-4F02-8E04-4B883818478A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E96277AA-D8C7-4EB6-B3E8-7F60F84ACA38}" type="sibTrans" cxnId="{4304B4CE-429F-4F02-8E04-4B883818478A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9C01EFF5-E1A1-458D-AFC7-F9EF30DF16C5}">
      <dgm:prSet phldrT="[텍스트]" custT="1"/>
      <dgm:spPr/>
      <dgm:t>
        <a:bodyPr/>
        <a:lstStyle/>
        <a:p>
          <a:pPr latinLnBrk="1"/>
          <a:r>
            <a:rPr lang="en-US" altLang="ko-KR" sz="2400" dirty="0">
              <a:latin typeface="+mj-ea"/>
              <a:ea typeface="+mj-ea"/>
            </a:rPr>
            <a:t>Consistency</a:t>
          </a:r>
          <a:endParaRPr lang="ko-KR" altLang="en-US" sz="2400" dirty="0">
            <a:latin typeface="+mj-ea"/>
            <a:ea typeface="+mj-ea"/>
          </a:endParaRPr>
        </a:p>
      </dgm:t>
    </dgm:pt>
    <dgm:pt modelId="{3C27F544-EDBF-49EF-ADE1-ED68322AE134}" type="parTrans" cxnId="{8E2DF956-34AB-44D5-A32E-A113AB8E85D7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65471012-152B-45D5-92CA-8B6BC5C1E526}" type="sibTrans" cxnId="{8E2DF956-34AB-44D5-A32E-A113AB8E85D7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AADD4B42-D10F-4EDF-A644-B6AFE47C1F6E}" type="pres">
      <dgm:prSet presAssocID="{F2916EBA-FCB9-4E4D-BA5F-73A30B07AFFA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B8ED824-D645-474B-8AF3-5D6551A7F5F5}" type="pres">
      <dgm:prSet presAssocID="{16754202-0110-4842-BEFE-DCF43D470B83}" presName="Accent1" presStyleCnt="0"/>
      <dgm:spPr/>
    </dgm:pt>
    <dgm:pt modelId="{0A96E1C2-74E4-40B1-B094-D5E8F57EC0E4}" type="pres">
      <dgm:prSet presAssocID="{16754202-0110-4842-BEFE-DCF43D470B83}" presName="Accent" presStyleLbl="node1" presStyleIdx="0" presStyleCnt="1"/>
      <dgm:spPr/>
    </dgm:pt>
    <dgm:pt modelId="{8043173F-B10E-4278-8C77-9D9104E0B986}" type="pres">
      <dgm:prSet presAssocID="{16754202-0110-4842-BEFE-DCF43D470B83}" presName="Child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6DA190C7-B00C-44E5-BBCD-F54BB0A14693}" type="pres">
      <dgm:prSet presAssocID="{16754202-0110-4842-BEFE-DCF43D470B83}" presName="Parent1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EB782617-77C9-4165-BA97-FA2885E6023A}" type="presOf" srcId="{F2916EBA-FCB9-4E4D-BA5F-73A30B07AFFA}" destId="{AADD4B42-D10F-4EDF-A644-B6AFE47C1F6E}" srcOrd="0" destOrd="0" presId="urn:microsoft.com/office/officeart/2009/layout/CircleArrowProcess"/>
    <dgm:cxn modelId="{4387181B-D0CE-4CDA-81F8-9D098D662B88}" type="presOf" srcId="{0EC65CDF-11FF-40B2-A34B-C1A84CC409CE}" destId="{8043173F-B10E-4278-8C77-9D9104E0B986}" srcOrd="0" destOrd="2" presId="urn:microsoft.com/office/officeart/2009/layout/CircleArrowProcess"/>
    <dgm:cxn modelId="{60EC493D-18FD-4CC3-968E-2FD7CF7BE930}" type="presOf" srcId="{9C01EFF5-E1A1-458D-AFC7-F9EF30DF16C5}" destId="{8043173F-B10E-4278-8C77-9D9104E0B986}" srcOrd="0" destOrd="3" presId="urn:microsoft.com/office/officeart/2009/layout/CircleArrowProcess"/>
    <dgm:cxn modelId="{30591042-68FA-41C7-9EDA-967A60DA2D4D}" type="presOf" srcId="{16754202-0110-4842-BEFE-DCF43D470B83}" destId="{6DA190C7-B00C-44E5-BBCD-F54BB0A14693}" srcOrd="0" destOrd="0" presId="urn:microsoft.com/office/officeart/2009/layout/CircleArrowProcess"/>
    <dgm:cxn modelId="{8E2DF956-34AB-44D5-A32E-A113AB8E85D7}" srcId="{16754202-0110-4842-BEFE-DCF43D470B83}" destId="{9C01EFF5-E1A1-458D-AFC7-F9EF30DF16C5}" srcOrd="3" destOrd="0" parTransId="{3C27F544-EDBF-49EF-ADE1-ED68322AE134}" sibTransId="{65471012-152B-45D5-92CA-8B6BC5C1E526}"/>
    <dgm:cxn modelId="{5F521FA3-63D1-4295-80FF-09105CD7A5B1}" type="presOf" srcId="{516BFF3F-F93C-4366-A337-56F524C830F0}" destId="{8043173F-B10E-4278-8C77-9D9104E0B986}" srcOrd="0" destOrd="1" presId="urn:microsoft.com/office/officeart/2009/layout/CircleArrowProcess"/>
    <dgm:cxn modelId="{9ED3F8C0-C4FC-4DE4-A97E-E9CDA51A01D9}" srcId="{16754202-0110-4842-BEFE-DCF43D470B83}" destId="{516BFF3F-F93C-4366-A337-56F524C830F0}" srcOrd="1" destOrd="0" parTransId="{FA8D40FB-2B06-4548-BC1A-FB7DD715B0E3}" sibTransId="{D1D1512F-2D4E-4F83-AF00-941F1F69701D}"/>
    <dgm:cxn modelId="{4304B4CE-429F-4F02-8E04-4B883818478A}" srcId="{16754202-0110-4842-BEFE-DCF43D470B83}" destId="{0EC65CDF-11FF-40B2-A34B-C1A84CC409CE}" srcOrd="2" destOrd="0" parTransId="{E89507F4-814A-449F-9AB1-0FA2C2129F18}" sibTransId="{E96277AA-D8C7-4EB6-B3E8-7F60F84ACA38}"/>
    <dgm:cxn modelId="{A01605DB-273F-483D-83A7-B7B88A99786E}" srcId="{F2916EBA-FCB9-4E4D-BA5F-73A30B07AFFA}" destId="{16754202-0110-4842-BEFE-DCF43D470B83}" srcOrd="0" destOrd="0" parTransId="{0EC093F6-C88F-4EFC-BE9A-C377BC2538D2}" sibTransId="{EBA2D284-C7C9-4DA4-AAE0-049E85684678}"/>
    <dgm:cxn modelId="{E21073E4-BD78-43D7-AC62-8292C1489377}" srcId="{16754202-0110-4842-BEFE-DCF43D470B83}" destId="{826D9D98-60BF-440A-AB45-75E08339780D}" srcOrd="0" destOrd="0" parTransId="{CEDAC5EF-6BE8-46C1-8824-325088D4D550}" sibTransId="{323B3E32-ABD4-4A7C-B5F2-ED4258ED7E33}"/>
    <dgm:cxn modelId="{C954ACF6-BA31-4C68-B32B-346F93AD7709}" type="presOf" srcId="{826D9D98-60BF-440A-AB45-75E08339780D}" destId="{8043173F-B10E-4278-8C77-9D9104E0B986}" srcOrd="0" destOrd="0" presId="urn:microsoft.com/office/officeart/2009/layout/CircleArrowProcess"/>
    <dgm:cxn modelId="{B055CE4C-15AF-4098-85AC-A7FED1EA9CAA}" type="presParOf" srcId="{AADD4B42-D10F-4EDF-A644-B6AFE47C1F6E}" destId="{FB8ED824-D645-474B-8AF3-5D6551A7F5F5}" srcOrd="0" destOrd="0" presId="urn:microsoft.com/office/officeart/2009/layout/CircleArrowProcess"/>
    <dgm:cxn modelId="{D859EC35-DF28-49B5-9088-F2A9FFF24542}" type="presParOf" srcId="{FB8ED824-D645-474B-8AF3-5D6551A7F5F5}" destId="{0A96E1C2-74E4-40B1-B094-D5E8F57EC0E4}" srcOrd="0" destOrd="0" presId="urn:microsoft.com/office/officeart/2009/layout/CircleArrowProcess"/>
    <dgm:cxn modelId="{DEA2AE73-6BCC-4548-AF9F-A3D5069F756F}" type="presParOf" srcId="{AADD4B42-D10F-4EDF-A644-B6AFE47C1F6E}" destId="{8043173F-B10E-4278-8C77-9D9104E0B986}" srcOrd="1" destOrd="0" presId="urn:microsoft.com/office/officeart/2009/layout/CircleArrowProcess"/>
    <dgm:cxn modelId="{693FA96B-A20A-439B-A8FC-7A848FC00D6B}" type="presParOf" srcId="{AADD4B42-D10F-4EDF-A644-B6AFE47C1F6E}" destId="{6DA190C7-B00C-44E5-BBCD-F54BB0A14693}" srcOrd="2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65A76-8CB9-534D-8EBD-6F7172220539}">
      <dsp:nvSpPr>
        <dsp:cNvPr id="0" name=""/>
        <dsp:cNvSpPr/>
      </dsp:nvSpPr>
      <dsp:spPr>
        <a:xfrm>
          <a:off x="0" y="46879"/>
          <a:ext cx="9336511" cy="25329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617" tIns="1080000" rIns="724617" bIns="14224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ore-KR" sz="2000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Collecting 20 </a:t>
          </a:r>
          <a:r>
            <a:rPr lang="en-US" altLang="ko-Kore-KR" sz="2000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Handong</a:t>
          </a:r>
          <a:r>
            <a:rPr lang="en-US" altLang="ko-Kore-KR" sz="2000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 students' opinions, finding problems of previous version of Smart Campus Application and proposing redesigned prototype and asking feedback and satisfaction level.</a:t>
          </a:r>
          <a:endParaRPr lang="ko-KR" altLang="en-US" sz="2000" kern="1200" dirty="0"/>
        </a:p>
      </dsp:txBody>
      <dsp:txXfrm>
        <a:off x="0" y="46879"/>
        <a:ext cx="9336511" cy="2532986"/>
      </dsp:txXfrm>
    </dsp:sp>
    <dsp:sp modelId="{AE29814C-91E5-EE41-A00C-8442892FDDA8}">
      <dsp:nvSpPr>
        <dsp:cNvPr id="0" name=""/>
        <dsp:cNvSpPr/>
      </dsp:nvSpPr>
      <dsp:spPr>
        <a:xfrm>
          <a:off x="0" y="0"/>
          <a:ext cx="6370600" cy="707503"/>
        </a:xfrm>
        <a:prstGeom prst="roundRect">
          <a:avLst/>
        </a:prstGeom>
        <a:solidFill>
          <a:srgbClr val="C9B6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029" tIns="0" rIns="247029" bIns="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Contribution</a:t>
          </a:r>
          <a:endParaRPr lang="ko-KR" altLang="en-US" sz="3000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34537" y="34537"/>
        <a:ext cx="6301526" cy="638429"/>
      </dsp:txXfrm>
    </dsp:sp>
    <dsp:sp modelId="{D5CC847B-24A1-8042-9977-9FC2BA43A6F2}">
      <dsp:nvSpPr>
        <dsp:cNvPr id="0" name=""/>
        <dsp:cNvSpPr/>
      </dsp:nvSpPr>
      <dsp:spPr>
        <a:xfrm>
          <a:off x="0" y="2855640"/>
          <a:ext cx="9336511" cy="2680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617" tIns="958088" rIns="724617" bIns="14224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ore-KR" sz="2000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The design of prototype was more intuitive but as people adapted to the new design, it took more time and eye fatigue was higher in the eye tracker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ore-KR" sz="2000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Accuracy of Eye tracker was low</a:t>
          </a:r>
          <a:endParaRPr lang="ko-Kore-KR" altLang="ko-Kore-KR" sz="2000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0" y="2855640"/>
        <a:ext cx="9336511" cy="2680650"/>
      </dsp:txXfrm>
    </dsp:sp>
    <dsp:sp modelId="{97FE21C3-D83A-0A46-95A0-DC7B9ADD21FA}">
      <dsp:nvSpPr>
        <dsp:cNvPr id="0" name=""/>
        <dsp:cNvSpPr/>
      </dsp:nvSpPr>
      <dsp:spPr>
        <a:xfrm>
          <a:off x="0" y="2737515"/>
          <a:ext cx="6371972" cy="706335"/>
        </a:xfrm>
        <a:prstGeom prst="roundRect">
          <a:avLst/>
        </a:prstGeom>
        <a:solidFill>
          <a:srgbClr val="C9B6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029" tIns="0" rIns="247029" bIns="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Limitation</a:t>
          </a:r>
          <a:endParaRPr lang="ko-KR" altLang="en-US" sz="3000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34480" y="2771995"/>
        <a:ext cx="6303012" cy="637375"/>
      </dsp:txXfrm>
    </dsp:sp>
    <dsp:sp modelId="{F79BBC4A-7FEB-FA47-85AA-C472FC87CAA9}">
      <dsp:nvSpPr>
        <dsp:cNvPr id="0" name=""/>
        <dsp:cNvSpPr/>
      </dsp:nvSpPr>
      <dsp:spPr>
        <a:xfrm>
          <a:off x="0" y="5812066"/>
          <a:ext cx="9336511" cy="3115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617" tIns="958088" rIns="724617" bIns="14224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ore-KR" sz="2000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Provide detailed information of Icons for students who want intuitive information structure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ore-KR" sz="2000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Reduce the number of functions that students do not use</a:t>
          </a:r>
          <a:endParaRPr lang="ko-Kore-KR" altLang="ko-Kore-KR" sz="2000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ore-KR" sz="2000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When Smart Campus Application linked to </a:t>
          </a:r>
          <a:r>
            <a:rPr lang="en-US" altLang="ko-Kore-KR" sz="2000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Hisnet</a:t>
          </a:r>
          <a:r>
            <a:rPr lang="en-US" altLang="ko-Kore-KR" sz="2000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/Library provide appropriate Crawling</a:t>
          </a:r>
          <a:endParaRPr lang="ko-Kore-KR" altLang="ko-Kore-KR" sz="2000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0" y="5812066"/>
        <a:ext cx="9336511" cy="3115349"/>
      </dsp:txXfrm>
    </dsp:sp>
    <dsp:sp modelId="{9BDA7CE2-02FF-A449-8A4C-4A0C098A2DAA}">
      <dsp:nvSpPr>
        <dsp:cNvPr id="0" name=""/>
        <dsp:cNvSpPr/>
      </dsp:nvSpPr>
      <dsp:spPr>
        <a:xfrm>
          <a:off x="0" y="5732628"/>
          <a:ext cx="6371972" cy="706335"/>
        </a:xfrm>
        <a:prstGeom prst="roundRect">
          <a:avLst/>
        </a:prstGeom>
        <a:solidFill>
          <a:srgbClr val="C9B6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029" tIns="0" rIns="247029" bIns="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Expected Further Studies</a:t>
          </a:r>
          <a:endParaRPr lang="ko-KR" altLang="en-US" sz="3000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34480" y="5767108"/>
        <a:ext cx="6303012" cy="637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6E1C2-74E4-40B1-B094-D5E8F57EC0E4}">
      <dsp:nvSpPr>
        <dsp:cNvPr id="0" name=""/>
        <dsp:cNvSpPr/>
      </dsp:nvSpPr>
      <dsp:spPr>
        <a:xfrm>
          <a:off x="831969" y="0"/>
          <a:ext cx="4666781" cy="4667820"/>
        </a:xfrm>
        <a:prstGeom prst="circularArrow">
          <a:avLst>
            <a:gd name="adj1" fmla="val 10980"/>
            <a:gd name="adj2" fmla="val 1142322"/>
            <a:gd name="adj3" fmla="val 9000000"/>
            <a:gd name="adj4" fmla="val 10800000"/>
            <a:gd name="adj5" fmla="val 12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3173F-B10E-4278-8C77-9D9104E0B986}">
      <dsp:nvSpPr>
        <dsp:cNvPr id="0" name=""/>
        <dsp:cNvSpPr/>
      </dsp:nvSpPr>
      <dsp:spPr>
        <a:xfrm>
          <a:off x="5499498" y="1391477"/>
          <a:ext cx="2800516" cy="186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400" kern="1200">
              <a:latin typeface="+mj-ea"/>
              <a:ea typeface="+mj-ea"/>
            </a:rPr>
            <a:t>Discoverability</a:t>
          </a:r>
          <a:endParaRPr lang="ko-KR" altLang="en-US" sz="2400" kern="1200" dirty="0">
            <a:latin typeface="+mj-ea"/>
            <a:ea typeface="+mj-ea"/>
          </a:endParaRP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400" kern="1200">
              <a:latin typeface="+mj-ea"/>
              <a:ea typeface="+mj-ea"/>
            </a:rPr>
            <a:t>Simplicity</a:t>
          </a:r>
          <a:endParaRPr lang="ko-KR" altLang="en-US" sz="2400" kern="1200" dirty="0">
            <a:latin typeface="+mj-ea"/>
            <a:ea typeface="+mj-ea"/>
          </a:endParaRP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400" kern="1200">
              <a:latin typeface="+mj-ea"/>
              <a:ea typeface="+mj-ea"/>
            </a:rPr>
            <a:t>Flexibility</a:t>
          </a:r>
          <a:endParaRPr lang="ko-KR" altLang="en-US" sz="2400" kern="1200" dirty="0">
            <a:latin typeface="+mj-ea"/>
            <a:ea typeface="+mj-ea"/>
          </a:endParaRP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400" kern="1200" dirty="0">
              <a:latin typeface="+mj-ea"/>
              <a:ea typeface="+mj-ea"/>
            </a:rPr>
            <a:t>Consistency</a:t>
          </a:r>
          <a:endParaRPr lang="ko-KR" altLang="en-US" sz="2400" kern="1200" dirty="0">
            <a:latin typeface="+mj-ea"/>
            <a:ea typeface="+mj-ea"/>
          </a:endParaRPr>
        </a:p>
      </dsp:txBody>
      <dsp:txXfrm>
        <a:off x="5499498" y="1391477"/>
        <a:ext cx="2800516" cy="1867594"/>
      </dsp:txXfrm>
    </dsp:sp>
    <dsp:sp modelId="{6DA190C7-B00C-44E5-BBCD-F54BB0A14693}">
      <dsp:nvSpPr>
        <dsp:cNvPr id="0" name=""/>
        <dsp:cNvSpPr/>
      </dsp:nvSpPr>
      <dsp:spPr>
        <a:xfrm>
          <a:off x="1862560" y="1689750"/>
          <a:ext cx="2604107" cy="1301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b="1" kern="1200">
              <a:latin typeface="+mj-ea"/>
              <a:ea typeface="+mj-ea"/>
            </a:rPr>
            <a:t>Usability</a:t>
          </a:r>
        </a:p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b="1" kern="1200">
              <a:latin typeface="+mj-ea"/>
              <a:ea typeface="+mj-ea"/>
            </a:rPr>
            <a:t>problems</a:t>
          </a:r>
          <a:endParaRPr lang="ko-KR" altLang="en-US" sz="3000" b="1" kern="1200" dirty="0">
            <a:latin typeface="+mj-ea"/>
            <a:ea typeface="+mj-ea"/>
          </a:endParaRPr>
        </a:p>
      </dsp:txBody>
      <dsp:txXfrm>
        <a:off x="1862560" y="1689750"/>
        <a:ext cx="2604107" cy="1301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0.17865</cdr:x>
      <cdr:y>0.86939</cdr:y>
    </cdr:from>
    <cdr:to>
      <cdr:x>0.29604</cdr:x>
      <cdr:y>0.97084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CB21FA0-4375-49FC-8996-340131E29E5C}"/>
            </a:ext>
          </a:extLst>
        </cdr:cNvPr>
        <cdr:cNvSpPr txBox="1"/>
      </cdr:nvSpPr>
      <cdr:spPr>
        <a:xfrm xmlns:a="http://schemas.openxmlformats.org/drawingml/2006/main">
          <a:off x="1197444" y="3137173"/>
          <a:ext cx="786844" cy="3660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1000" b="1"/>
            <a:t>task 1     	</a:t>
          </a:r>
          <a:r>
            <a:rPr lang="en-US" altLang="ko-KR" sz="1000" b="1" baseline="0"/>
            <a:t>       </a:t>
          </a:r>
          <a:endParaRPr lang="ko-KR" altLang="en-US" sz="1000" b="1"/>
        </a:p>
      </cdr:txBody>
    </cdr:sp>
  </cdr:relSizeAnchor>
  <cdr:relSizeAnchor xmlns:cdr="http://schemas.openxmlformats.org/drawingml/2006/chartDrawing">
    <cdr:from>
      <cdr:x>0.48212</cdr:x>
      <cdr:y>0.86752</cdr:y>
    </cdr:from>
    <cdr:to>
      <cdr:x>0.59951</cdr:x>
      <cdr:y>0.96896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7E3A34BA-64A4-42BA-AEF0-7F9E1FB8E312}"/>
            </a:ext>
          </a:extLst>
        </cdr:cNvPr>
        <cdr:cNvSpPr txBox="1"/>
      </cdr:nvSpPr>
      <cdr:spPr>
        <a:xfrm xmlns:a="http://schemas.openxmlformats.org/drawingml/2006/main">
          <a:off x="3231539" y="3130408"/>
          <a:ext cx="786844" cy="3660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000" b="1"/>
            <a:t>task</a:t>
          </a:r>
          <a:r>
            <a:rPr lang="en-US" altLang="ko-KR" sz="1000"/>
            <a:t> 2     	</a:t>
          </a:r>
          <a:r>
            <a:rPr lang="en-US" altLang="ko-KR" sz="1000" baseline="0"/>
            <a:t>       </a:t>
          </a:r>
          <a:endParaRPr lang="ko-KR" altLang="en-US" sz="1000"/>
        </a:p>
      </cdr:txBody>
    </cdr:sp>
  </cdr:relSizeAnchor>
  <cdr:relSizeAnchor xmlns:cdr="http://schemas.openxmlformats.org/drawingml/2006/chartDrawing">
    <cdr:from>
      <cdr:x>0.7878</cdr:x>
      <cdr:y>0.87</cdr:y>
    </cdr:from>
    <cdr:to>
      <cdr:x>0.90519</cdr:x>
      <cdr:y>0.97145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54D73FC6-B5D1-4C66-9F0B-E89294A4EDE1}"/>
            </a:ext>
          </a:extLst>
        </cdr:cNvPr>
        <cdr:cNvSpPr txBox="1"/>
      </cdr:nvSpPr>
      <cdr:spPr>
        <a:xfrm xmlns:a="http://schemas.openxmlformats.org/drawingml/2006/main">
          <a:off x="5280441" y="3139372"/>
          <a:ext cx="786844" cy="3660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000" b="1"/>
            <a:t>task</a:t>
          </a:r>
          <a:r>
            <a:rPr lang="en-US" altLang="ko-KR" sz="1000"/>
            <a:t> 3</a:t>
          </a:r>
        </a:p>
        <a:p xmlns:a="http://schemas.openxmlformats.org/drawingml/2006/main">
          <a:r>
            <a:rPr lang="en-US" altLang="ko-KR" sz="1000"/>
            <a:t>     	</a:t>
          </a:r>
          <a:r>
            <a:rPr lang="en-US" altLang="ko-KR" sz="1000" baseline="0"/>
            <a:t>       </a:t>
          </a:r>
          <a:endParaRPr lang="ko-KR" altLang="en-US" sz="10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974AC-E6A1-6748-BE7E-18BB85AC39B8}" type="datetimeFigureOut">
              <a:rPr kumimoji="1" lang="ko-Kore-KR" altLang="en-US" smtClean="0"/>
              <a:t>11/24/2021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19DDF-E140-E348-B2A9-46087C1FFA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0922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9DDF-E140-E348-B2A9-46087C1FFAA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946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9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9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8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0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3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7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7F81-2563-C148-ADA4-C915574AABB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3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7F81-2563-C148-ADA4-C915574AABB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3BE19-31F1-F346-BAC7-B780BB7E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1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hart" Target="../charts/chart2.xml"/><Relationship Id="rId18" Type="http://schemas.openxmlformats.org/officeDocument/2006/relationships/diagramLayout" Target="../diagrams/layout1.xml"/><Relationship Id="rId26" Type="http://schemas.microsoft.com/office/2007/relationships/diagramDrawing" Target="../diagrams/drawing2.xml"/><Relationship Id="rId3" Type="http://schemas.openxmlformats.org/officeDocument/2006/relationships/image" Target="../media/image1.png"/><Relationship Id="rId21" Type="http://schemas.microsoft.com/office/2007/relationships/diagramDrawing" Target="../diagrams/drawing1.xml"/><Relationship Id="rId7" Type="http://schemas.openxmlformats.org/officeDocument/2006/relationships/image" Target="../media/image5.png"/><Relationship Id="rId12" Type="http://schemas.openxmlformats.org/officeDocument/2006/relationships/chart" Target="../charts/chart1.xml"/><Relationship Id="rId17" Type="http://schemas.openxmlformats.org/officeDocument/2006/relationships/diagramData" Target="../diagrams/data1.xml"/><Relationship Id="rId25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diagramColors" Target="../diagrams/colors1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24" Type="http://schemas.openxmlformats.org/officeDocument/2006/relationships/diagramQuickStyle" Target="../diagrams/quickStyle2.xml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diagramLayout" Target="../diagrams/layout2.xml"/><Relationship Id="rId28" Type="http://schemas.openxmlformats.org/officeDocument/2006/relationships/image" Target="../media/image14.png"/><Relationship Id="rId10" Type="http://schemas.openxmlformats.org/officeDocument/2006/relationships/image" Target="../media/image8.jpeg"/><Relationship Id="rId19" Type="http://schemas.openxmlformats.org/officeDocument/2006/relationships/diagramQuickStyle" Target="../diagrams/quickStyle1.xml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0.png"/><Relationship Id="rId22" Type="http://schemas.openxmlformats.org/officeDocument/2006/relationships/diagramData" Target="../diagrams/data2.xml"/><Relationship Id="rId2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6FF">
            <a:alpha val="4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">
            <a:extLst>
              <a:ext uri="{FF2B5EF4-FFF2-40B4-BE49-F238E27FC236}">
                <a16:creationId xmlns:a16="http://schemas.microsoft.com/office/drawing/2014/main" id="{01699C4A-0475-2940-A88B-A93B98330BB2}"/>
              </a:ext>
            </a:extLst>
          </p:cNvPr>
          <p:cNvSpPr/>
          <p:nvPr/>
        </p:nvSpPr>
        <p:spPr>
          <a:xfrm>
            <a:off x="225517" y="10115750"/>
            <a:ext cx="10237617" cy="9023772"/>
          </a:xfrm>
          <a:prstGeom prst="rect">
            <a:avLst/>
          </a:prstGeom>
          <a:gradFill flip="none" rotWithShape="1">
            <a:gsLst>
              <a:gs pos="0">
                <a:srgbClr val="C9B6FF">
                  <a:alpha val="0"/>
                </a:srgbClr>
              </a:gs>
              <a:gs pos="100000">
                <a:schemeClr val="bg1"/>
              </a:gs>
            </a:gsLst>
            <a:lin ang="13500000" scaled="1"/>
            <a:tileRect/>
          </a:gra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E57B4B2E-E6FB-B640-9D44-DD31C40B4350}"/>
              </a:ext>
            </a:extLst>
          </p:cNvPr>
          <p:cNvSpPr/>
          <p:nvPr/>
        </p:nvSpPr>
        <p:spPr>
          <a:xfrm>
            <a:off x="11234347" y="19408576"/>
            <a:ext cx="4511327" cy="29857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0C61B109-76C2-5A42-AC42-34717D8BE4E7}"/>
              </a:ext>
            </a:extLst>
          </p:cNvPr>
          <p:cNvSpPr/>
          <p:nvPr/>
        </p:nvSpPr>
        <p:spPr>
          <a:xfrm>
            <a:off x="11212245" y="16315562"/>
            <a:ext cx="4550452" cy="288491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BF62DE-3D3B-B647-B212-9612E3CD79A7}"/>
              </a:ext>
            </a:extLst>
          </p:cNvPr>
          <p:cNvSpPr/>
          <p:nvPr/>
        </p:nvSpPr>
        <p:spPr>
          <a:xfrm>
            <a:off x="0" y="-62346"/>
            <a:ext cx="21383625" cy="25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FE724-1C43-2F44-9D78-F3D20B70296F}"/>
              </a:ext>
            </a:extLst>
          </p:cNvPr>
          <p:cNvSpPr txBox="1"/>
          <p:nvPr/>
        </p:nvSpPr>
        <p:spPr>
          <a:xfrm>
            <a:off x="1055812" y="165726"/>
            <a:ext cx="19293099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Developing Smart Campus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86EE7-4A82-E147-8476-EC858A0434B9}"/>
              </a:ext>
            </a:extLst>
          </p:cNvPr>
          <p:cNvSpPr txBox="1"/>
          <p:nvPr/>
        </p:nvSpPr>
        <p:spPr>
          <a:xfrm>
            <a:off x="1034712" y="1098786"/>
            <a:ext cx="19293100" cy="1125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Four Five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뽀빠이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 / Team 05  </a:t>
            </a:r>
          </a:p>
          <a:p>
            <a:pPr algn="r"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 21300543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Seungyoo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 Lee,21700475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Huichan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 Yu, 21800720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Hyojung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 Chun, 21800795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Juwon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 Hong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58C420-D4D3-214F-89E6-6463D4C3CCC9}"/>
              </a:ext>
            </a:extLst>
          </p:cNvPr>
          <p:cNvSpPr/>
          <p:nvPr/>
        </p:nvSpPr>
        <p:spPr>
          <a:xfrm>
            <a:off x="1162013" y="10358844"/>
            <a:ext cx="9095075" cy="1556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altLang="ko-Kore-KR" sz="3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Purpose</a:t>
            </a:r>
          </a:p>
          <a:p>
            <a:pPr font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altLang="ko-Kore-KR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1. Correction that causes cognitive errors (human error)</a:t>
            </a:r>
            <a:endParaRPr lang="ko-Kore-KR" altLang="ko-Kore-KR" sz="2400" kern="100" dirty="0">
              <a:solidFill>
                <a:schemeClr val="tx1">
                  <a:lumMod val="75000"/>
                  <a:lumOff val="2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endParaRPr>
          </a:p>
          <a:p>
            <a:r>
              <a:rPr lang="en-US" altLang="ko-Kore-KR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2. Adding a new function that considers the usability problems</a:t>
            </a:r>
            <a:r>
              <a:rPr lang="ko-Kore-KR" altLang="ko-Kore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ko-Kore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144DA9B9-7826-DC40-82C0-D64BBD476AC2}"/>
              </a:ext>
            </a:extLst>
          </p:cNvPr>
          <p:cNvSpPr/>
          <p:nvPr/>
        </p:nvSpPr>
        <p:spPr>
          <a:xfrm>
            <a:off x="225517" y="3028013"/>
            <a:ext cx="10237617" cy="6793633"/>
          </a:xfrm>
          <a:prstGeom prst="rect">
            <a:avLst/>
          </a:prstGeom>
          <a:gradFill flip="none" rotWithShape="1">
            <a:gsLst>
              <a:gs pos="0">
                <a:srgbClr val="C9B6FF">
                  <a:alpha val="0"/>
                </a:srgbClr>
              </a:gs>
              <a:gs pos="100000">
                <a:schemeClr val="bg1"/>
              </a:gs>
            </a:gsLst>
            <a:lin ang="13500000" scaled="1"/>
            <a:tileRect/>
          </a:gra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1" name="그래픽 10" descr="스마트폰 단색으로 채워진">
            <a:extLst>
              <a:ext uri="{FF2B5EF4-FFF2-40B4-BE49-F238E27FC236}">
                <a16:creationId xmlns:a16="http://schemas.microsoft.com/office/drawing/2014/main" id="{DAC47F1E-82D3-3C4D-A243-FE6B3D7C7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485" y="10321070"/>
            <a:ext cx="801528" cy="801528"/>
          </a:xfrm>
          <a:prstGeom prst="rect">
            <a:avLst/>
          </a:prstGeom>
        </p:spPr>
      </p:pic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77A886C7-374D-AC48-9539-5CABF17445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28" y="12182430"/>
            <a:ext cx="3869592" cy="2747115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E68C5EAD-BBAC-9D40-81A9-9C4F41E722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03" y="12182430"/>
            <a:ext cx="1488269" cy="3220988"/>
          </a:xfrm>
          <a:prstGeom prst="rect">
            <a:avLst/>
          </a:prstGeom>
          <a:effectLst/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C0E15FF-FF20-FB46-AF3C-8EE575B89B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77" y="12180560"/>
            <a:ext cx="1488269" cy="3220989"/>
          </a:xfrm>
          <a:prstGeom prst="rect">
            <a:avLst/>
          </a:prstGeom>
        </p:spPr>
      </p:pic>
      <p:pic>
        <p:nvPicPr>
          <p:cNvPr id="19" name="그림 18" descr="텍스트, 전자기기, 장치, 전시된이(가) 표시된 사진&#10;&#10;자동 생성된 설명">
            <a:extLst>
              <a:ext uri="{FF2B5EF4-FFF2-40B4-BE49-F238E27FC236}">
                <a16:creationId xmlns:a16="http://schemas.microsoft.com/office/drawing/2014/main" id="{4326D1D2-7126-4D4C-9C4C-948D973C10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77" y="15606969"/>
            <a:ext cx="1488270" cy="322098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E037BD2-B938-B549-8F32-DA1CF188B1F2}"/>
              </a:ext>
            </a:extLst>
          </p:cNvPr>
          <p:cNvSpPr txBox="1"/>
          <p:nvPr/>
        </p:nvSpPr>
        <p:spPr>
          <a:xfrm>
            <a:off x="1799946" y="14989850"/>
            <a:ext cx="2101534" cy="37465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400" kern="12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&lt;</a:t>
            </a:r>
            <a:r>
              <a:rPr lang="en-US" altLang="ko-KR" sz="1400" dirty="0" err="1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Figma_Overview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&gt;</a:t>
            </a:r>
            <a:endParaRPr lang="ko-KR" altLang="en-US" sz="1400" kern="12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E79D4394-CDB9-3049-ABD8-5234EAFF0A22}"/>
              </a:ext>
            </a:extLst>
          </p:cNvPr>
          <p:cNvSpPr/>
          <p:nvPr/>
        </p:nvSpPr>
        <p:spPr>
          <a:xfrm>
            <a:off x="10729378" y="3019415"/>
            <a:ext cx="10237617" cy="27090072"/>
          </a:xfrm>
          <a:prstGeom prst="rect">
            <a:avLst/>
          </a:prstGeom>
          <a:gradFill flip="none" rotWithShape="1">
            <a:gsLst>
              <a:gs pos="0">
                <a:srgbClr val="C9B6FF">
                  <a:alpha val="0"/>
                </a:srgbClr>
              </a:gs>
              <a:gs pos="100000">
                <a:schemeClr val="bg1"/>
              </a:gs>
            </a:gsLst>
            <a:lin ang="18900000" scaled="1"/>
            <a:tileRect/>
          </a:gra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2BCCC5-73AB-C04C-8B44-CCE1DC329038}"/>
              </a:ext>
            </a:extLst>
          </p:cNvPr>
          <p:cNvSpPr/>
          <p:nvPr/>
        </p:nvSpPr>
        <p:spPr>
          <a:xfrm>
            <a:off x="11723472" y="3121729"/>
            <a:ext cx="909507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ctr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altLang="ko-Kore-KR" sz="3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Experiments (User Test)</a:t>
            </a:r>
          </a:p>
        </p:txBody>
      </p:sp>
      <p:pic>
        <p:nvPicPr>
          <p:cNvPr id="28" name="그래픽 27" descr="스마트폰 단색으로 채워진">
            <a:extLst>
              <a:ext uri="{FF2B5EF4-FFF2-40B4-BE49-F238E27FC236}">
                <a16:creationId xmlns:a16="http://schemas.microsoft.com/office/drawing/2014/main" id="{383C2EB2-4B6A-C244-A001-85D174411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1944" y="3192938"/>
            <a:ext cx="801528" cy="80152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445772-2A6C-6044-935A-8B5716BA0CBB}"/>
              </a:ext>
            </a:extLst>
          </p:cNvPr>
          <p:cNvSpPr/>
          <p:nvPr/>
        </p:nvSpPr>
        <p:spPr>
          <a:xfrm>
            <a:off x="11092705" y="6673434"/>
            <a:ext cx="9095075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ctr">
              <a:lnSpc>
                <a:spcPct val="107000"/>
              </a:lnSpc>
              <a:spcAft>
                <a:spcPts val="800"/>
              </a:spcAft>
              <a:buSzPts val="1000"/>
              <a:buFont typeface="Wingdings" pitchFamily="2" charset="2"/>
              <a:buChar char="q"/>
              <a:tabLst>
                <a:tab pos="457200" algn="l"/>
              </a:tabLst>
            </a:pPr>
            <a:r>
              <a:rPr lang="en-US" altLang="ko-Kore-KR" sz="3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Procedure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615E43B-BEF1-CE44-8076-19324D96905F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239" y="7406617"/>
            <a:ext cx="6613196" cy="4365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76BF42C-7577-EF43-8890-82B0CEE0921B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9228" y="7384077"/>
            <a:ext cx="2555660" cy="2182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B71CCF1-EDFD-BA41-908B-5AF2DAA4CA57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9228" y="9566897"/>
            <a:ext cx="2553978" cy="218282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E8A2EA-334E-6143-B546-2A6E4888960F}"/>
              </a:ext>
            </a:extLst>
          </p:cNvPr>
          <p:cNvSpPr/>
          <p:nvPr/>
        </p:nvSpPr>
        <p:spPr>
          <a:xfrm>
            <a:off x="11232737" y="12029420"/>
            <a:ext cx="9095075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ctr">
              <a:lnSpc>
                <a:spcPct val="107000"/>
              </a:lnSpc>
              <a:spcAft>
                <a:spcPts val="800"/>
              </a:spcAft>
              <a:buSzPts val="1000"/>
              <a:buFont typeface="Wingdings" pitchFamily="2" charset="2"/>
              <a:buChar char="q"/>
              <a:tabLst>
                <a:tab pos="457200" algn="l"/>
              </a:tabLst>
            </a:pPr>
            <a:r>
              <a:rPr lang="en-US" altLang="ko-Kore-KR" sz="3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Measures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912083B-86D4-4142-ADD2-CE3CD6B6A7ED}"/>
              </a:ext>
            </a:extLst>
          </p:cNvPr>
          <p:cNvSpPr/>
          <p:nvPr/>
        </p:nvSpPr>
        <p:spPr>
          <a:xfrm>
            <a:off x="11232737" y="12543747"/>
            <a:ext cx="9095075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1) Quantitative: Time checking, Eye tracker, Survey</a:t>
            </a:r>
            <a:endParaRPr lang="ko-Kore-KR" altLang="ko-Kore-KR" sz="2400" dirty="0">
              <a:solidFill>
                <a:schemeClr val="tx1">
                  <a:lumMod val="75000"/>
                  <a:lumOff val="2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ore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2) Qualitative: Pre-Post Interview</a:t>
            </a:r>
            <a:endParaRPr lang="ko-Kore-KR" altLang="ko-Kore-KR" sz="2400" dirty="0">
              <a:solidFill>
                <a:schemeClr val="tx1">
                  <a:lumMod val="75000"/>
                  <a:lumOff val="2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F631864-FC77-AA4A-9F93-5413D33A735C}"/>
              </a:ext>
            </a:extLst>
          </p:cNvPr>
          <p:cNvSpPr/>
          <p:nvPr/>
        </p:nvSpPr>
        <p:spPr>
          <a:xfrm>
            <a:off x="11232737" y="14098415"/>
            <a:ext cx="9095075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ctr">
              <a:lnSpc>
                <a:spcPct val="107000"/>
              </a:lnSpc>
              <a:spcAft>
                <a:spcPts val="800"/>
              </a:spcAft>
              <a:buSzPts val="1000"/>
              <a:buFont typeface="Wingdings" pitchFamily="2" charset="2"/>
              <a:buChar char="q"/>
              <a:tabLst>
                <a:tab pos="457200" algn="l"/>
              </a:tabLst>
            </a:pPr>
            <a:r>
              <a:rPr lang="en-US" altLang="ko-Kore-KR" sz="3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21F91B4-152A-BB49-ADCB-4ECCB9D2C1AC}"/>
              </a:ext>
            </a:extLst>
          </p:cNvPr>
          <p:cNvSpPr/>
          <p:nvPr/>
        </p:nvSpPr>
        <p:spPr>
          <a:xfrm>
            <a:off x="11232738" y="14612742"/>
            <a:ext cx="3801700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ore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Quantitative Analysis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ko-Kore-KR" altLang="ko-Kore-KR" sz="2400" b="1" dirty="0">
              <a:solidFill>
                <a:schemeClr val="tx1">
                  <a:lumMod val="75000"/>
                  <a:lumOff val="2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C032FA6-8532-B94A-B9D4-1F59322F8E86}"/>
              </a:ext>
            </a:extLst>
          </p:cNvPr>
          <p:cNvSpPr/>
          <p:nvPr/>
        </p:nvSpPr>
        <p:spPr>
          <a:xfrm>
            <a:off x="8803446" y="15401549"/>
            <a:ext cx="8140583" cy="832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algn="ctr">
              <a:lnSpc>
                <a:spcPct val="107000"/>
              </a:lnSpc>
              <a:spcAft>
                <a:spcPts val="800"/>
              </a:spcAft>
            </a:pPr>
            <a:r>
              <a:rPr lang="en-US" altLang="ko-Kore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&lt; Usability test chart &gt; </a:t>
            </a:r>
            <a:endParaRPr lang="ko-Kore-KR" altLang="ko-Kore-KR" sz="2000" b="1" kern="100" dirty="0">
              <a:solidFill>
                <a:schemeClr val="tx1">
                  <a:lumMod val="75000"/>
                  <a:lumOff val="2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ore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1. Time on task</a:t>
            </a:r>
            <a:r>
              <a:rPr lang="ko-Kore-KR" altLang="ko-Kore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ko-Kore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40" name="차트 39">
            <a:extLst>
              <a:ext uri="{FF2B5EF4-FFF2-40B4-BE49-F238E27FC236}">
                <a16:creationId xmlns:a16="http://schemas.microsoft.com/office/drawing/2014/main" id="{4441FA9C-68C3-4AF7-A8DC-349E3C10C0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486676"/>
              </p:ext>
            </p:extLst>
          </p:nvPr>
        </p:nvGraphicFramePr>
        <p:xfrm>
          <a:off x="11288728" y="16353085"/>
          <a:ext cx="4265407" cy="2707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41" name="차트 40">
            <a:extLst>
              <a:ext uri="{FF2B5EF4-FFF2-40B4-BE49-F238E27FC236}">
                <a16:creationId xmlns:a16="http://schemas.microsoft.com/office/drawing/2014/main" id="{16794AE4-BCFB-40BB-8617-12AF1F44AA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059849"/>
              </p:ext>
            </p:extLst>
          </p:nvPr>
        </p:nvGraphicFramePr>
        <p:xfrm>
          <a:off x="11212245" y="19425200"/>
          <a:ext cx="4424976" cy="2792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E192F8D9-22E1-1847-9C32-C2B20371E99B}"/>
              </a:ext>
            </a:extLst>
          </p:cNvPr>
          <p:cNvSpPr/>
          <p:nvPr/>
        </p:nvSpPr>
        <p:spPr>
          <a:xfrm>
            <a:off x="14621781" y="14724451"/>
            <a:ext cx="4959217" cy="400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algn="ctr">
              <a:lnSpc>
                <a:spcPct val="107000"/>
              </a:lnSpc>
              <a:spcAft>
                <a:spcPts val="800"/>
              </a:spcAft>
            </a:pPr>
            <a:r>
              <a:rPr lang="en-US" altLang="ko-Kore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2. Satisfaction </a:t>
            </a:r>
            <a:endParaRPr lang="ko-Kore-KR" altLang="ko-Kore-KR" sz="2000" b="1" kern="100" dirty="0">
              <a:solidFill>
                <a:schemeClr val="tx1">
                  <a:lumMod val="75000"/>
                  <a:lumOff val="2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E922985E-D06C-A840-BBB5-FDADCB164823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9340" y="15244970"/>
            <a:ext cx="4013869" cy="289308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65E7AF0D-8001-3447-842D-29DAA43E9F15}"/>
              </a:ext>
            </a:extLst>
          </p:cNvPr>
          <p:cNvSpPr/>
          <p:nvPr/>
        </p:nvSpPr>
        <p:spPr>
          <a:xfrm>
            <a:off x="14026418" y="18285402"/>
            <a:ext cx="8140583" cy="400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algn="ctr">
              <a:lnSpc>
                <a:spcPct val="107000"/>
              </a:lnSpc>
              <a:spcAft>
                <a:spcPts val="800"/>
              </a:spcAft>
            </a:pPr>
            <a:r>
              <a:rPr lang="en-US" altLang="ko-Kore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&lt; Eye-Tracker Data &gt; </a:t>
            </a:r>
            <a:endParaRPr lang="ko-Kore-KR" altLang="ko-Kore-KR" sz="2000" b="1" kern="100" dirty="0">
              <a:solidFill>
                <a:schemeClr val="tx1">
                  <a:lumMod val="75000"/>
                  <a:lumOff val="2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4A31EA24-0AC1-B544-8148-DAA5F64ADF04}"/>
              </a:ext>
            </a:extLst>
          </p:cNvPr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2189" y="18810953"/>
            <a:ext cx="1784521" cy="3627589"/>
          </a:xfrm>
          <a:prstGeom prst="rect">
            <a:avLst/>
          </a:prstGeom>
          <a:noFill/>
          <a:ln>
            <a:noFill/>
          </a:ln>
          <a:effectLst>
            <a:outerShdw blurRad="194923" dist="381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6E0700F3-50A9-5647-A9DF-58D1378D0EA0}"/>
              </a:ext>
            </a:extLst>
          </p:cNvPr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688" y="18810954"/>
            <a:ext cx="1784521" cy="3627588"/>
          </a:xfrm>
          <a:prstGeom prst="rect">
            <a:avLst/>
          </a:prstGeom>
          <a:noFill/>
          <a:ln>
            <a:noFill/>
          </a:ln>
          <a:effectLst>
            <a:outerShdw blurRad="1905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172B555-A336-F34E-9BD3-37C3B19BF8DA}"/>
              </a:ext>
            </a:extLst>
          </p:cNvPr>
          <p:cNvSpPr txBox="1"/>
          <p:nvPr/>
        </p:nvSpPr>
        <p:spPr>
          <a:xfrm>
            <a:off x="16153683" y="22502889"/>
            <a:ext cx="2101534" cy="37465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400" i="1" kern="12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Previous Ver.</a:t>
            </a:r>
            <a:endParaRPr lang="ko-KR" altLang="en-US" sz="1400" i="1" kern="12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2AD416B-2054-6D4A-823D-378E5877CCE9}"/>
              </a:ext>
            </a:extLst>
          </p:cNvPr>
          <p:cNvSpPr txBox="1"/>
          <p:nvPr/>
        </p:nvSpPr>
        <p:spPr>
          <a:xfrm>
            <a:off x="18340181" y="22522728"/>
            <a:ext cx="2101534" cy="37465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400" i="1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Redesigned Ver.</a:t>
            </a:r>
            <a:endParaRPr lang="ko-KR" altLang="en-US" sz="1400" i="1" kern="12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sp>
        <p:nvSpPr>
          <p:cNvPr id="88" name="Rectangle 1">
            <a:extLst>
              <a:ext uri="{FF2B5EF4-FFF2-40B4-BE49-F238E27FC236}">
                <a16:creationId xmlns:a16="http://schemas.microsoft.com/office/drawing/2014/main" id="{3BA5BE13-74C6-AE47-A9A0-222BB625A0D5}"/>
              </a:ext>
            </a:extLst>
          </p:cNvPr>
          <p:cNvSpPr/>
          <p:nvPr/>
        </p:nvSpPr>
        <p:spPr>
          <a:xfrm>
            <a:off x="202656" y="19433626"/>
            <a:ext cx="10237617" cy="10675861"/>
          </a:xfrm>
          <a:prstGeom prst="rect">
            <a:avLst/>
          </a:prstGeom>
          <a:gradFill flip="none" rotWithShape="1">
            <a:gsLst>
              <a:gs pos="0">
                <a:srgbClr val="C9B6FF">
                  <a:alpha val="0"/>
                </a:srgbClr>
              </a:gs>
              <a:gs pos="100000">
                <a:schemeClr val="bg1"/>
              </a:gs>
            </a:gsLst>
            <a:lin ang="13500000" scaled="1"/>
            <a:tileRect/>
          </a:gra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F1D4D8B-D050-8443-905E-A2807D025042}"/>
              </a:ext>
            </a:extLst>
          </p:cNvPr>
          <p:cNvSpPr/>
          <p:nvPr/>
        </p:nvSpPr>
        <p:spPr>
          <a:xfrm>
            <a:off x="1167873" y="19984928"/>
            <a:ext cx="9095075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altLang="ko-Kore-KR" sz="3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90" name="그래픽 89" descr="스마트폰 단색으로 채워진">
            <a:extLst>
              <a:ext uri="{FF2B5EF4-FFF2-40B4-BE49-F238E27FC236}">
                <a16:creationId xmlns:a16="http://schemas.microsoft.com/office/drawing/2014/main" id="{CEAF75B3-0680-D54B-B16B-F1651B98E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6345" y="19820477"/>
            <a:ext cx="801528" cy="801528"/>
          </a:xfrm>
          <a:prstGeom prst="rect">
            <a:avLst/>
          </a:prstGeom>
        </p:spPr>
      </p:pic>
      <p:graphicFrame>
        <p:nvGraphicFramePr>
          <p:cNvPr id="94" name="다이어그램 93">
            <a:extLst>
              <a:ext uri="{FF2B5EF4-FFF2-40B4-BE49-F238E27FC236}">
                <a16:creationId xmlns:a16="http://schemas.microsoft.com/office/drawing/2014/main" id="{73C8335C-4E33-EA46-A1E4-AB014AFFCF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10748"/>
              </p:ext>
            </p:extLst>
          </p:nvPr>
        </p:nvGraphicFramePr>
        <p:xfrm>
          <a:off x="679002" y="20808465"/>
          <a:ext cx="9336511" cy="8945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59" name="직사각형 58">
            <a:extLst>
              <a:ext uri="{FF2B5EF4-FFF2-40B4-BE49-F238E27FC236}">
                <a16:creationId xmlns:a16="http://schemas.microsoft.com/office/drawing/2014/main" id="{DC37E59E-086F-488D-B674-81491E8F237B}"/>
              </a:ext>
            </a:extLst>
          </p:cNvPr>
          <p:cNvSpPr/>
          <p:nvPr/>
        </p:nvSpPr>
        <p:spPr>
          <a:xfrm>
            <a:off x="11089683" y="4139580"/>
            <a:ext cx="9533523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ctr">
              <a:lnSpc>
                <a:spcPct val="107000"/>
              </a:lnSpc>
              <a:spcAft>
                <a:spcPts val="800"/>
              </a:spcAft>
              <a:buSzPts val="1000"/>
              <a:buFont typeface="Wingdings" pitchFamily="2" charset="2"/>
              <a:buChar char="q"/>
              <a:tabLst>
                <a:tab pos="457200" algn="l"/>
              </a:tabLst>
            </a:pPr>
            <a:r>
              <a:rPr lang="en-US" altLang="ko-Kore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Participants : </a:t>
            </a:r>
            <a:r>
              <a:rPr lang="en-US" altLang="ko-Kore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 people who use Smart Campus application</a:t>
            </a:r>
            <a:endParaRPr lang="en-US" altLang="ko-Kore-KR" sz="3000" b="1" kern="0" dirty="0">
              <a:solidFill>
                <a:schemeClr val="tx1">
                  <a:lumMod val="75000"/>
                  <a:lumOff val="2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305CC2C-6932-4852-A562-DB932E8F927B}"/>
              </a:ext>
            </a:extLst>
          </p:cNvPr>
          <p:cNvSpPr/>
          <p:nvPr/>
        </p:nvSpPr>
        <p:spPr>
          <a:xfrm>
            <a:off x="11309239" y="4842582"/>
            <a:ext cx="9095075" cy="1658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1) Natural sciences : 8 people</a:t>
            </a:r>
            <a:endParaRPr lang="ko-Kore-KR" altLang="ko-Kore-KR" sz="2400" dirty="0">
              <a:solidFill>
                <a:schemeClr val="tx1">
                  <a:lumMod val="75000"/>
                  <a:lumOff val="2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ore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2) Liberal arts: 8 people</a:t>
            </a:r>
            <a:endParaRPr lang="ko-Kore-KR" altLang="ko-Kore-KR" sz="2400" dirty="0">
              <a:solidFill>
                <a:schemeClr val="tx1">
                  <a:lumMod val="75000"/>
                  <a:lumOff val="2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ore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3) Mixed: 4 people</a:t>
            </a:r>
            <a:endParaRPr lang="ko-Kore-KR" altLang="ko-Kore-KR" sz="2400" dirty="0">
              <a:solidFill>
                <a:schemeClr val="tx1">
                  <a:lumMod val="75000"/>
                  <a:lumOff val="2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4B718A8-9195-453D-83FB-ED1AF123FCCD}"/>
              </a:ext>
            </a:extLst>
          </p:cNvPr>
          <p:cNvSpPr/>
          <p:nvPr/>
        </p:nvSpPr>
        <p:spPr>
          <a:xfrm>
            <a:off x="11165830" y="23136805"/>
            <a:ext cx="3456091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2)  Qualitative Analysis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ko-Kore-KR" altLang="ko-Kore-KR" sz="2400" b="1" dirty="0">
              <a:solidFill>
                <a:schemeClr val="tx1">
                  <a:lumMod val="75000"/>
                  <a:lumOff val="2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62" name="표 82">
            <a:extLst>
              <a:ext uri="{FF2B5EF4-FFF2-40B4-BE49-F238E27FC236}">
                <a16:creationId xmlns:a16="http://schemas.microsoft.com/office/drawing/2014/main" id="{8DF198B1-04B1-4368-8ECD-4B31B42BB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287802"/>
              </p:ext>
            </p:extLst>
          </p:nvPr>
        </p:nvGraphicFramePr>
        <p:xfrm>
          <a:off x="11255903" y="23922246"/>
          <a:ext cx="9427105" cy="2669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7105">
                  <a:extLst>
                    <a:ext uri="{9D8B030D-6E8A-4147-A177-3AD203B41FA5}">
                      <a16:colId xmlns:a16="http://schemas.microsoft.com/office/drawing/2014/main" val="330453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Good</a:t>
                      </a:r>
                      <a:endParaRPr lang="ko-Kore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B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37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sz="24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Able to customize quick menu       </a:t>
                      </a:r>
                      <a:r>
                        <a:rPr lang="en-US" sz="24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Useful </a:t>
                      </a:r>
                      <a:endParaRPr lang="ko-Kore-KR" sz="24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9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sz="24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Intuitive design      </a:t>
                      </a:r>
                      <a:r>
                        <a:rPr lang="en-US" sz="24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Accessibility &amp; Discoverability </a:t>
                      </a:r>
                      <a:endParaRPr lang="ko-Kore-KR" sz="24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2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sz="24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Category </a:t>
                      </a:r>
                      <a:r>
                        <a:rPr lang="en-US" sz="24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4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lassification      </a:t>
                      </a:r>
                      <a:r>
                        <a:rPr lang="en-US" sz="24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Efficiency</a:t>
                      </a:r>
                      <a:endParaRPr lang="ko-Kore-KR" sz="24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80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en-US" sz="24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Dark mode      </a:t>
                      </a:r>
                      <a:r>
                        <a:rPr lang="en-US" sz="24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Relieves eye fatigu</a:t>
                      </a:r>
                      <a:r>
                        <a:rPr lang="en-US" altLang="ko-KR" sz="24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e</a:t>
                      </a:r>
                      <a:endParaRPr lang="ko-Kore-KR" sz="24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618367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EAD4ED31-5498-41FC-B888-DCB0F44D8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688207"/>
              </p:ext>
            </p:extLst>
          </p:nvPr>
        </p:nvGraphicFramePr>
        <p:xfrm>
          <a:off x="11206322" y="27008494"/>
          <a:ext cx="9427105" cy="2587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7105">
                  <a:extLst>
                    <a:ext uri="{9D8B030D-6E8A-4147-A177-3AD203B41FA5}">
                      <a16:colId xmlns:a16="http://schemas.microsoft.com/office/drawing/2014/main" val="330453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Bad</a:t>
                      </a:r>
                      <a:endParaRPr lang="ko-Kore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B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37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sz="24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Need detailed Information of </a:t>
                      </a:r>
                      <a:r>
                        <a:rPr lang="en-US" sz="24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con</a:t>
                      </a:r>
                      <a:endParaRPr lang="ko-Kore-KR" sz="2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9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sz="24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Still too many functions</a:t>
                      </a:r>
                      <a:endParaRPr lang="ko-Kore-KR" sz="2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2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sz="24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Crawling doesn't work when it linked to </a:t>
                      </a:r>
                      <a:r>
                        <a:rPr lang="en-US" sz="2400" kern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Hisnet</a:t>
                      </a:r>
                      <a:r>
                        <a:rPr lang="en-US" sz="24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/Library</a:t>
                      </a:r>
                      <a:endParaRPr lang="ko-Kore-KR" sz="2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80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4. Large size of </a:t>
                      </a:r>
                      <a:r>
                        <a:rPr lang="en-US" sz="24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Gulim" panose="020B0600000101010101" pitchFamily="34" charset="-127"/>
                        </a:rPr>
                        <a:t>Quick menu</a:t>
                      </a:r>
                      <a:endParaRPr lang="ko-Kore-KR" sz="2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618367"/>
                  </a:ext>
                </a:extLst>
              </a:tr>
            </a:tbl>
          </a:graphicData>
        </a:graphic>
      </p:graphicFrame>
      <p:sp>
        <p:nvSpPr>
          <p:cNvPr id="65" name="오른쪽 화살표[R] 83">
            <a:extLst>
              <a:ext uri="{FF2B5EF4-FFF2-40B4-BE49-F238E27FC236}">
                <a16:creationId xmlns:a16="http://schemas.microsoft.com/office/drawing/2014/main" id="{63CAA87A-592F-499C-AE5F-7433B2D94728}"/>
              </a:ext>
            </a:extLst>
          </p:cNvPr>
          <p:cNvSpPr/>
          <p:nvPr/>
        </p:nvSpPr>
        <p:spPr>
          <a:xfrm>
            <a:off x="17643096" y="24690417"/>
            <a:ext cx="389224" cy="292085"/>
          </a:xfrm>
          <a:prstGeom prst="rightArrow">
            <a:avLst/>
          </a:prstGeom>
          <a:solidFill>
            <a:srgbClr val="C9B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오른쪽 화살표[R] 84">
            <a:extLst>
              <a:ext uri="{FF2B5EF4-FFF2-40B4-BE49-F238E27FC236}">
                <a16:creationId xmlns:a16="http://schemas.microsoft.com/office/drawing/2014/main" id="{8F910C87-784E-465B-BB7C-CE744D36698D}"/>
              </a:ext>
            </a:extLst>
          </p:cNvPr>
          <p:cNvSpPr/>
          <p:nvPr/>
        </p:nvSpPr>
        <p:spPr>
          <a:xfrm>
            <a:off x="15038415" y="25239156"/>
            <a:ext cx="389224" cy="292085"/>
          </a:xfrm>
          <a:prstGeom prst="rightArrow">
            <a:avLst/>
          </a:prstGeom>
          <a:solidFill>
            <a:srgbClr val="C9B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오른쪽 화살표[R] 85">
            <a:extLst>
              <a:ext uri="{FF2B5EF4-FFF2-40B4-BE49-F238E27FC236}">
                <a16:creationId xmlns:a16="http://schemas.microsoft.com/office/drawing/2014/main" id="{0B77151A-FD93-43B8-9EC8-3F1F148C7D10}"/>
              </a:ext>
            </a:extLst>
          </p:cNvPr>
          <p:cNvSpPr/>
          <p:nvPr/>
        </p:nvSpPr>
        <p:spPr>
          <a:xfrm>
            <a:off x="16857088" y="25742805"/>
            <a:ext cx="389224" cy="292085"/>
          </a:xfrm>
          <a:prstGeom prst="rightArrow">
            <a:avLst/>
          </a:prstGeom>
          <a:solidFill>
            <a:srgbClr val="C9B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오른쪽 화살표[R] 86">
            <a:extLst>
              <a:ext uri="{FF2B5EF4-FFF2-40B4-BE49-F238E27FC236}">
                <a16:creationId xmlns:a16="http://schemas.microsoft.com/office/drawing/2014/main" id="{132F5E4C-8CC5-4D77-8257-8B480DB93BE0}"/>
              </a:ext>
            </a:extLst>
          </p:cNvPr>
          <p:cNvSpPr/>
          <p:nvPr/>
        </p:nvSpPr>
        <p:spPr>
          <a:xfrm>
            <a:off x="15394663" y="26297712"/>
            <a:ext cx="389224" cy="292085"/>
          </a:xfrm>
          <a:prstGeom prst="rightArrow">
            <a:avLst/>
          </a:prstGeom>
          <a:solidFill>
            <a:srgbClr val="C9B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9FA01B7-59E4-4A90-A72C-C792168B7714}"/>
              </a:ext>
            </a:extLst>
          </p:cNvPr>
          <p:cNvSpPr/>
          <p:nvPr/>
        </p:nvSpPr>
        <p:spPr>
          <a:xfrm>
            <a:off x="1193080" y="3361578"/>
            <a:ext cx="9095075" cy="1084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altLang="ko-Kore-KR" sz="3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Topic &amp; Background</a:t>
            </a:r>
          </a:p>
          <a:p>
            <a:pPr font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: Redesigning the "Smart Campus(</a:t>
            </a:r>
            <a:r>
              <a:rPr lang="ko-KR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스마트캠퍼스</a:t>
            </a:r>
            <a:r>
              <a:rPr lang="en-US" altLang="ko-KR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)" </a:t>
            </a:r>
            <a:r>
              <a:rPr lang="en-US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app structure</a:t>
            </a:r>
            <a:endParaRPr lang="ko-Kore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70" name="그래픽 69" descr="스마트폰 단색으로 채워진">
            <a:extLst>
              <a:ext uri="{FF2B5EF4-FFF2-40B4-BE49-F238E27FC236}">
                <a16:creationId xmlns:a16="http://schemas.microsoft.com/office/drawing/2014/main" id="{29926C6A-C0B9-4E2B-A27B-8A1EF96E0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552" y="3323804"/>
            <a:ext cx="801528" cy="801528"/>
          </a:xfrm>
          <a:prstGeom prst="rect">
            <a:avLst/>
          </a:prstGeom>
        </p:spPr>
      </p:pic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5BB623A0-C088-4964-B98A-0ED6CA536D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1738238"/>
              </p:ext>
            </p:extLst>
          </p:nvPr>
        </p:nvGraphicFramePr>
        <p:xfrm>
          <a:off x="988904" y="4842582"/>
          <a:ext cx="9131985" cy="4667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D2419C97-1928-4B28-8EB5-E8E14CE5F89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970" y="15606216"/>
            <a:ext cx="1483550" cy="3210775"/>
          </a:xfrm>
          <a:prstGeom prst="rect">
            <a:avLst/>
          </a:prstGeom>
        </p:spPr>
      </p:pic>
      <p:pic>
        <p:nvPicPr>
          <p:cNvPr id="14" name="그림 13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10F3B9BF-7DE9-4E3C-89F0-10C09E366B9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23" y="15641518"/>
            <a:ext cx="1488270" cy="3220989"/>
          </a:xfrm>
          <a:prstGeom prst="rect">
            <a:avLst/>
          </a:prstGeom>
        </p:spPr>
      </p:pic>
      <p:pic>
        <p:nvPicPr>
          <p:cNvPr id="18" name="그림 17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F028DBE9-4C9B-4B95-B845-1012E878220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960" y="15640642"/>
            <a:ext cx="1472711" cy="318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8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658</TotalTime>
  <Words>342</Words>
  <Application>Microsoft Office PowerPoint</Application>
  <PresentationFormat>사용자 지정</PresentationFormat>
  <Paragraphs>61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나눔고딕</vt:lpstr>
      <vt:lpstr>나눔고딕</vt:lpstr>
      <vt:lpstr>Arial</vt:lpstr>
      <vt:lpstr>Calibri</vt:lpstr>
      <vt:lpstr>Calibri Light</vt:lpstr>
      <vt:lpstr>Wingdings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HaYeong Kim</dc:creator>
  <cp:lastModifiedBy>유희찬</cp:lastModifiedBy>
  <cp:revision>60</cp:revision>
  <dcterms:created xsi:type="dcterms:W3CDTF">2018-10-11T02:20:24Z</dcterms:created>
  <dcterms:modified xsi:type="dcterms:W3CDTF">2021-11-24T13:26:53Z</dcterms:modified>
</cp:coreProperties>
</file>