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98" r:id="rId5"/>
    <p:sldId id="305" r:id="rId6"/>
    <p:sldId id="316" r:id="rId7"/>
    <p:sldId id="319" r:id="rId8"/>
    <p:sldId id="315" r:id="rId9"/>
    <p:sldId id="312" r:id="rId10"/>
    <p:sldId id="314" r:id="rId11"/>
    <p:sldId id="311" r:id="rId12"/>
    <p:sldId id="320" r:id="rId13"/>
    <p:sldId id="31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69A3-6293-40FD-9606-53F11A481DED}"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02BDE-FA73-4809-82C5-2C66FE554AA8}" type="slidenum">
              <a:rPr lang="en-US" smtClean="0"/>
              <a:t>‹#›</a:t>
            </a:fld>
            <a:endParaRPr lang="en-US"/>
          </a:p>
        </p:txBody>
      </p:sp>
    </p:spTree>
    <p:extLst>
      <p:ext uri="{BB962C8B-B14F-4D97-AF65-F5344CB8AC3E}">
        <p14:creationId xmlns:p14="http://schemas.microsoft.com/office/powerpoint/2010/main" val="222451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Doppelgänger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90041" y="4712273"/>
            <a:ext cx="3354098" cy="774186"/>
          </a:xfrm>
        </p:spPr>
        <p:txBody>
          <a:bodyPr anchor="t">
            <a:normAutofit/>
          </a:bodyPr>
          <a:lstStyle/>
          <a:p>
            <a:pPr>
              <a:lnSpc>
                <a:spcPct val="100000"/>
              </a:lnSpc>
            </a:pPr>
            <a:r>
              <a:rPr lang="en-US" sz="1600" dirty="0"/>
              <a:t>Synthetic Data Generator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E3ABC6F-7BDC-4D60-A6F1-EFFD091260D7}"/>
              </a:ext>
            </a:extLst>
          </p:cNvPr>
          <p:cNvSpPr txBox="1"/>
          <p:nvPr/>
        </p:nvSpPr>
        <p:spPr>
          <a:xfrm>
            <a:off x="7912608" y="483574"/>
            <a:ext cx="3635926" cy="523220"/>
          </a:xfrm>
          <a:prstGeom prst="rect">
            <a:avLst/>
          </a:prstGeom>
          <a:noFill/>
        </p:spPr>
        <p:txBody>
          <a:bodyPr wrap="square" rtlCol="0">
            <a:spAutoFit/>
          </a:bodyPr>
          <a:lstStyle/>
          <a:p>
            <a:r>
              <a:rPr lang="en-US" sz="1400" b="0" i="0" dirty="0">
                <a:solidFill>
                  <a:srgbClr val="4D5156"/>
                </a:solidFill>
                <a:effectLst/>
                <a:latin typeface="arial" panose="020B0604020202020204" pitchFamily="34" charset="0"/>
              </a:rPr>
              <a:t>** A doppelgänger is a biologically unrelated look-alike, or a double, of a real person. </a:t>
            </a:r>
            <a:endParaRPr lang="en-US" sz="1400" dirty="0"/>
          </a:p>
        </p:txBody>
      </p:sp>
      <p:pic>
        <p:nvPicPr>
          <p:cNvPr id="11" name="Picture 10">
            <a:extLst>
              <a:ext uri="{FF2B5EF4-FFF2-40B4-BE49-F238E27FC236}">
                <a16:creationId xmlns:a16="http://schemas.microsoft.com/office/drawing/2014/main" id="{C48B8F1E-A781-4A0E-AE1F-9F09046A8E33}"/>
              </a:ext>
            </a:extLst>
          </p:cNvPr>
          <p:cNvPicPr>
            <a:picLocks noChangeAspect="1"/>
          </p:cNvPicPr>
          <p:nvPr/>
        </p:nvPicPr>
        <p:blipFill>
          <a:blip r:embed="rId4"/>
          <a:stretch>
            <a:fillRect/>
          </a:stretch>
        </p:blipFill>
        <p:spPr>
          <a:xfrm>
            <a:off x="9212838" y="2012673"/>
            <a:ext cx="1035461" cy="988943"/>
          </a:xfrm>
          <a:prstGeom prst="rect">
            <a:avLst/>
          </a:prstGeom>
        </p:spPr>
      </p:pic>
      <p:sp>
        <p:nvSpPr>
          <p:cNvPr id="6" name="Rectangle 5">
            <a:extLst>
              <a:ext uri="{FF2B5EF4-FFF2-40B4-BE49-F238E27FC236}">
                <a16:creationId xmlns:a16="http://schemas.microsoft.com/office/drawing/2014/main" id="{CBCA7A89-9DC0-4680-9875-DA68B7D2D04F}"/>
              </a:ext>
            </a:extLst>
          </p:cNvPr>
          <p:cNvSpPr/>
          <p:nvPr/>
        </p:nvSpPr>
        <p:spPr>
          <a:xfrm>
            <a:off x="422414" y="5769599"/>
            <a:ext cx="5233669" cy="406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4D5156"/>
                </a:solidFill>
                <a:latin typeface="arial" panose="020B0604020202020204" pitchFamily="34" charset="0"/>
              </a:rPr>
              <a:t>PRS Group 19 – Anirban, </a:t>
            </a:r>
            <a:r>
              <a:rPr lang="en-US" i="1" dirty="0" err="1">
                <a:solidFill>
                  <a:srgbClr val="4D5156"/>
                </a:solidFill>
                <a:latin typeface="arial" panose="020B0604020202020204" pitchFamily="34" charset="0"/>
              </a:rPr>
              <a:t>Taksh</a:t>
            </a:r>
            <a:r>
              <a:rPr lang="en-US" i="1" dirty="0">
                <a:solidFill>
                  <a:srgbClr val="4D5156"/>
                </a:solidFill>
                <a:latin typeface="arial" panose="020B0604020202020204" pitchFamily="34" charset="0"/>
              </a:rPr>
              <a:t>, Prashant, Nirav</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59867" y="530677"/>
            <a:ext cx="3214307" cy="3822631"/>
          </a:xfrm>
        </p:spPr>
        <p:txBody>
          <a:bodyPr anchor="b">
            <a:normAutofit/>
          </a:bodyPr>
          <a:lstStyle/>
          <a:p>
            <a:r>
              <a:rPr lang="en-US" sz="3600" dirty="0">
                <a:solidFill>
                  <a:schemeClr val="tx1"/>
                </a:solidFill>
              </a:rPr>
              <a:t>The Doppelgänger</a:t>
            </a:r>
            <a:br>
              <a:rPr lang="en-US" sz="3600" dirty="0">
                <a:solidFill>
                  <a:schemeClr val="tx1"/>
                </a:solidFill>
              </a:rPr>
            </a:br>
            <a:r>
              <a:rPr lang="en-US" sz="3600" dirty="0">
                <a:solidFill>
                  <a:schemeClr val="tx1"/>
                </a:solidFill>
              </a:rPr>
              <a:t>Team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675815" y="1410107"/>
            <a:ext cx="2833803" cy="774186"/>
          </a:xfrm>
        </p:spPr>
        <p:txBody>
          <a:bodyPr anchor="t">
            <a:normAutofit fontScale="92500"/>
          </a:bodyPr>
          <a:lstStyle/>
          <a:p>
            <a:pPr>
              <a:lnSpc>
                <a:spcPct val="100000"/>
              </a:lnSpc>
            </a:pPr>
            <a:r>
              <a:rPr lang="en-US" sz="3600" cap="none" spc="-50" dirty="0">
                <a:latin typeface="+mj-lt"/>
                <a:ea typeface="+mj-ea"/>
                <a:cs typeface="+mj-cs"/>
              </a:rPr>
              <a:t>Thank you..!</a:t>
            </a:r>
          </a:p>
        </p:txBody>
      </p:sp>
      <p:pic>
        <p:nvPicPr>
          <p:cNvPr id="11" name="Picture 10">
            <a:extLst>
              <a:ext uri="{FF2B5EF4-FFF2-40B4-BE49-F238E27FC236}">
                <a16:creationId xmlns:a16="http://schemas.microsoft.com/office/drawing/2014/main" id="{C48B8F1E-A781-4A0E-AE1F-9F09046A8E33}"/>
              </a:ext>
            </a:extLst>
          </p:cNvPr>
          <p:cNvPicPr>
            <a:picLocks noChangeAspect="1"/>
          </p:cNvPicPr>
          <p:nvPr/>
        </p:nvPicPr>
        <p:blipFill>
          <a:blip r:embed="rId3"/>
          <a:stretch>
            <a:fillRect/>
          </a:stretch>
        </p:blipFill>
        <p:spPr>
          <a:xfrm>
            <a:off x="8166462" y="898323"/>
            <a:ext cx="1731399" cy="1653616"/>
          </a:xfrm>
          <a:prstGeom prst="rect">
            <a:avLst/>
          </a:prstGeom>
        </p:spPr>
      </p:pic>
    </p:spTree>
    <p:extLst>
      <p:ext uri="{BB962C8B-B14F-4D97-AF65-F5344CB8AC3E}">
        <p14:creationId xmlns:p14="http://schemas.microsoft.com/office/powerpoint/2010/main" val="411595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23391-E52F-4E3C-95C8-CFCC374C7AA8}"/>
              </a:ext>
            </a:extLst>
          </p:cNvPr>
          <p:cNvSpPr txBox="1"/>
          <p:nvPr/>
        </p:nvSpPr>
        <p:spPr>
          <a:xfrm>
            <a:off x="422414" y="949186"/>
            <a:ext cx="11151704" cy="1015663"/>
          </a:xfrm>
          <a:prstGeom prst="rect">
            <a:avLst/>
          </a:prstGeom>
          <a:noFill/>
        </p:spPr>
        <p:txBody>
          <a:bodyPr wrap="square">
            <a:spAutoFit/>
          </a:bodyPr>
          <a:lstStyle/>
          <a:p>
            <a:endParaRPr lang="en-US" sz="2000" dirty="0"/>
          </a:p>
          <a:p>
            <a:r>
              <a:rPr lang="en-US" sz="2000" dirty="0"/>
              <a:t>Back in 2017, The Economist published a story titled, "The world's most valuable resource is no longer oil, but data." In today’s data-driven machine learning world, data is the new gold! </a:t>
            </a:r>
          </a:p>
        </p:txBody>
      </p:sp>
      <p:sp>
        <p:nvSpPr>
          <p:cNvPr id="8" name="TextBox 7">
            <a:extLst>
              <a:ext uri="{FF2B5EF4-FFF2-40B4-BE49-F238E27FC236}">
                <a16:creationId xmlns:a16="http://schemas.microsoft.com/office/drawing/2014/main" id="{2B4A0484-4C09-40C8-8E65-B2DFD65935EB}"/>
              </a:ext>
            </a:extLst>
          </p:cNvPr>
          <p:cNvSpPr txBox="1"/>
          <p:nvPr/>
        </p:nvSpPr>
        <p:spPr>
          <a:xfrm>
            <a:off x="422414" y="218728"/>
            <a:ext cx="11266004" cy="523220"/>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Data is the new GOLD!</a:t>
            </a: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904461"/>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sp>
        <p:nvSpPr>
          <p:cNvPr id="6" name="TextBox 5">
            <a:extLst>
              <a:ext uri="{FF2B5EF4-FFF2-40B4-BE49-F238E27FC236}">
                <a16:creationId xmlns:a16="http://schemas.microsoft.com/office/drawing/2014/main" id="{B790B74E-76D4-4F1F-9096-EBCB0F5EA277}"/>
              </a:ext>
            </a:extLst>
          </p:cNvPr>
          <p:cNvSpPr txBox="1"/>
          <p:nvPr/>
        </p:nvSpPr>
        <p:spPr>
          <a:xfrm>
            <a:off x="422414" y="1964849"/>
            <a:ext cx="11151704" cy="1631216"/>
          </a:xfrm>
          <a:prstGeom prst="rect">
            <a:avLst/>
          </a:prstGeom>
          <a:noFill/>
        </p:spPr>
        <p:txBody>
          <a:bodyPr wrap="square">
            <a:spAutoFit/>
          </a:bodyPr>
          <a:lstStyle/>
          <a:p>
            <a:r>
              <a:rPr lang="en-US" sz="2000" dirty="0"/>
              <a:t>Machine Learning requires a lot of training data.  However there are two significant concerns about data:   </a:t>
            </a:r>
          </a:p>
          <a:p>
            <a:pPr marL="285750" indent="-285750">
              <a:buFont typeface="Arial" panose="020B0604020202020204" pitchFamily="34" charset="0"/>
              <a:buChar char="•"/>
            </a:pPr>
            <a:r>
              <a:rPr lang="en-US" sz="2000" b="1" u="sng" dirty="0"/>
              <a:t>Data Quantity</a:t>
            </a:r>
          </a:p>
          <a:p>
            <a:pPr marL="800100" lvl="1" indent="-342900">
              <a:buFont typeface="Arial" panose="020B0604020202020204" pitchFamily="34" charset="0"/>
              <a:buChar char="•"/>
            </a:pPr>
            <a:r>
              <a:rPr lang="en-US" sz="2000" dirty="0"/>
              <a:t>Good quality data is time-consuming &amp; expensive to collect in the quantities required for ML. </a:t>
            </a:r>
          </a:p>
          <a:p>
            <a:pPr marL="800100" lvl="1" indent="-342900">
              <a:buFont typeface="Arial" panose="020B0604020202020204" pitchFamily="34" charset="0"/>
              <a:buChar char="•"/>
            </a:pPr>
            <a:r>
              <a:rPr lang="en-US" sz="2000" dirty="0"/>
              <a:t>Collected data is often unbalanced on the target class that could lead to a bias in the ML.</a:t>
            </a:r>
          </a:p>
        </p:txBody>
      </p:sp>
      <p:sp>
        <p:nvSpPr>
          <p:cNvPr id="7" name="TextBox 6">
            <a:extLst>
              <a:ext uri="{FF2B5EF4-FFF2-40B4-BE49-F238E27FC236}">
                <a16:creationId xmlns:a16="http://schemas.microsoft.com/office/drawing/2014/main" id="{826A0541-92D8-4C3C-B783-9F0440CD7B77}"/>
              </a:ext>
            </a:extLst>
          </p:cNvPr>
          <p:cNvSpPr txBox="1"/>
          <p:nvPr/>
        </p:nvSpPr>
        <p:spPr>
          <a:xfrm>
            <a:off x="422414" y="3610194"/>
            <a:ext cx="11151704" cy="1323439"/>
          </a:xfrm>
          <a:prstGeom prst="rect">
            <a:avLst/>
          </a:prstGeom>
          <a:noFill/>
        </p:spPr>
        <p:txBody>
          <a:bodyPr wrap="square">
            <a:spAutoFit/>
          </a:bodyPr>
          <a:lstStyle/>
          <a:p>
            <a:pPr marL="342900" indent="-342900">
              <a:buFont typeface="Arial" panose="020B0604020202020204" pitchFamily="34" charset="0"/>
              <a:buChar char="•"/>
            </a:pPr>
            <a:r>
              <a:rPr lang="en-US" sz="2000" b="1" u="sng" dirty="0"/>
              <a:t>Data Privacy</a:t>
            </a:r>
          </a:p>
          <a:p>
            <a:pPr marL="800100" lvl="1" indent="-342900">
              <a:buFont typeface="Arial" panose="020B0604020202020204" pitchFamily="34" charset="0"/>
              <a:buChar char="•"/>
            </a:pPr>
            <a:r>
              <a:rPr lang="en-US" sz="2000" dirty="0"/>
              <a:t>Real world data comes with significant privacy concerns about PII (Personally Identifiable Info)</a:t>
            </a:r>
          </a:p>
          <a:p>
            <a:pPr marL="800100" lvl="1" indent="-342900">
              <a:buFont typeface="Arial" panose="020B0604020202020204" pitchFamily="34" charset="0"/>
              <a:buChar char="•"/>
            </a:pPr>
            <a:r>
              <a:rPr lang="en-US" sz="2000" dirty="0"/>
              <a:t>Simple technique like data masking &amp; obfuscation are not always effective </a:t>
            </a:r>
          </a:p>
          <a:p>
            <a:pPr marL="342900" indent="-342900">
              <a:buFont typeface="Arial" panose="020B0604020202020204" pitchFamily="34" charset="0"/>
              <a:buChar char="•"/>
            </a:pPr>
            <a:endParaRPr lang="en-US" sz="2000" dirty="0"/>
          </a:p>
        </p:txBody>
      </p:sp>
      <p:sp>
        <p:nvSpPr>
          <p:cNvPr id="9" name="TextBox 8">
            <a:extLst>
              <a:ext uri="{FF2B5EF4-FFF2-40B4-BE49-F238E27FC236}">
                <a16:creationId xmlns:a16="http://schemas.microsoft.com/office/drawing/2014/main" id="{B7C348DE-6FC0-4B75-BAD4-1C2F061A7FD4}"/>
              </a:ext>
            </a:extLst>
          </p:cNvPr>
          <p:cNvSpPr txBox="1"/>
          <p:nvPr/>
        </p:nvSpPr>
        <p:spPr>
          <a:xfrm>
            <a:off x="422414" y="4794560"/>
            <a:ext cx="11151704" cy="1323439"/>
          </a:xfrm>
          <a:prstGeom prst="rect">
            <a:avLst/>
          </a:prstGeom>
          <a:noFill/>
        </p:spPr>
        <p:txBody>
          <a:bodyPr wrap="square">
            <a:spAutoFit/>
          </a:bodyPr>
          <a:lstStyle/>
          <a:p>
            <a:pPr algn="l" rtl="0" eaLnBrk="1" latinLnBrk="0" hangingPunct="1">
              <a:spcBef>
                <a:spcPts val="0"/>
              </a:spcBef>
              <a:spcAft>
                <a:spcPts val="0"/>
              </a:spcAft>
              <a:buClrTx/>
              <a:buSzPts val="1400"/>
            </a:pPr>
            <a:r>
              <a:rPr lang="en-US" sz="2000" dirty="0"/>
              <a:t>Introducing </a:t>
            </a:r>
            <a:r>
              <a:rPr lang="en-US" sz="2000" b="1" u="sng" dirty="0">
                <a:solidFill>
                  <a:schemeClr val="accent1"/>
                </a:solidFill>
              </a:rPr>
              <a:t>Doppelgänger</a:t>
            </a:r>
            <a:r>
              <a:rPr lang="en-US" sz="2000" dirty="0"/>
              <a:t> – the </a:t>
            </a:r>
            <a:r>
              <a:rPr lang="en-US" sz="2000" b="1" dirty="0"/>
              <a:t>Synthetic Data Generator</a:t>
            </a:r>
          </a:p>
          <a:p>
            <a:pPr marL="342900" indent="-342900" algn="l" rtl="0" eaLnBrk="1" latinLnBrk="0" hangingPunct="1">
              <a:spcBef>
                <a:spcPts val="0"/>
              </a:spcBef>
              <a:spcAft>
                <a:spcPts val="0"/>
              </a:spcAft>
              <a:buClrTx/>
              <a:buSzPts val="1400"/>
              <a:buFont typeface="Arial" panose="020B0604020202020204" pitchFamily="34" charset="0"/>
              <a:buChar char="•"/>
            </a:pPr>
            <a:r>
              <a:rPr lang="en-US" sz="2000" dirty="0">
                <a:solidFill>
                  <a:srgbClr val="000000"/>
                </a:solidFill>
                <a:latin typeface="Lato"/>
              </a:rPr>
              <a:t>creates synthetic data that matches the important statistical properties of the real data set. </a:t>
            </a:r>
          </a:p>
          <a:p>
            <a:pPr marL="800100" lvl="1" indent="-342900">
              <a:buSzPts val="1400"/>
              <a:buFont typeface="Arial" panose="020B0604020202020204" pitchFamily="34" charset="0"/>
              <a:buChar char="•"/>
            </a:pPr>
            <a:r>
              <a:rPr lang="en-US" sz="2000" b="0" i="0" kern="1200" dirty="0">
                <a:solidFill>
                  <a:srgbClr val="000000"/>
                </a:solidFill>
                <a:effectLst/>
                <a:latin typeface="Lato"/>
                <a:ea typeface="+mn-ea"/>
                <a:cs typeface="+mn-cs"/>
              </a:rPr>
              <a:t>used to generating additional synthetic training data for the under-represented class or</a:t>
            </a:r>
          </a:p>
          <a:p>
            <a:pPr marL="800100" lvl="1" indent="-342900">
              <a:buSzPts val="1400"/>
              <a:buFont typeface="Arial" panose="020B0604020202020204" pitchFamily="34" charset="0"/>
              <a:buChar char="•"/>
            </a:pPr>
            <a:r>
              <a:rPr lang="en-US" sz="2000" b="0" i="0" kern="1200" dirty="0">
                <a:solidFill>
                  <a:srgbClr val="000000"/>
                </a:solidFill>
                <a:effectLst/>
                <a:latin typeface="Lato"/>
                <a:ea typeface="+mn-ea"/>
                <a:cs typeface="+mn-cs"/>
              </a:rPr>
              <a:t>preserving the privacy of the real data by changing the specific values. </a:t>
            </a:r>
            <a:endParaRPr lang="en-US" sz="2000" dirty="0"/>
          </a:p>
        </p:txBody>
      </p:sp>
    </p:spTree>
    <p:extLst>
      <p:ext uri="{BB962C8B-B14F-4D97-AF65-F5344CB8AC3E}">
        <p14:creationId xmlns:p14="http://schemas.microsoft.com/office/powerpoint/2010/main" val="18460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904461"/>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pic>
        <p:nvPicPr>
          <p:cNvPr id="2" name="Picture 1">
            <a:extLst>
              <a:ext uri="{FF2B5EF4-FFF2-40B4-BE49-F238E27FC236}">
                <a16:creationId xmlns:a16="http://schemas.microsoft.com/office/drawing/2014/main" id="{0E1FBC14-EBF3-4CC4-9989-4630F6A6552E}"/>
              </a:ext>
            </a:extLst>
          </p:cNvPr>
          <p:cNvPicPr>
            <a:picLocks noChangeAspect="1"/>
          </p:cNvPicPr>
          <p:nvPr/>
        </p:nvPicPr>
        <p:blipFill>
          <a:blip r:embed="rId3"/>
          <a:stretch>
            <a:fillRect/>
          </a:stretch>
        </p:blipFill>
        <p:spPr>
          <a:xfrm>
            <a:off x="556591" y="990146"/>
            <a:ext cx="10541281" cy="5250371"/>
          </a:xfrm>
          <a:prstGeom prst="rect">
            <a:avLst/>
          </a:prstGeom>
        </p:spPr>
      </p:pic>
      <p:sp>
        <p:nvSpPr>
          <p:cNvPr id="7" name="TextBox 6">
            <a:extLst>
              <a:ext uri="{FF2B5EF4-FFF2-40B4-BE49-F238E27FC236}">
                <a16:creationId xmlns:a16="http://schemas.microsoft.com/office/drawing/2014/main" id="{D114939C-6158-4F6E-B19C-F25943205052}"/>
              </a:ext>
            </a:extLst>
          </p:cNvPr>
          <p:cNvSpPr txBox="1"/>
          <p:nvPr/>
        </p:nvSpPr>
        <p:spPr>
          <a:xfrm>
            <a:off x="422414" y="218728"/>
            <a:ext cx="11266004" cy="523220"/>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Solution Architecture</a:t>
            </a:r>
          </a:p>
        </p:txBody>
      </p:sp>
    </p:spTree>
    <p:extLst>
      <p:ext uri="{BB962C8B-B14F-4D97-AF65-F5344CB8AC3E}">
        <p14:creationId xmlns:p14="http://schemas.microsoft.com/office/powerpoint/2010/main" val="24779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0869038" y="255204"/>
            <a:ext cx="1072939" cy="1024737"/>
          </a:xfrm>
          <a:prstGeom prst="rect">
            <a:avLst/>
          </a:prstGeom>
        </p:spPr>
      </p:pic>
      <p:grpSp>
        <p:nvGrpSpPr>
          <p:cNvPr id="52" name="Group 51">
            <a:extLst>
              <a:ext uri="{FF2B5EF4-FFF2-40B4-BE49-F238E27FC236}">
                <a16:creationId xmlns:a16="http://schemas.microsoft.com/office/drawing/2014/main" id="{4326DACB-7A21-4CB8-8669-43C373A676A2}"/>
              </a:ext>
            </a:extLst>
          </p:cNvPr>
          <p:cNvGrpSpPr/>
          <p:nvPr/>
        </p:nvGrpSpPr>
        <p:grpSpPr>
          <a:xfrm>
            <a:off x="3090045" y="387969"/>
            <a:ext cx="8880033" cy="5856108"/>
            <a:chOff x="3090045" y="387969"/>
            <a:chExt cx="8880033" cy="5856108"/>
          </a:xfrm>
        </p:grpSpPr>
        <p:grpSp>
          <p:nvGrpSpPr>
            <p:cNvPr id="44" name="Group 43">
              <a:extLst>
                <a:ext uri="{FF2B5EF4-FFF2-40B4-BE49-F238E27FC236}">
                  <a16:creationId xmlns:a16="http://schemas.microsoft.com/office/drawing/2014/main" id="{D4D4F067-92DD-4DE6-9A1B-6CAB91B4AD68}"/>
                </a:ext>
              </a:extLst>
            </p:cNvPr>
            <p:cNvGrpSpPr/>
            <p:nvPr/>
          </p:nvGrpSpPr>
          <p:grpSpPr>
            <a:xfrm>
              <a:off x="3090045" y="387969"/>
              <a:ext cx="5980309" cy="5853805"/>
              <a:chOff x="3090045" y="387969"/>
              <a:chExt cx="5980309" cy="5853805"/>
            </a:xfrm>
          </p:grpSpPr>
          <p:cxnSp>
            <p:nvCxnSpPr>
              <p:cNvPr id="6" name="Google Shape;84;p1">
                <a:extLst>
                  <a:ext uri="{FF2B5EF4-FFF2-40B4-BE49-F238E27FC236}">
                    <a16:creationId xmlns:a16="http://schemas.microsoft.com/office/drawing/2014/main" id="{F29E1A39-924E-4978-A076-386167E72905}"/>
                  </a:ext>
                </a:extLst>
              </p:cNvPr>
              <p:cNvCxnSpPr/>
              <p:nvPr/>
            </p:nvCxnSpPr>
            <p:spPr>
              <a:xfrm>
                <a:off x="4815470" y="482048"/>
                <a:ext cx="71969" cy="5759726"/>
              </a:xfrm>
              <a:prstGeom prst="straightConnector1">
                <a:avLst/>
              </a:prstGeom>
              <a:noFill/>
              <a:ln w="47625" cap="flat" cmpd="dbl">
                <a:solidFill>
                  <a:srgbClr val="BFBFBF"/>
                </a:solidFill>
                <a:prstDash val="dash"/>
                <a:miter lim="800000"/>
                <a:headEnd type="none" w="sm" len="sm"/>
                <a:tailEnd type="none" w="sm" len="sm"/>
              </a:ln>
            </p:spPr>
          </p:cxnSp>
          <p:cxnSp>
            <p:nvCxnSpPr>
              <p:cNvPr id="7" name="Google Shape;85;p1">
                <a:extLst>
                  <a:ext uri="{FF2B5EF4-FFF2-40B4-BE49-F238E27FC236}">
                    <a16:creationId xmlns:a16="http://schemas.microsoft.com/office/drawing/2014/main" id="{26E23DB8-15C1-4B59-A661-1A17816E2265}"/>
                  </a:ext>
                </a:extLst>
              </p:cNvPr>
              <p:cNvCxnSpPr/>
              <p:nvPr/>
            </p:nvCxnSpPr>
            <p:spPr>
              <a:xfrm>
                <a:off x="7104607" y="482048"/>
                <a:ext cx="71969" cy="5759726"/>
              </a:xfrm>
              <a:prstGeom prst="straightConnector1">
                <a:avLst/>
              </a:prstGeom>
              <a:noFill/>
              <a:ln w="47625" cap="flat" cmpd="dbl">
                <a:solidFill>
                  <a:srgbClr val="BFBFBF"/>
                </a:solidFill>
                <a:prstDash val="dash"/>
                <a:miter lim="800000"/>
                <a:headEnd type="none" w="sm" len="sm"/>
                <a:tailEnd type="none" w="sm" len="sm"/>
              </a:ln>
            </p:spPr>
          </p:cxnSp>
          <p:sp>
            <p:nvSpPr>
              <p:cNvPr id="27" name="Google Shape;102;p1">
                <a:extLst>
                  <a:ext uri="{FF2B5EF4-FFF2-40B4-BE49-F238E27FC236}">
                    <a16:creationId xmlns:a16="http://schemas.microsoft.com/office/drawing/2014/main" id="{9C91CFF7-0328-451E-BDAF-DA3C528E20F3}"/>
                  </a:ext>
                </a:extLst>
              </p:cNvPr>
              <p:cNvSpPr txBox="1"/>
              <p:nvPr/>
            </p:nvSpPr>
            <p:spPr>
              <a:xfrm>
                <a:off x="5146631" y="387969"/>
                <a:ext cx="166300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accent1"/>
                    </a:solidFill>
                    <a:latin typeface="Calibri"/>
                    <a:ea typeface="Calibri"/>
                    <a:cs typeface="Calibri"/>
                    <a:sym typeface="Calibri"/>
                  </a:rPr>
                  <a:t>Data Generator</a:t>
                </a:r>
                <a:endParaRPr dirty="0">
                  <a:solidFill>
                    <a:schemeClr val="accent1"/>
                  </a:solidFill>
                </a:endParaRPr>
              </a:p>
            </p:txBody>
          </p:sp>
          <p:sp>
            <p:nvSpPr>
              <p:cNvPr id="28" name="Google Shape;103;p1">
                <a:extLst>
                  <a:ext uri="{FF2B5EF4-FFF2-40B4-BE49-F238E27FC236}">
                    <a16:creationId xmlns:a16="http://schemas.microsoft.com/office/drawing/2014/main" id="{046396B6-65C4-4580-A103-A5D7BDFC627E}"/>
                  </a:ext>
                </a:extLst>
              </p:cNvPr>
              <p:cNvSpPr txBox="1"/>
              <p:nvPr/>
            </p:nvSpPr>
            <p:spPr>
              <a:xfrm>
                <a:off x="3090045" y="387969"/>
                <a:ext cx="12976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548135"/>
                    </a:solidFill>
                    <a:latin typeface="Calibri"/>
                    <a:ea typeface="Calibri"/>
                    <a:cs typeface="Calibri"/>
                    <a:sym typeface="Calibri"/>
                  </a:rPr>
                  <a:t>Data Owner</a:t>
                </a:r>
                <a:endParaRPr dirty="0"/>
              </a:p>
            </p:txBody>
          </p:sp>
          <p:sp>
            <p:nvSpPr>
              <p:cNvPr id="29" name="Google Shape;104;p1">
                <a:extLst>
                  <a:ext uri="{FF2B5EF4-FFF2-40B4-BE49-F238E27FC236}">
                    <a16:creationId xmlns:a16="http://schemas.microsoft.com/office/drawing/2014/main" id="{9E2727B7-1EE0-4A7D-8719-2FCCC0D7EC73}"/>
                  </a:ext>
                </a:extLst>
              </p:cNvPr>
              <p:cNvSpPr txBox="1"/>
              <p:nvPr/>
            </p:nvSpPr>
            <p:spPr>
              <a:xfrm>
                <a:off x="7669357" y="388312"/>
                <a:ext cx="14009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70C0"/>
                    </a:solidFill>
                    <a:latin typeface="Calibri"/>
                    <a:ea typeface="Calibri"/>
                    <a:cs typeface="Calibri"/>
                    <a:sym typeface="Calibri"/>
                  </a:rPr>
                  <a:t>Data Buyer</a:t>
                </a:r>
                <a:endParaRPr dirty="0"/>
              </a:p>
            </p:txBody>
          </p:sp>
        </p:grpSp>
        <p:sp>
          <p:nvSpPr>
            <p:cNvPr id="45" name="TextBox 44">
              <a:extLst>
                <a:ext uri="{FF2B5EF4-FFF2-40B4-BE49-F238E27FC236}">
                  <a16:creationId xmlns:a16="http://schemas.microsoft.com/office/drawing/2014/main" id="{CDB30F23-5733-4FB0-A020-0A2E6F453CCF}"/>
                </a:ext>
              </a:extLst>
            </p:cNvPr>
            <p:cNvSpPr txBox="1"/>
            <p:nvPr/>
          </p:nvSpPr>
          <p:spPr>
            <a:xfrm>
              <a:off x="7462084" y="3658754"/>
              <a:ext cx="4507994" cy="2585323"/>
            </a:xfrm>
            <a:prstGeom prst="rect">
              <a:avLst/>
            </a:prstGeom>
            <a:solidFill>
              <a:schemeClr val="bg1"/>
            </a:solidFill>
          </p:spPr>
          <p:txBody>
            <a:bodyPr wrap="square" rtlCol="0">
              <a:spAutoFit/>
            </a:bodyPr>
            <a:lstStyle/>
            <a:p>
              <a:r>
                <a:rPr lang="en-US" dirty="0">
                  <a:solidFill>
                    <a:srgbClr val="548135"/>
                  </a:solidFill>
                  <a:latin typeface="Calibri"/>
                  <a:cs typeface="Calibri"/>
                </a:rPr>
                <a:t>Data Owner</a:t>
              </a:r>
              <a:r>
                <a:rPr lang="en-US" dirty="0"/>
                <a:t>:  Owner of the real data that is willing but has sensitivities sharing the data</a:t>
              </a:r>
            </a:p>
            <a:p>
              <a:endParaRPr lang="en-US" dirty="0"/>
            </a:p>
            <a:p>
              <a:r>
                <a:rPr lang="en-US" dirty="0">
                  <a:solidFill>
                    <a:schemeClr val="accent1"/>
                  </a:solidFill>
                </a:rPr>
                <a:t>Data Generator</a:t>
              </a:r>
              <a:r>
                <a:rPr lang="en-US" dirty="0"/>
                <a:t>:  This is entity/product that will provide the services to generate the synthetic data </a:t>
              </a:r>
              <a:r>
                <a:rPr lang="en-US" dirty="0" err="1"/>
                <a:t>ie</a:t>
              </a:r>
              <a:r>
                <a:rPr lang="en-US" dirty="0"/>
                <a:t> </a:t>
              </a:r>
              <a:r>
                <a:rPr lang="en-US" b="1" dirty="0">
                  <a:solidFill>
                    <a:schemeClr val="accent1"/>
                  </a:solidFill>
                </a:rPr>
                <a:t>Doppelgänger</a:t>
              </a:r>
            </a:p>
            <a:p>
              <a:endParaRPr lang="en-US" dirty="0"/>
            </a:p>
            <a:p>
              <a:r>
                <a:rPr lang="en-US" dirty="0">
                  <a:solidFill>
                    <a:srgbClr val="0070C0"/>
                  </a:solidFill>
                </a:rPr>
                <a:t>Data Buyer</a:t>
              </a:r>
              <a:r>
                <a:rPr lang="en-US" dirty="0"/>
                <a:t>:  Persons interested in acquiring this synthetic data to train their models.    (1)   </a:t>
              </a:r>
            </a:p>
          </p:txBody>
        </p:sp>
      </p:grpSp>
      <p:grpSp>
        <p:nvGrpSpPr>
          <p:cNvPr id="43" name="Group 42">
            <a:extLst>
              <a:ext uri="{FF2B5EF4-FFF2-40B4-BE49-F238E27FC236}">
                <a16:creationId xmlns:a16="http://schemas.microsoft.com/office/drawing/2014/main" id="{FE4CB757-0C7D-4F19-8127-ED02DA60B8C3}"/>
              </a:ext>
            </a:extLst>
          </p:cNvPr>
          <p:cNvGrpSpPr/>
          <p:nvPr/>
        </p:nvGrpSpPr>
        <p:grpSpPr>
          <a:xfrm>
            <a:off x="2382338" y="2646331"/>
            <a:ext cx="9570591" cy="3629561"/>
            <a:chOff x="2358710" y="2630045"/>
            <a:chExt cx="9570591" cy="3629561"/>
          </a:xfrm>
        </p:grpSpPr>
        <p:grpSp>
          <p:nvGrpSpPr>
            <p:cNvPr id="2" name="Group 1">
              <a:extLst>
                <a:ext uri="{FF2B5EF4-FFF2-40B4-BE49-F238E27FC236}">
                  <a16:creationId xmlns:a16="http://schemas.microsoft.com/office/drawing/2014/main" id="{63B546C0-ED8B-4685-A9BA-41D88A35AA59}"/>
                </a:ext>
              </a:extLst>
            </p:cNvPr>
            <p:cNvGrpSpPr/>
            <p:nvPr/>
          </p:nvGrpSpPr>
          <p:grpSpPr>
            <a:xfrm>
              <a:off x="2358710" y="2630045"/>
              <a:ext cx="2294790" cy="1012423"/>
              <a:chOff x="2391139" y="2630045"/>
              <a:chExt cx="2294790" cy="1012423"/>
            </a:xfrm>
          </p:grpSpPr>
          <p:sp>
            <p:nvSpPr>
              <p:cNvPr id="11" name="Google Shape;87;p1">
                <a:extLst>
                  <a:ext uri="{FF2B5EF4-FFF2-40B4-BE49-F238E27FC236}">
                    <a16:creationId xmlns:a16="http://schemas.microsoft.com/office/drawing/2014/main" id="{067398A4-A43F-43D9-BABC-1A01A2906D6E}"/>
                  </a:ext>
                </a:extLst>
              </p:cNvPr>
              <p:cNvSpPr/>
              <p:nvPr/>
            </p:nvSpPr>
            <p:spPr>
              <a:xfrm flipH="1">
                <a:off x="2544414" y="2778220"/>
                <a:ext cx="1033201" cy="700709"/>
              </a:xfrm>
              <a:prstGeom prst="roundRect">
                <a:avLst>
                  <a:gd name="adj" fmla="val 16667"/>
                </a:avLst>
              </a:prstGeom>
              <a:solidFill>
                <a:schemeClr val="lt1"/>
              </a:solid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Real Data</a:t>
                </a:r>
              </a:p>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Train</a:t>
                </a:r>
              </a:p>
            </p:txBody>
          </p:sp>
          <p:sp>
            <p:nvSpPr>
              <p:cNvPr id="36" name="Google Shape;111;p1">
                <a:extLst>
                  <a:ext uri="{FF2B5EF4-FFF2-40B4-BE49-F238E27FC236}">
                    <a16:creationId xmlns:a16="http://schemas.microsoft.com/office/drawing/2014/main" id="{13D4DED4-9FC7-4A03-AD8C-3A7EA98939B8}"/>
                  </a:ext>
                </a:extLst>
              </p:cNvPr>
              <p:cNvSpPr/>
              <p:nvPr/>
            </p:nvSpPr>
            <p:spPr>
              <a:xfrm>
                <a:off x="2391139" y="2630045"/>
                <a:ext cx="2294790" cy="1012423"/>
              </a:xfrm>
              <a:prstGeom prst="roundRect">
                <a:avLst>
                  <a:gd name="adj" fmla="val 16667"/>
                </a:avLst>
              </a:prstGeom>
              <a:noFill/>
              <a:ln w="12700" cap="flat" cmpd="sng">
                <a:solidFill>
                  <a:srgbClr val="92D05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87;p1">
                <a:extLst>
                  <a:ext uri="{FF2B5EF4-FFF2-40B4-BE49-F238E27FC236}">
                    <a16:creationId xmlns:a16="http://schemas.microsoft.com/office/drawing/2014/main" id="{BF5AD677-E5DF-4D90-9AFB-E4BF94641046}"/>
                  </a:ext>
                </a:extLst>
              </p:cNvPr>
              <p:cNvSpPr/>
              <p:nvPr/>
            </p:nvSpPr>
            <p:spPr>
              <a:xfrm flipH="1">
                <a:off x="3621083" y="2773289"/>
                <a:ext cx="842422" cy="700709"/>
              </a:xfrm>
              <a:prstGeom prst="roundRect">
                <a:avLst>
                  <a:gd name="adj" fmla="val 16667"/>
                </a:avLst>
              </a:prstGeom>
              <a:solidFill>
                <a:schemeClr val="lt1"/>
              </a:solid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Real Data</a:t>
                </a:r>
              </a:p>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Test</a:t>
                </a:r>
                <a:endParaRPr lang="en-US" sz="1200" b="0" i="0" u="none" strike="noStrike" cap="none" dirty="0">
                  <a:solidFill>
                    <a:schemeClr val="dk1"/>
                  </a:solidFill>
                  <a:latin typeface="Calibri"/>
                  <a:ea typeface="Calibri"/>
                  <a:cs typeface="Calibri"/>
                  <a:sym typeface="Calibri"/>
                </a:endParaRPr>
              </a:p>
            </p:txBody>
          </p:sp>
          <p:sp>
            <p:nvSpPr>
              <p:cNvPr id="46" name="Google Shape;87;p1">
                <a:extLst>
                  <a:ext uri="{FF2B5EF4-FFF2-40B4-BE49-F238E27FC236}">
                    <a16:creationId xmlns:a16="http://schemas.microsoft.com/office/drawing/2014/main" id="{1C0EE2AE-05D4-4601-9156-EE298CE581D5}"/>
                  </a:ext>
                </a:extLst>
              </p:cNvPr>
              <p:cNvSpPr/>
              <p:nvPr/>
            </p:nvSpPr>
            <p:spPr>
              <a:xfrm flipH="1">
                <a:off x="2558482" y="2768827"/>
                <a:ext cx="1033201" cy="700709"/>
              </a:xfrm>
              <a:prstGeom prst="roundRect">
                <a:avLst>
                  <a:gd name="adj" fmla="val 16667"/>
                </a:avLst>
              </a:prstGeom>
              <a:solidFill>
                <a:schemeClr val="lt1"/>
              </a:solid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Real Data</a:t>
                </a:r>
              </a:p>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Train</a:t>
                </a:r>
              </a:p>
            </p:txBody>
          </p:sp>
          <p:sp>
            <p:nvSpPr>
              <p:cNvPr id="49" name="Google Shape;87;p1">
                <a:extLst>
                  <a:ext uri="{FF2B5EF4-FFF2-40B4-BE49-F238E27FC236}">
                    <a16:creationId xmlns:a16="http://schemas.microsoft.com/office/drawing/2014/main" id="{DDE8162E-597F-4B37-9CCC-20BC67E51D5C}"/>
                  </a:ext>
                </a:extLst>
              </p:cNvPr>
              <p:cNvSpPr/>
              <p:nvPr/>
            </p:nvSpPr>
            <p:spPr>
              <a:xfrm flipH="1">
                <a:off x="3635151" y="2763896"/>
                <a:ext cx="842422" cy="700709"/>
              </a:xfrm>
              <a:prstGeom prst="roundRect">
                <a:avLst>
                  <a:gd name="adj" fmla="val 16667"/>
                </a:avLst>
              </a:prstGeom>
              <a:solidFill>
                <a:schemeClr val="lt1"/>
              </a:solid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Real Data</a:t>
                </a:r>
              </a:p>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Test</a:t>
                </a:r>
                <a:endParaRPr lang="en-US" sz="1200" b="0" i="0" u="none" strike="noStrike" cap="none" dirty="0">
                  <a:solidFill>
                    <a:schemeClr val="dk1"/>
                  </a:solidFill>
                  <a:latin typeface="Calibri"/>
                  <a:ea typeface="Calibri"/>
                  <a:cs typeface="Calibri"/>
                  <a:sym typeface="Calibri"/>
                </a:endParaRPr>
              </a:p>
            </p:txBody>
          </p:sp>
        </p:grpSp>
        <p:sp>
          <p:nvSpPr>
            <p:cNvPr id="42" name="TextBox 41">
              <a:extLst>
                <a:ext uri="{FF2B5EF4-FFF2-40B4-BE49-F238E27FC236}">
                  <a16:creationId xmlns:a16="http://schemas.microsoft.com/office/drawing/2014/main" id="{46786612-C1BC-4C6E-A551-D2C42B3F77C5}"/>
                </a:ext>
              </a:extLst>
            </p:cNvPr>
            <p:cNvSpPr txBox="1"/>
            <p:nvPr/>
          </p:nvSpPr>
          <p:spPr>
            <a:xfrm>
              <a:off x="7421307" y="3674283"/>
              <a:ext cx="4507994" cy="2585323"/>
            </a:xfrm>
            <a:prstGeom prst="rect">
              <a:avLst/>
            </a:prstGeom>
            <a:solidFill>
              <a:schemeClr val="bg1"/>
            </a:solidFill>
          </p:spPr>
          <p:txBody>
            <a:bodyPr wrap="square" rtlCol="0">
              <a:spAutoFit/>
            </a:bodyPr>
            <a:lstStyle/>
            <a:p>
              <a:r>
                <a:rPr lang="en-US" dirty="0"/>
                <a:t>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(2)   </a:t>
              </a:r>
            </a:p>
            <a:p>
              <a:endParaRPr lang="en-US" dirty="0"/>
            </a:p>
          </p:txBody>
        </p:sp>
      </p:grpSp>
      <p:grpSp>
        <p:nvGrpSpPr>
          <p:cNvPr id="60" name="Group 59">
            <a:extLst>
              <a:ext uri="{FF2B5EF4-FFF2-40B4-BE49-F238E27FC236}">
                <a16:creationId xmlns:a16="http://schemas.microsoft.com/office/drawing/2014/main" id="{D21CBA2A-A718-4402-A9D4-C21C83BCC5B5}"/>
              </a:ext>
            </a:extLst>
          </p:cNvPr>
          <p:cNvGrpSpPr/>
          <p:nvPr/>
        </p:nvGrpSpPr>
        <p:grpSpPr>
          <a:xfrm>
            <a:off x="2474949" y="3130536"/>
            <a:ext cx="9467028" cy="3025331"/>
            <a:chOff x="3142975" y="3688518"/>
            <a:chExt cx="9467028" cy="3025331"/>
          </a:xfrm>
          <a:solidFill>
            <a:schemeClr val="bg1"/>
          </a:solidFill>
        </p:grpSpPr>
        <p:grpSp>
          <p:nvGrpSpPr>
            <p:cNvPr id="3" name="Group 2">
              <a:extLst>
                <a:ext uri="{FF2B5EF4-FFF2-40B4-BE49-F238E27FC236}">
                  <a16:creationId xmlns:a16="http://schemas.microsoft.com/office/drawing/2014/main" id="{0C265966-F1CD-4E49-A0B7-36EAC784847C}"/>
                </a:ext>
              </a:extLst>
            </p:cNvPr>
            <p:cNvGrpSpPr/>
            <p:nvPr/>
          </p:nvGrpSpPr>
          <p:grpSpPr>
            <a:xfrm>
              <a:off x="3142975" y="3688518"/>
              <a:ext cx="1354490" cy="2697746"/>
              <a:chOff x="3175404" y="3688518"/>
              <a:chExt cx="1354490" cy="2697746"/>
            </a:xfrm>
            <a:grpFill/>
          </p:grpSpPr>
          <p:sp>
            <p:nvSpPr>
              <p:cNvPr id="14" name="Google Shape;89;p1">
                <a:extLst>
                  <a:ext uri="{FF2B5EF4-FFF2-40B4-BE49-F238E27FC236}">
                    <a16:creationId xmlns:a16="http://schemas.microsoft.com/office/drawing/2014/main" id="{ED35EC8B-C76A-4C87-A516-41501792BD4B}"/>
                  </a:ext>
                </a:extLst>
              </p:cNvPr>
              <p:cNvSpPr/>
              <p:nvPr/>
            </p:nvSpPr>
            <p:spPr>
              <a:xfrm flipH="1">
                <a:off x="3232272" y="5685555"/>
                <a:ext cx="1297622" cy="700709"/>
              </a:xfrm>
              <a:prstGeom prst="roundRect">
                <a:avLst>
                  <a:gd name="adj" fmla="val 16667"/>
                </a:avLst>
              </a:prstGeom>
              <a:grp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algn="ctr"/>
                <a:r>
                  <a:rPr lang="en-US" sz="1200" dirty="0">
                    <a:solidFill>
                      <a:schemeClr val="dk1"/>
                    </a:solidFill>
                    <a:latin typeface="Calibri"/>
                    <a:cs typeface="Calibri"/>
                    <a:sym typeface="Calibri"/>
                  </a:rPr>
                  <a:t>Data Pattern Extractor</a:t>
                </a:r>
                <a:endParaRPr sz="1200" dirty="0">
                  <a:solidFill>
                    <a:schemeClr val="dk1"/>
                  </a:solidFill>
                  <a:latin typeface="Calibri"/>
                  <a:cs typeface="Calibri"/>
                </a:endParaRPr>
              </a:p>
            </p:txBody>
          </p:sp>
          <p:cxnSp>
            <p:nvCxnSpPr>
              <p:cNvPr id="20" name="Google Shape;95;p1">
                <a:extLst>
                  <a:ext uri="{FF2B5EF4-FFF2-40B4-BE49-F238E27FC236}">
                    <a16:creationId xmlns:a16="http://schemas.microsoft.com/office/drawing/2014/main" id="{7FADCA9F-3721-4FE7-B39D-711774612DE6}"/>
                  </a:ext>
                </a:extLst>
              </p:cNvPr>
              <p:cNvCxnSpPr>
                <a:cxnSpLocks/>
              </p:cNvCxnSpPr>
              <p:nvPr/>
            </p:nvCxnSpPr>
            <p:spPr>
              <a:xfrm rot="10800000" flipV="1">
                <a:off x="3175404" y="3688518"/>
                <a:ext cx="23627" cy="2317610"/>
              </a:xfrm>
              <a:prstGeom prst="bentConnector3">
                <a:avLst>
                  <a:gd name="adj1" fmla="val 1067537"/>
                </a:avLst>
              </a:prstGeom>
              <a:grpFill/>
              <a:ln w="22225" cap="flat" cmpd="sng">
                <a:solidFill>
                  <a:schemeClr val="accent1">
                    <a:alpha val="74901"/>
                  </a:schemeClr>
                </a:solidFill>
                <a:prstDash val="solid"/>
                <a:miter lim="800000"/>
                <a:headEnd type="none" w="sm" len="sm"/>
                <a:tailEnd type="triangle" w="med" len="med"/>
              </a:ln>
            </p:spPr>
          </p:cxnSp>
        </p:grpSp>
        <p:sp>
          <p:nvSpPr>
            <p:cNvPr id="59" name="TextBox 58">
              <a:extLst>
                <a:ext uri="{FF2B5EF4-FFF2-40B4-BE49-F238E27FC236}">
                  <a16:creationId xmlns:a16="http://schemas.microsoft.com/office/drawing/2014/main" id="{862D112C-6D94-4FA5-9A90-AA5C3F89A850}"/>
                </a:ext>
              </a:extLst>
            </p:cNvPr>
            <p:cNvSpPr txBox="1"/>
            <p:nvPr/>
          </p:nvSpPr>
          <p:spPr>
            <a:xfrm>
              <a:off x="8102009" y="4128526"/>
              <a:ext cx="4507994" cy="2585323"/>
            </a:xfrm>
            <a:prstGeom prst="rect">
              <a:avLst/>
            </a:prstGeom>
            <a:grpFill/>
          </p:spPr>
          <p:txBody>
            <a:bodyPr wrap="square" rtlCol="0">
              <a:spAutoFit/>
            </a:bodyPr>
            <a:lstStyle/>
            <a:p>
              <a:r>
                <a:rPr lang="en-US" dirty="0"/>
                <a:t>Use R-Test to train the Synthetic Data Generator. </a:t>
              </a:r>
            </a:p>
            <a:p>
              <a:endParaRPr lang="en-US" dirty="0"/>
            </a:p>
            <a:p>
              <a:r>
                <a:rPr lang="en-US" dirty="0"/>
                <a:t>Extractor:  Fit a suitable ML model to the real data. The underlying data patterns will be encoded within the trainable parameters.</a:t>
              </a:r>
            </a:p>
            <a:p>
              <a:r>
                <a:rPr lang="en-US" dirty="0"/>
                <a:t>  </a:t>
              </a:r>
            </a:p>
            <a:p>
              <a:r>
                <a:rPr lang="en-US" dirty="0"/>
                <a:t>Models like VAE with a structured latent space is well suited for this purpose. 	      (3)</a:t>
              </a:r>
            </a:p>
          </p:txBody>
        </p:sp>
      </p:grpSp>
      <p:grpSp>
        <p:nvGrpSpPr>
          <p:cNvPr id="63" name="Group 62">
            <a:extLst>
              <a:ext uri="{FF2B5EF4-FFF2-40B4-BE49-F238E27FC236}">
                <a16:creationId xmlns:a16="http://schemas.microsoft.com/office/drawing/2014/main" id="{F56EA2F3-4FC4-4555-8E24-024575A3BB1B}"/>
              </a:ext>
            </a:extLst>
          </p:cNvPr>
          <p:cNvGrpSpPr/>
          <p:nvPr/>
        </p:nvGrpSpPr>
        <p:grpSpPr>
          <a:xfrm>
            <a:off x="3829439" y="3560610"/>
            <a:ext cx="8123490" cy="2585323"/>
            <a:chOff x="-3336487" y="3632906"/>
            <a:chExt cx="8123490" cy="2585323"/>
          </a:xfrm>
          <a:solidFill>
            <a:schemeClr val="bg1"/>
          </a:solidFill>
        </p:grpSpPr>
        <p:grpSp>
          <p:nvGrpSpPr>
            <p:cNvPr id="4" name="Group 3">
              <a:extLst>
                <a:ext uri="{FF2B5EF4-FFF2-40B4-BE49-F238E27FC236}">
                  <a16:creationId xmlns:a16="http://schemas.microsoft.com/office/drawing/2014/main" id="{9609A326-5B12-4315-9088-F3B0B8C69058}"/>
                </a:ext>
              </a:extLst>
            </p:cNvPr>
            <p:cNvGrpSpPr/>
            <p:nvPr/>
          </p:nvGrpSpPr>
          <p:grpSpPr>
            <a:xfrm>
              <a:off x="-3336487" y="5222168"/>
              <a:ext cx="2640028" cy="700709"/>
              <a:chOff x="-3336487" y="5222168"/>
              <a:chExt cx="2640028" cy="700709"/>
            </a:xfrm>
            <a:grpFill/>
          </p:grpSpPr>
          <p:cxnSp>
            <p:nvCxnSpPr>
              <p:cNvPr id="21" name="Google Shape;96;p1">
                <a:extLst>
                  <a:ext uri="{FF2B5EF4-FFF2-40B4-BE49-F238E27FC236}">
                    <a16:creationId xmlns:a16="http://schemas.microsoft.com/office/drawing/2014/main" id="{3799EA79-3B10-4690-A1EB-63CCD86E0807}"/>
                  </a:ext>
                </a:extLst>
              </p:cNvPr>
              <p:cNvCxnSpPr>
                <a:cxnSpLocks/>
                <a:stCxn id="14" idx="1"/>
                <a:endCxn id="37" idx="3"/>
              </p:cNvCxnSpPr>
              <p:nvPr/>
            </p:nvCxnSpPr>
            <p:spPr>
              <a:xfrm>
                <a:off x="-3336487" y="5550224"/>
                <a:ext cx="1342406" cy="22299"/>
              </a:xfrm>
              <a:prstGeom prst="straightConnector1">
                <a:avLst/>
              </a:prstGeom>
              <a:grpFill/>
              <a:ln w="22225" cap="flat" cmpd="sng">
                <a:solidFill>
                  <a:schemeClr val="accent1">
                    <a:alpha val="74901"/>
                  </a:schemeClr>
                </a:solidFill>
                <a:prstDash val="solid"/>
                <a:miter lim="800000"/>
                <a:headEnd type="none" w="sm" len="sm"/>
                <a:tailEnd type="triangle" w="med" len="med"/>
              </a:ln>
            </p:spPr>
          </p:cxnSp>
          <p:sp>
            <p:nvSpPr>
              <p:cNvPr id="37" name="Google Shape;91;p1">
                <a:extLst>
                  <a:ext uri="{FF2B5EF4-FFF2-40B4-BE49-F238E27FC236}">
                    <a16:creationId xmlns:a16="http://schemas.microsoft.com/office/drawing/2014/main" id="{50B48B22-2FA8-4CFF-A71D-ACCAFE0542F8}"/>
                  </a:ext>
                </a:extLst>
              </p:cNvPr>
              <p:cNvSpPr/>
              <p:nvPr/>
            </p:nvSpPr>
            <p:spPr>
              <a:xfrm flipH="1">
                <a:off x="-1994081" y="5222168"/>
                <a:ext cx="1297622" cy="700709"/>
              </a:xfrm>
              <a:prstGeom prst="roundRect">
                <a:avLst>
                  <a:gd name="adj" fmla="val 16667"/>
                </a:avLst>
              </a:prstGeom>
              <a:grpFill/>
              <a:ln w="31750" cap="flat" cmpd="sng">
                <a:solidFill>
                  <a:schemeClr val="accent4"/>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Raw </a:t>
                </a:r>
              </a:p>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Synthetic Data</a:t>
                </a:r>
              </a:p>
            </p:txBody>
          </p:sp>
        </p:grpSp>
        <p:sp>
          <p:nvSpPr>
            <p:cNvPr id="62" name="TextBox 61">
              <a:extLst>
                <a:ext uri="{FF2B5EF4-FFF2-40B4-BE49-F238E27FC236}">
                  <a16:creationId xmlns:a16="http://schemas.microsoft.com/office/drawing/2014/main" id="{7A4A0200-EE3A-425E-9333-43650063794F}"/>
                </a:ext>
              </a:extLst>
            </p:cNvPr>
            <p:cNvSpPr txBox="1"/>
            <p:nvPr/>
          </p:nvSpPr>
          <p:spPr>
            <a:xfrm>
              <a:off x="279009" y="3632906"/>
              <a:ext cx="4507994" cy="2585323"/>
            </a:xfrm>
            <a:prstGeom prst="rect">
              <a:avLst/>
            </a:prstGeom>
            <a:grpFill/>
          </p:spPr>
          <p:txBody>
            <a:bodyPr wrap="square" rtlCol="0">
              <a:spAutoFit/>
            </a:bodyPr>
            <a:lstStyle/>
            <a:p>
              <a:r>
                <a:rPr lang="en-US" dirty="0"/>
                <a:t>Apply </a:t>
              </a:r>
              <a:r>
                <a:rPr lang="en-US" dirty="0" err="1"/>
                <a:t>inverse_transform</a:t>
              </a:r>
              <a:r>
                <a:rPr lang="en-US" dirty="0"/>
                <a:t>() on the trained extractor model to generate synthetic data. Suitable noise should be added to the generator. </a:t>
              </a:r>
            </a:p>
            <a:p>
              <a:endParaRPr lang="en-US" dirty="0"/>
            </a:p>
            <a:p>
              <a:r>
                <a:rPr lang="en-US" dirty="0"/>
                <a:t>This can be achieved by reducing the dimensionality (</a:t>
              </a:r>
              <a:r>
                <a:rPr lang="en-US" dirty="0" err="1"/>
                <a:t>eg</a:t>
              </a:r>
              <a:r>
                <a:rPr lang="en-US" dirty="0"/>
                <a:t> use a smaller number of PCA to inverse) or adding some noise into the latent space (</a:t>
              </a:r>
              <a:r>
                <a:rPr lang="en-US" dirty="0" err="1"/>
                <a:t>eg</a:t>
              </a:r>
              <a:r>
                <a:rPr lang="en-US" dirty="0"/>
                <a:t> VAE)                            (4) </a:t>
              </a:r>
            </a:p>
          </p:txBody>
        </p:sp>
      </p:grpSp>
      <p:grpSp>
        <p:nvGrpSpPr>
          <p:cNvPr id="66" name="Group 65">
            <a:extLst>
              <a:ext uri="{FF2B5EF4-FFF2-40B4-BE49-F238E27FC236}">
                <a16:creationId xmlns:a16="http://schemas.microsoft.com/office/drawing/2014/main" id="{5C95FDF4-1A1A-4EDE-953F-049B08951D11}"/>
              </a:ext>
            </a:extLst>
          </p:cNvPr>
          <p:cNvGrpSpPr/>
          <p:nvPr/>
        </p:nvGrpSpPr>
        <p:grpSpPr>
          <a:xfrm>
            <a:off x="2511986" y="3473998"/>
            <a:ext cx="9461533" cy="2732308"/>
            <a:chOff x="2511986" y="3473998"/>
            <a:chExt cx="9461533" cy="2732308"/>
          </a:xfrm>
        </p:grpSpPr>
        <p:grpSp>
          <p:nvGrpSpPr>
            <p:cNvPr id="5" name="Group 4">
              <a:extLst>
                <a:ext uri="{FF2B5EF4-FFF2-40B4-BE49-F238E27FC236}">
                  <a16:creationId xmlns:a16="http://schemas.microsoft.com/office/drawing/2014/main" id="{BBCD2BAB-12B6-4802-8A76-29FFF57D7B96}"/>
                </a:ext>
              </a:extLst>
            </p:cNvPr>
            <p:cNvGrpSpPr/>
            <p:nvPr/>
          </p:nvGrpSpPr>
          <p:grpSpPr>
            <a:xfrm>
              <a:off x="2511986" y="3473998"/>
              <a:ext cx="1297622" cy="1171879"/>
              <a:chOff x="2544415" y="3473998"/>
              <a:chExt cx="1297622" cy="1171879"/>
            </a:xfrm>
          </p:grpSpPr>
          <p:sp>
            <p:nvSpPr>
              <p:cNvPr id="13" name="Google Shape;88;p1">
                <a:extLst>
                  <a:ext uri="{FF2B5EF4-FFF2-40B4-BE49-F238E27FC236}">
                    <a16:creationId xmlns:a16="http://schemas.microsoft.com/office/drawing/2014/main" id="{A7D35CC3-BF96-45E2-8387-656FEE0424B9}"/>
                  </a:ext>
                </a:extLst>
              </p:cNvPr>
              <p:cNvSpPr/>
              <p:nvPr/>
            </p:nvSpPr>
            <p:spPr>
              <a:xfrm flipH="1">
                <a:off x="2544415" y="3945168"/>
                <a:ext cx="1297622" cy="700709"/>
              </a:xfrm>
              <a:prstGeom prst="roundRect">
                <a:avLst>
                  <a:gd name="adj" fmla="val 16667"/>
                </a:avLst>
              </a:prstGeom>
              <a:solidFill>
                <a:schemeClr val="lt1"/>
              </a:solidFill>
              <a:ln w="31750" cap="flat" cmpd="sng">
                <a:solidFill>
                  <a:schemeClr val="accent6"/>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Data Pattern Encoder</a:t>
                </a:r>
                <a:endParaRPr sz="1200" b="0" i="0" u="none" strike="noStrike" cap="none" baseline="-25000" dirty="0">
                  <a:solidFill>
                    <a:schemeClr val="dk1"/>
                  </a:solidFill>
                  <a:latin typeface="Calibri"/>
                  <a:ea typeface="Calibri"/>
                  <a:cs typeface="Calibri"/>
                  <a:sym typeface="Calibri"/>
                </a:endParaRPr>
              </a:p>
            </p:txBody>
          </p:sp>
          <p:cxnSp>
            <p:nvCxnSpPr>
              <p:cNvPr id="19" name="Google Shape;94;p1">
                <a:extLst>
                  <a:ext uri="{FF2B5EF4-FFF2-40B4-BE49-F238E27FC236}">
                    <a16:creationId xmlns:a16="http://schemas.microsoft.com/office/drawing/2014/main" id="{FEB5A7C6-38A0-4B60-94CA-5459E13DDD85}"/>
                  </a:ext>
                </a:extLst>
              </p:cNvPr>
              <p:cNvCxnSpPr>
                <a:cxnSpLocks/>
                <a:endCxn id="13" idx="0"/>
              </p:cNvCxnSpPr>
              <p:nvPr/>
            </p:nvCxnSpPr>
            <p:spPr>
              <a:xfrm>
                <a:off x="3193226" y="3473998"/>
                <a:ext cx="0" cy="471170"/>
              </a:xfrm>
              <a:prstGeom prst="straightConnector1">
                <a:avLst/>
              </a:prstGeom>
              <a:noFill/>
              <a:ln w="22225" cap="flat" cmpd="sng">
                <a:solidFill>
                  <a:schemeClr val="accent1">
                    <a:alpha val="74901"/>
                  </a:schemeClr>
                </a:solidFill>
                <a:prstDash val="solid"/>
                <a:miter lim="800000"/>
                <a:headEnd type="none" w="sm" len="sm"/>
                <a:tailEnd type="triangle" w="med" len="med"/>
              </a:ln>
            </p:spPr>
          </p:cxnSp>
        </p:grpSp>
        <p:sp>
          <p:nvSpPr>
            <p:cNvPr id="65" name="TextBox 64">
              <a:extLst>
                <a:ext uri="{FF2B5EF4-FFF2-40B4-BE49-F238E27FC236}">
                  <a16:creationId xmlns:a16="http://schemas.microsoft.com/office/drawing/2014/main" id="{06604E11-44C7-42A5-B31B-BA70B36B67B4}"/>
                </a:ext>
              </a:extLst>
            </p:cNvPr>
            <p:cNvSpPr txBox="1"/>
            <p:nvPr/>
          </p:nvSpPr>
          <p:spPr>
            <a:xfrm>
              <a:off x="7465525" y="3620983"/>
              <a:ext cx="4507994" cy="2585323"/>
            </a:xfrm>
            <a:prstGeom prst="rect">
              <a:avLst/>
            </a:prstGeom>
            <a:solidFill>
              <a:schemeClr val="bg1"/>
            </a:solidFill>
          </p:spPr>
          <p:txBody>
            <a:bodyPr wrap="square" rtlCol="0">
              <a:spAutoFit/>
            </a:bodyPr>
            <a:lstStyle/>
            <a:p>
              <a:r>
                <a:rPr lang="en-US" dirty="0"/>
                <a:t>Validator:  Validates the generated synthetic data to filter our rows that do are too far from the real data patterns. </a:t>
              </a:r>
            </a:p>
            <a:p>
              <a:endParaRPr lang="en-US" dirty="0"/>
            </a:p>
            <a:p>
              <a:r>
                <a:rPr lang="en-US" dirty="0"/>
                <a:t>This is done by fitting a suitable classifier model on the real-data		(5)</a:t>
              </a:r>
            </a:p>
            <a:p>
              <a:endParaRPr lang="en-US" dirty="0"/>
            </a:p>
            <a:p>
              <a:endParaRPr lang="en-US" dirty="0"/>
            </a:p>
            <a:p>
              <a:endParaRPr lang="en-US" dirty="0"/>
            </a:p>
          </p:txBody>
        </p:sp>
      </p:grpSp>
      <p:grpSp>
        <p:nvGrpSpPr>
          <p:cNvPr id="69" name="Group 68">
            <a:extLst>
              <a:ext uri="{FF2B5EF4-FFF2-40B4-BE49-F238E27FC236}">
                <a16:creationId xmlns:a16="http://schemas.microsoft.com/office/drawing/2014/main" id="{51557897-2D8E-4EA3-A968-0C969C742D30}"/>
              </a:ext>
            </a:extLst>
          </p:cNvPr>
          <p:cNvGrpSpPr/>
          <p:nvPr/>
        </p:nvGrpSpPr>
        <p:grpSpPr>
          <a:xfrm>
            <a:off x="3809608" y="3538729"/>
            <a:ext cx="8077371" cy="2585323"/>
            <a:chOff x="3809608" y="3538729"/>
            <a:chExt cx="8077371" cy="2585323"/>
          </a:xfrm>
        </p:grpSpPr>
        <p:grpSp>
          <p:nvGrpSpPr>
            <p:cNvPr id="8" name="Group 7">
              <a:extLst>
                <a:ext uri="{FF2B5EF4-FFF2-40B4-BE49-F238E27FC236}">
                  <a16:creationId xmlns:a16="http://schemas.microsoft.com/office/drawing/2014/main" id="{1205D4B2-69CF-4D2E-9B06-A0B28C42C95B}"/>
                </a:ext>
              </a:extLst>
            </p:cNvPr>
            <p:cNvGrpSpPr/>
            <p:nvPr/>
          </p:nvGrpSpPr>
          <p:grpSpPr>
            <a:xfrm>
              <a:off x="3809608" y="3945168"/>
              <a:ext cx="2673531" cy="1166948"/>
              <a:chOff x="3809608" y="3945168"/>
              <a:chExt cx="2673531" cy="1166948"/>
            </a:xfrm>
          </p:grpSpPr>
          <p:sp>
            <p:nvSpPr>
              <p:cNvPr id="16" name="Google Shape;91;p1">
                <a:extLst>
                  <a:ext uri="{FF2B5EF4-FFF2-40B4-BE49-F238E27FC236}">
                    <a16:creationId xmlns:a16="http://schemas.microsoft.com/office/drawing/2014/main" id="{34FAE4D5-B811-41CB-B5ED-F8546BDB2BC2}"/>
                  </a:ext>
                </a:extLst>
              </p:cNvPr>
              <p:cNvSpPr/>
              <p:nvPr/>
            </p:nvSpPr>
            <p:spPr>
              <a:xfrm flipH="1">
                <a:off x="5185517" y="3945168"/>
                <a:ext cx="1297622" cy="700709"/>
              </a:xfrm>
              <a:prstGeom prst="roundRect">
                <a:avLst>
                  <a:gd name="adj" fmla="val 16667"/>
                </a:avLst>
              </a:prstGeom>
              <a:solidFill>
                <a:schemeClr val="lt1"/>
              </a:solidFill>
              <a:ln w="31750" cap="flat" cmpd="sng">
                <a:solidFill>
                  <a:schemeClr val="accent4"/>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Synthetic Data</a:t>
                </a:r>
              </a:p>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Validator</a:t>
                </a:r>
                <a:endParaRPr lang="en-US" sz="1200" b="0" i="0" u="none" strike="noStrike" cap="none" dirty="0">
                  <a:solidFill>
                    <a:schemeClr val="dk1"/>
                  </a:solidFill>
                  <a:latin typeface="Calibri"/>
                  <a:ea typeface="Calibri"/>
                  <a:cs typeface="Calibri"/>
                  <a:sym typeface="Calibri"/>
                </a:endParaRPr>
              </a:p>
            </p:txBody>
          </p:sp>
          <p:cxnSp>
            <p:nvCxnSpPr>
              <p:cNvPr id="22" name="Google Shape;97;p1">
                <a:extLst>
                  <a:ext uri="{FF2B5EF4-FFF2-40B4-BE49-F238E27FC236}">
                    <a16:creationId xmlns:a16="http://schemas.microsoft.com/office/drawing/2014/main" id="{020EE99F-FE65-4F52-9238-E7871A75DA59}"/>
                  </a:ext>
                </a:extLst>
              </p:cNvPr>
              <p:cNvCxnSpPr>
                <a:cxnSpLocks/>
                <a:endCxn id="16" idx="2"/>
              </p:cNvCxnSpPr>
              <p:nvPr/>
            </p:nvCxnSpPr>
            <p:spPr>
              <a:xfrm rot="10800000">
                <a:off x="5834328" y="4645916"/>
                <a:ext cx="0" cy="4662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3" name="Google Shape;98;p1">
                <a:extLst>
                  <a:ext uri="{FF2B5EF4-FFF2-40B4-BE49-F238E27FC236}">
                    <a16:creationId xmlns:a16="http://schemas.microsoft.com/office/drawing/2014/main" id="{EF2A1535-F64D-4FEE-9F9D-A70EC708316F}"/>
                  </a:ext>
                </a:extLst>
              </p:cNvPr>
              <p:cNvCxnSpPr>
                <a:stCxn id="13" idx="1"/>
                <a:endCxn id="16" idx="3"/>
              </p:cNvCxnSpPr>
              <p:nvPr/>
            </p:nvCxnSpPr>
            <p:spPr>
              <a:xfrm>
                <a:off x="3809608" y="4295523"/>
                <a:ext cx="1375909" cy="0"/>
              </a:xfrm>
              <a:prstGeom prst="straightConnector1">
                <a:avLst/>
              </a:prstGeom>
              <a:noFill/>
              <a:ln w="22225" cap="flat" cmpd="sng">
                <a:solidFill>
                  <a:schemeClr val="accent1">
                    <a:alpha val="74901"/>
                  </a:schemeClr>
                </a:solidFill>
                <a:prstDash val="solid"/>
                <a:miter lim="800000"/>
                <a:headEnd type="none" w="sm" len="sm"/>
                <a:tailEnd type="triangle" w="med" len="med"/>
              </a:ln>
            </p:spPr>
          </p:cxnSp>
        </p:grpSp>
        <p:sp>
          <p:nvSpPr>
            <p:cNvPr id="68" name="TextBox 67">
              <a:extLst>
                <a:ext uri="{FF2B5EF4-FFF2-40B4-BE49-F238E27FC236}">
                  <a16:creationId xmlns:a16="http://schemas.microsoft.com/office/drawing/2014/main" id="{F30F1346-E6DB-410A-B85B-333D3B44C42E}"/>
                </a:ext>
              </a:extLst>
            </p:cNvPr>
            <p:cNvSpPr txBox="1"/>
            <p:nvPr/>
          </p:nvSpPr>
          <p:spPr>
            <a:xfrm>
              <a:off x="7378985" y="3538729"/>
              <a:ext cx="4507994" cy="2585323"/>
            </a:xfrm>
            <a:prstGeom prst="rect">
              <a:avLst/>
            </a:prstGeom>
            <a:solidFill>
              <a:schemeClr val="bg1"/>
            </a:solidFill>
          </p:spPr>
          <p:txBody>
            <a:bodyPr wrap="square" rtlCol="0">
              <a:spAutoFit/>
            </a:bodyPr>
            <a:lstStyle/>
            <a:p>
              <a:r>
                <a:rPr lang="en-US" dirty="0"/>
                <a:t>Feed the </a:t>
              </a:r>
              <a:r>
                <a:rPr lang="en-US" dirty="0" err="1"/>
                <a:t>SynData</a:t>
              </a:r>
              <a:r>
                <a:rPr lang="en-US" dirty="0"/>
                <a:t> into this trained validator and ask it to classify the input. </a:t>
              </a:r>
            </a:p>
            <a:p>
              <a:endParaRPr lang="en-US" dirty="0"/>
            </a:p>
            <a:p>
              <a:r>
                <a:rPr lang="en-US" dirty="0"/>
                <a:t>If the validator is able to classify the synthetic data correctly, then it passes the test and is accepted as ‘good’ synthetic data. </a:t>
              </a:r>
            </a:p>
            <a:p>
              <a:endParaRPr lang="en-US" dirty="0"/>
            </a:p>
            <a:p>
              <a:r>
                <a:rPr lang="en-US" dirty="0"/>
                <a:t>Else it is discarded. 		    (6)   </a:t>
              </a:r>
            </a:p>
          </p:txBody>
        </p:sp>
      </p:grpSp>
      <p:grpSp>
        <p:nvGrpSpPr>
          <p:cNvPr id="72" name="Group 71">
            <a:extLst>
              <a:ext uri="{FF2B5EF4-FFF2-40B4-BE49-F238E27FC236}">
                <a16:creationId xmlns:a16="http://schemas.microsoft.com/office/drawing/2014/main" id="{884A8C7D-445C-4C23-AAF0-835B65166E81}"/>
              </a:ext>
            </a:extLst>
          </p:cNvPr>
          <p:cNvGrpSpPr/>
          <p:nvPr/>
        </p:nvGrpSpPr>
        <p:grpSpPr>
          <a:xfrm>
            <a:off x="5176139" y="2740465"/>
            <a:ext cx="6698018" cy="3428070"/>
            <a:chOff x="-2118792" y="1050639"/>
            <a:chExt cx="6698018" cy="3428070"/>
          </a:xfrm>
        </p:grpSpPr>
        <p:grpSp>
          <p:nvGrpSpPr>
            <p:cNvPr id="9" name="Group 8">
              <a:extLst>
                <a:ext uri="{FF2B5EF4-FFF2-40B4-BE49-F238E27FC236}">
                  <a16:creationId xmlns:a16="http://schemas.microsoft.com/office/drawing/2014/main" id="{CCF92D5B-D8EA-4301-9FEA-2BFD8B2D581C}"/>
                </a:ext>
              </a:extLst>
            </p:cNvPr>
            <p:cNvGrpSpPr/>
            <p:nvPr/>
          </p:nvGrpSpPr>
          <p:grpSpPr>
            <a:xfrm>
              <a:off x="-2118792" y="1050639"/>
              <a:ext cx="1297622" cy="1204703"/>
              <a:chOff x="-2086363" y="1050639"/>
              <a:chExt cx="1297622" cy="1204703"/>
            </a:xfrm>
          </p:grpSpPr>
          <p:sp>
            <p:nvSpPr>
              <p:cNvPr id="17" name="Google Shape;92;p1">
                <a:extLst>
                  <a:ext uri="{FF2B5EF4-FFF2-40B4-BE49-F238E27FC236}">
                    <a16:creationId xmlns:a16="http://schemas.microsoft.com/office/drawing/2014/main" id="{E2154B8C-D7F7-49C8-BB0E-C7D9CF0DD9C7}"/>
                  </a:ext>
                </a:extLst>
              </p:cNvPr>
              <p:cNvSpPr/>
              <p:nvPr/>
            </p:nvSpPr>
            <p:spPr>
              <a:xfrm flipH="1">
                <a:off x="-2086363" y="1050639"/>
                <a:ext cx="1297622" cy="700709"/>
              </a:xfrm>
              <a:prstGeom prst="roundRect">
                <a:avLst>
                  <a:gd name="adj" fmla="val 16667"/>
                </a:avLst>
              </a:prstGeom>
              <a:solidFill>
                <a:schemeClr val="lt1"/>
              </a:solidFill>
              <a:ln w="31750" cap="flat" cmpd="sng">
                <a:solidFill>
                  <a:schemeClr val="accent4"/>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Validated </a:t>
                </a:r>
              </a:p>
              <a:p>
                <a:pPr marL="0" marR="0" lvl="0" indent="0" algn="ctr" rtl="0">
                  <a:spcBef>
                    <a:spcPts val="0"/>
                  </a:spcBef>
                  <a:spcAft>
                    <a:spcPts val="0"/>
                  </a:spcAft>
                  <a:buNone/>
                </a:pPr>
                <a:r>
                  <a:rPr lang="en-US" sz="1200" dirty="0">
                    <a:solidFill>
                      <a:schemeClr val="dk1"/>
                    </a:solidFill>
                    <a:latin typeface="Calibri"/>
                    <a:cs typeface="Calibri"/>
                    <a:sym typeface="Calibri"/>
                  </a:rPr>
                  <a:t>Synthetic Data</a:t>
                </a:r>
                <a:endParaRPr sz="1200" dirty="0"/>
              </a:p>
            </p:txBody>
          </p:sp>
          <p:cxnSp>
            <p:nvCxnSpPr>
              <p:cNvPr id="24" name="Google Shape;99;p1">
                <a:extLst>
                  <a:ext uri="{FF2B5EF4-FFF2-40B4-BE49-F238E27FC236}">
                    <a16:creationId xmlns:a16="http://schemas.microsoft.com/office/drawing/2014/main" id="{7D11B5AD-F762-4C8C-A37A-8419E11C73B1}"/>
                  </a:ext>
                </a:extLst>
              </p:cNvPr>
              <p:cNvCxnSpPr>
                <a:cxnSpLocks/>
                <a:stCxn id="16" idx="0"/>
                <a:endCxn id="17" idx="2"/>
              </p:cNvCxnSpPr>
              <p:nvPr/>
            </p:nvCxnSpPr>
            <p:spPr>
              <a:xfrm flipH="1" flipV="1">
                <a:off x="-1437552" y="1751348"/>
                <a:ext cx="9378" cy="503994"/>
              </a:xfrm>
              <a:prstGeom prst="straightConnector1">
                <a:avLst/>
              </a:prstGeom>
              <a:noFill/>
              <a:ln w="9525" cap="flat" cmpd="sng">
                <a:solidFill>
                  <a:schemeClr val="accent1"/>
                </a:solidFill>
                <a:prstDash val="solid"/>
                <a:miter lim="800000"/>
                <a:headEnd type="none" w="sm" len="sm"/>
                <a:tailEnd type="triangle" w="med" len="med"/>
              </a:ln>
            </p:spPr>
          </p:cxnSp>
        </p:grpSp>
        <p:sp>
          <p:nvSpPr>
            <p:cNvPr id="71" name="TextBox 70">
              <a:extLst>
                <a:ext uri="{FF2B5EF4-FFF2-40B4-BE49-F238E27FC236}">
                  <a16:creationId xmlns:a16="http://schemas.microsoft.com/office/drawing/2014/main" id="{421CCC1A-D91E-4D91-8AF8-FB4C8C25BE52}"/>
                </a:ext>
              </a:extLst>
            </p:cNvPr>
            <p:cNvSpPr txBox="1"/>
            <p:nvPr/>
          </p:nvSpPr>
          <p:spPr>
            <a:xfrm>
              <a:off x="71232" y="1893386"/>
              <a:ext cx="4507994" cy="2585323"/>
            </a:xfrm>
            <a:prstGeom prst="rect">
              <a:avLst/>
            </a:prstGeom>
            <a:solidFill>
              <a:schemeClr val="bg1"/>
            </a:solidFill>
          </p:spPr>
          <p:txBody>
            <a:bodyPr wrap="square" rtlCol="0">
              <a:spAutoFit/>
            </a:bodyPr>
            <a:lstStyle/>
            <a:p>
              <a:r>
                <a:rPr lang="en-US" dirty="0"/>
                <a:t>This is actually 3Data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a:t>
              </a:r>
            </a:p>
            <a:p>
              <a:r>
                <a:rPr lang="en-US" dirty="0"/>
                <a:t>                             (7)   </a:t>
              </a:r>
            </a:p>
          </p:txBody>
        </p:sp>
      </p:grpSp>
      <p:grpSp>
        <p:nvGrpSpPr>
          <p:cNvPr id="75" name="Group 74">
            <a:extLst>
              <a:ext uri="{FF2B5EF4-FFF2-40B4-BE49-F238E27FC236}">
                <a16:creationId xmlns:a16="http://schemas.microsoft.com/office/drawing/2014/main" id="{D3E0506A-0D35-47C2-B326-93E1793CA40E}"/>
              </a:ext>
            </a:extLst>
          </p:cNvPr>
          <p:cNvGrpSpPr/>
          <p:nvPr/>
        </p:nvGrpSpPr>
        <p:grpSpPr>
          <a:xfrm>
            <a:off x="4166659" y="1366343"/>
            <a:ext cx="7782829" cy="4776856"/>
            <a:chOff x="4166659" y="1366343"/>
            <a:chExt cx="7782829" cy="4776856"/>
          </a:xfrm>
        </p:grpSpPr>
        <p:grpSp>
          <p:nvGrpSpPr>
            <p:cNvPr id="10" name="Group 9">
              <a:extLst>
                <a:ext uri="{FF2B5EF4-FFF2-40B4-BE49-F238E27FC236}">
                  <a16:creationId xmlns:a16="http://schemas.microsoft.com/office/drawing/2014/main" id="{B8430304-915A-4C9D-A892-E2CBF1446808}"/>
                </a:ext>
              </a:extLst>
            </p:cNvPr>
            <p:cNvGrpSpPr/>
            <p:nvPr/>
          </p:nvGrpSpPr>
          <p:grpSpPr>
            <a:xfrm>
              <a:off x="4166659" y="1366343"/>
              <a:ext cx="2302808" cy="1374122"/>
              <a:chOff x="4199088" y="1366343"/>
              <a:chExt cx="2302808" cy="1374122"/>
            </a:xfrm>
          </p:grpSpPr>
          <p:sp>
            <p:nvSpPr>
              <p:cNvPr id="18" name="Google Shape;93;p1">
                <a:extLst>
                  <a:ext uri="{FF2B5EF4-FFF2-40B4-BE49-F238E27FC236}">
                    <a16:creationId xmlns:a16="http://schemas.microsoft.com/office/drawing/2014/main" id="{BB40D608-37A2-4889-8358-AAA6E7444F41}"/>
                  </a:ext>
                </a:extLst>
              </p:cNvPr>
              <p:cNvSpPr/>
              <p:nvPr/>
            </p:nvSpPr>
            <p:spPr>
              <a:xfrm flipH="1">
                <a:off x="4199088" y="1366343"/>
                <a:ext cx="1297622" cy="700709"/>
              </a:xfrm>
              <a:prstGeom prst="roundRect">
                <a:avLst>
                  <a:gd name="adj" fmla="val 16667"/>
                </a:avLst>
              </a:prstGeom>
              <a:solidFill>
                <a:schemeClr val="lt1"/>
              </a:solidFill>
              <a:ln w="31750" cap="flat" cmpd="sng">
                <a:solidFill>
                  <a:schemeClr val="accent4"/>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algn="ctr"/>
                <a:r>
                  <a:rPr lang="en-US" sz="1200" dirty="0">
                    <a:solidFill>
                      <a:schemeClr val="dk1"/>
                    </a:solidFill>
                    <a:latin typeface="Calibri"/>
                    <a:cs typeface="Calibri"/>
                    <a:sym typeface="Calibri"/>
                  </a:rPr>
                  <a:t>Synthetic Data Evaluator</a:t>
                </a:r>
                <a:endParaRPr sz="1200" dirty="0">
                  <a:solidFill>
                    <a:schemeClr val="dk1"/>
                  </a:solidFill>
                  <a:latin typeface="Calibri"/>
                  <a:cs typeface="Calibri"/>
                </a:endParaRPr>
              </a:p>
            </p:txBody>
          </p:sp>
          <p:cxnSp>
            <p:nvCxnSpPr>
              <p:cNvPr id="25" name="Google Shape;100;p1">
                <a:extLst>
                  <a:ext uri="{FF2B5EF4-FFF2-40B4-BE49-F238E27FC236}">
                    <a16:creationId xmlns:a16="http://schemas.microsoft.com/office/drawing/2014/main" id="{A6869464-3C0E-408E-B405-2DA6F3230DA7}"/>
                  </a:ext>
                </a:extLst>
              </p:cNvPr>
              <p:cNvCxnSpPr>
                <a:cxnSpLocks/>
                <a:stCxn id="17" idx="0"/>
              </p:cNvCxnSpPr>
              <p:nvPr/>
            </p:nvCxnSpPr>
            <p:spPr>
              <a:xfrm flipH="1" flipV="1">
                <a:off x="5212495" y="2104807"/>
                <a:ext cx="644884" cy="635658"/>
              </a:xfrm>
              <a:prstGeom prst="straightConnector1">
                <a:avLst/>
              </a:prstGeom>
              <a:noFill/>
              <a:ln w="22225" cap="flat" cmpd="sng">
                <a:solidFill>
                  <a:schemeClr val="accent1">
                    <a:alpha val="74901"/>
                  </a:schemeClr>
                </a:solidFill>
                <a:prstDash val="solid"/>
                <a:miter lim="800000"/>
                <a:headEnd type="none" w="sm" len="sm"/>
                <a:tailEnd type="triangle" w="med" len="med"/>
              </a:ln>
            </p:spPr>
          </p:cxnSp>
          <p:sp>
            <p:nvSpPr>
              <p:cNvPr id="38" name="Google Shape;109;p1">
                <a:extLst>
                  <a:ext uri="{FF2B5EF4-FFF2-40B4-BE49-F238E27FC236}">
                    <a16:creationId xmlns:a16="http://schemas.microsoft.com/office/drawing/2014/main" id="{F314459B-98EF-4A1D-AABE-E11A925E5638}"/>
                  </a:ext>
                </a:extLst>
              </p:cNvPr>
              <p:cNvSpPr txBox="1"/>
              <p:nvPr/>
            </p:nvSpPr>
            <p:spPr>
              <a:xfrm>
                <a:off x="5662799" y="2294047"/>
                <a:ext cx="83909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Train</a:t>
                </a:r>
                <a:endParaRPr dirty="0"/>
              </a:p>
            </p:txBody>
          </p:sp>
        </p:grpSp>
        <p:sp>
          <p:nvSpPr>
            <p:cNvPr id="74" name="TextBox 73">
              <a:extLst>
                <a:ext uri="{FF2B5EF4-FFF2-40B4-BE49-F238E27FC236}">
                  <a16:creationId xmlns:a16="http://schemas.microsoft.com/office/drawing/2014/main" id="{9D675A85-54CE-4868-9210-FD832294F436}"/>
                </a:ext>
              </a:extLst>
            </p:cNvPr>
            <p:cNvSpPr txBox="1"/>
            <p:nvPr/>
          </p:nvSpPr>
          <p:spPr>
            <a:xfrm>
              <a:off x="7441494" y="3557876"/>
              <a:ext cx="4507994" cy="2585323"/>
            </a:xfrm>
            <a:prstGeom prst="rect">
              <a:avLst/>
            </a:prstGeom>
            <a:solidFill>
              <a:schemeClr val="bg1"/>
            </a:solidFill>
          </p:spPr>
          <p:txBody>
            <a:bodyPr wrap="square" rtlCol="0">
              <a:spAutoFit/>
            </a:bodyPr>
            <a:lstStyle/>
            <a:p>
              <a:r>
                <a:rPr lang="en-US" dirty="0"/>
                <a:t>This is actually 3Data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a:t>
              </a:r>
            </a:p>
            <a:p>
              <a:r>
                <a:rPr lang="en-US" dirty="0"/>
                <a:t>     (8)   </a:t>
              </a:r>
            </a:p>
          </p:txBody>
        </p:sp>
      </p:grpSp>
      <p:grpSp>
        <p:nvGrpSpPr>
          <p:cNvPr id="78" name="Group 77">
            <a:extLst>
              <a:ext uri="{FF2B5EF4-FFF2-40B4-BE49-F238E27FC236}">
                <a16:creationId xmlns:a16="http://schemas.microsoft.com/office/drawing/2014/main" id="{A2A926DA-8E6A-4823-8F6C-B7C010FB8A90}"/>
              </a:ext>
            </a:extLst>
          </p:cNvPr>
          <p:cNvGrpSpPr/>
          <p:nvPr/>
        </p:nvGrpSpPr>
        <p:grpSpPr>
          <a:xfrm>
            <a:off x="3842695" y="2074496"/>
            <a:ext cx="8014309" cy="4005829"/>
            <a:chOff x="3842695" y="2074496"/>
            <a:chExt cx="8014309" cy="4005829"/>
          </a:xfrm>
        </p:grpSpPr>
        <p:grpSp>
          <p:nvGrpSpPr>
            <p:cNvPr id="15" name="Group 14">
              <a:extLst>
                <a:ext uri="{FF2B5EF4-FFF2-40B4-BE49-F238E27FC236}">
                  <a16:creationId xmlns:a16="http://schemas.microsoft.com/office/drawing/2014/main" id="{0D2D7753-7E23-4E3B-87B2-1FE4CC800FD7}"/>
                </a:ext>
              </a:extLst>
            </p:cNvPr>
            <p:cNvGrpSpPr/>
            <p:nvPr/>
          </p:nvGrpSpPr>
          <p:grpSpPr>
            <a:xfrm>
              <a:off x="3842695" y="2074496"/>
              <a:ext cx="839097" cy="716100"/>
              <a:chOff x="3960628" y="2062120"/>
              <a:chExt cx="839097" cy="716100"/>
            </a:xfrm>
          </p:grpSpPr>
          <p:cxnSp>
            <p:nvCxnSpPr>
              <p:cNvPr id="26" name="Google Shape;101;p1">
                <a:extLst>
                  <a:ext uri="{FF2B5EF4-FFF2-40B4-BE49-F238E27FC236}">
                    <a16:creationId xmlns:a16="http://schemas.microsoft.com/office/drawing/2014/main" id="{08EB73E1-5D6A-4319-AEEA-A5A9D6F5EA10}"/>
                  </a:ext>
                </a:extLst>
              </p:cNvPr>
              <p:cNvCxnSpPr>
                <a:cxnSpLocks/>
              </p:cNvCxnSpPr>
              <p:nvPr/>
            </p:nvCxnSpPr>
            <p:spPr>
              <a:xfrm rot="10800000" flipH="1">
                <a:off x="4199089" y="2062120"/>
                <a:ext cx="397800" cy="716100"/>
              </a:xfrm>
              <a:prstGeom prst="straightConnector1">
                <a:avLst/>
              </a:prstGeom>
              <a:noFill/>
              <a:ln w="22225" cap="flat" cmpd="sng">
                <a:solidFill>
                  <a:schemeClr val="accent1">
                    <a:alpha val="74901"/>
                  </a:schemeClr>
                </a:solidFill>
                <a:prstDash val="solid"/>
                <a:miter lim="800000"/>
                <a:headEnd type="none" w="sm" len="sm"/>
                <a:tailEnd type="triangle" w="med" len="med"/>
              </a:ln>
            </p:spPr>
          </p:cxnSp>
          <p:sp>
            <p:nvSpPr>
              <p:cNvPr id="40" name="Google Shape;109;p1">
                <a:extLst>
                  <a:ext uri="{FF2B5EF4-FFF2-40B4-BE49-F238E27FC236}">
                    <a16:creationId xmlns:a16="http://schemas.microsoft.com/office/drawing/2014/main" id="{712D8B30-4F9D-4B05-998F-1639D4C5D656}"/>
                  </a:ext>
                </a:extLst>
              </p:cNvPr>
              <p:cNvSpPr txBox="1"/>
              <p:nvPr/>
            </p:nvSpPr>
            <p:spPr>
              <a:xfrm>
                <a:off x="3960628" y="2218775"/>
                <a:ext cx="83909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Test</a:t>
                </a:r>
                <a:endParaRPr dirty="0"/>
              </a:p>
            </p:txBody>
          </p:sp>
        </p:grpSp>
        <p:sp>
          <p:nvSpPr>
            <p:cNvPr id="77" name="TextBox 76">
              <a:extLst>
                <a:ext uri="{FF2B5EF4-FFF2-40B4-BE49-F238E27FC236}">
                  <a16:creationId xmlns:a16="http://schemas.microsoft.com/office/drawing/2014/main" id="{06F2885E-838B-414B-9F6D-3E8547FB5F1D}"/>
                </a:ext>
              </a:extLst>
            </p:cNvPr>
            <p:cNvSpPr txBox="1"/>
            <p:nvPr/>
          </p:nvSpPr>
          <p:spPr>
            <a:xfrm>
              <a:off x="7349010" y="3495002"/>
              <a:ext cx="4507994" cy="2585323"/>
            </a:xfrm>
            <a:prstGeom prst="rect">
              <a:avLst/>
            </a:prstGeom>
            <a:solidFill>
              <a:schemeClr val="bg1"/>
            </a:solidFill>
          </p:spPr>
          <p:txBody>
            <a:bodyPr wrap="square" rtlCol="0">
              <a:spAutoFit/>
            </a:bodyPr>
            <a:lstStyle/>
            <a:p>
              <a:r>
                <a:rPr lang="en-US" dirty="0"/>
                <a:t>This is actually 3Data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a:t>
              </a:r>
            </a:p>
            <a:p>
              <a:r>
                <a:rPr lang="en-US" dirty="0"/>
                <a:t>      (9)   </a:t>
              </a:r>
            </a:p>
          </p:txBody>
        </p:sp>
      </p:grpSp>
      <p:grpSp>
        <p:nvGrpSpPr>
          <p:cNvPr id="83" name="Group 82">
            <a:extLst>
              <a:ext uri="{FF2B5EF4-FFF2-40B4-BE49-F238E27FC236}">
                <a16:creationId xmlns:a16="http://schemas.microsoft.com/office/drawing/2014/main" id="{8C10129A-D519-40ED-BDD1-AB48A0294BB4}"/>
              </a:ext>
            </a:extLst>
          </p:cNvPr>
          <p:cNvGrpSpPr/>
          <p:nvPr/>
        </p:nvGrpSpPr>
        <p:grpSpPr>
          <a:xfrm>
            <a:off x="5464281" y="1356104"/>
            <a:ext cx="6362748" cy="4748302"/>
            <a:chOff x="5464281" y="1356104"/>
            <a:chExt cx="6362748" cy="4748302"/>
          </a:xfrm>
        </p:grpSpPr>
        <p:sp>
          <p:nvSpPr>
            <p:cNvPr id="31" name="Google Shape;106;p1">
              <a:extLst>
                <a:ext uri="{FF2B5EF4-FFF2-40B4-BE49-F238E27FC236}">
                  <a16:creationId xmlns:a16="http://schemas.microsoft.com/office/drawing/2014/main" id="{F769781E-0B44-4704-86CC-DB176C5651E3}"/>
                </a:ext>
              </a:extLst>
            </p:cNvPr>
            <p:cNvSpPr/>
            <p:nvPr/>
          </p:nvSpPr>
          <p:spPr>
            <a:xfrm flipH="1">
              <a:off x="7923742" y="1356104"/>
              <a:ext cx="1205246" cy="700709"/>
            </a:xfrm>
            <a:prstGeom prst="roundRect">
              <a:avLst>
                <a:gd name="adj" fmla="val 16667"/>
              </a:avLst>
            </a:prstGeom>
            <a:solidFill>
              <a:schemeClr val="lt1"/>
            </a:solidFill>
            <a:ln w="31750" cap="flat" cmpd="sng">
              <a:solidFill>
                <a:srgbClr val="0070C0"/>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Calibri"/>
                  <a:ea typeface="Calibri"/>
                  <a:cs typeface="Calibri"/>
                  <a:sym typeface="Calibri"/>
                </a:rPr>
                <a:t>Synthetic Data Certification</a:t>
              </a:r>
              <a:endParaRPr sz="1400" baseline="-25000" dirty="0">
                <a:solidFill>
                  <a:schemeClr val="dk1"/>
                </a:solidFill>
                <a:latin typeface="Calibri"/>
                <a:ea typeface="Calibri"/>
                <a:cs typeface="Calibri"/>
                <a:sym typeface="Calibri"/>
              </a:endParaRPr>
            </a:p>
          </p:txBody>
        </p:sp>
        <p:cxnSp>
          <p:nvCxnSpPr>
            <p:cNvPr id="32" name="Google Shape;107;p1">
              <a:extLst>
                <a:ext uri="{FF2B5EF4-FFF2-40B4-BE49-F238E27FC236}">
                  <a16:creationId xmlns:a16="http://schemas.microsoft.com/office/drawing/2014/main" id="{FE06C930-942D-4F77-A8FD-693790C241CD}"/>
                </a:ext>
              </a:extLst>
            </p:cNvPr>
            <p:cNvCxnSpPr>
              <a:stCxn id="18" idx="1"/>
              <a:endCxn id="31" idx="3"/>
            </p:cNvCxnSpPr>
            <p:nvPr/>
          </p:nvCxnSpPr>
          <p:spPr>
            <a:xfrm rot="10800000" flipH="1">
              <a:off x="5464281" y="1706497"/>
              <a:ext cx="2459400" cy="10200"/>
            </a:xfrm>
            <a:prstGeom prst="straightConnector1">
              <a:avLst/>
            </a:prstGeom>
            <a:noFill/>
            <a:ln w="38100" cap="flat" cmpd="dbl">
              <a:solidFill>
                <a:schemeClr val="accent1">
                  <a:alpha val="74901"/>
                </a:schemeClr>
              </a:solidFill>
              <a:prstDash val="solid"/>
              <a:miter lim="800000"/>
              <a:headEnd type="none" w="sm" len="sm"/>
              <a:tailEnd type="triangle" w="med" len="med"/>
            </a:ln>
          </p:spPr>
        </p:cxnSp>
        <p:sp>
          <p:nvSpPr>
            <p:cNvPr id="34" name="Google Shape;109;p1">
              <a:extLst>
                <a:ext uri="{FF2B5EF4-FFF2-40B4-BE49-F238E27FC236}">
                  <a16:creationId xmlns:a16="http://schemas.microsoft.com/office/drawing/2014/main" id="{FFDF5BC6-55EF-46A8-93FA-B0AB3E5A3BD8}"/>
                </a:ext>
              </a:extLst>
            </p:cNvPr>
            <p:cNvSpPr txBox="1"/>
            <p:nvPr/>
          </p:nvSpPr>
          <p:spPr>
            <a:xfrm>
              <a:off x="5772729" y="1436481"/>
              <a:ext cx="83909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Train Error</a:t>
              </a:r>
              <a:endParaRPr dirty="0"/>
            </a:p>
          </p:txBody>
        </p:sp>
        <p:sp>
          <p:nvSpPr>
            <p:cNvPr id="35" name="Google Shape;110;p1">
              <a:extLst>
                <a:ext uri="{FF2B5EF4-FFF2-40B4-BE49-F238E27FC236}">
                  <a16:creationId xmlns:a16="http://schemas.microsoft.com/office/drawing/2014/main" id="{C7E08A27-290F-4DA4-94BF-F5A0FE2A9103}"/>
                </a:ext>
              </a:extLst>
            </p:cNvPr>
            <p:cNvSpPr txBox="1"/>
            <p:nvPr/>
          </p:nvSpPr>
          <p:spPr>
            <a:xfrm>
              <a:off x="5761544" y="1709720"/>
              <a:ext cx="83909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Test Error</a:t>
              </a:r>
              <a:endParaRPr dirty="0"/>
            </a:p>
          </p:txBody>
        </p:sp>
        <p:sp>
          <p:nvSpPr>
            <p:cNvPr id="80" name="TextBox 79">
              <a:extLst>
                <a:ext uri="{FF2B5EF4-FFF2-40B4-BE49-F238E27FC236}">
                  <a16:creationId xmlns:a16="http://schemas.microsoft.com/office/drawing/2014/main" id="{465DAC29-9BE3-4DE4-8C80-FD88A793F044}"/>
                </a:ext>
              </a:extLst>
            </p:cNvPr>
            <p:cNvSpPr txBox="1"/>
            <p:nvPr/>
          </p:nvSpPr>
          <p:spPr>
            <a:xfrm>
              <a:off x="7319035" y="3519083"/>
              <a:ext cx="4507994" cy="2585323"/>
            </a:xfrm>
            <a:prstGeom prst="rect">
              <a:avLst/>
            </a:prstGeom>
            <a:solidFill>
              <a:schemeClr val="bg1"/>
            </a:solidFill>
          </p:spPr>
          <p:txBody>
            <a:bodyPr wrap="square" rtlCol="0">
              <a:spAutoFit/>
            </a:bodyPr>
            <a:lstStyle/>
            <a:p>
              <a:r>
                <a:rPr lang="en-US" dirty="0"/>
                <a:t>This is actually 3Data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a:t>
              </a:r>
            </a:p>
            <a:p>
              <a:r>
                <a:rPr lang="en-US" dirty="0"/>
                <a:t>                                   (10)   </a:t>
              </a:r>
            </a:p>
          </p:txBody>
        </p:sp>
      </p:grpSp>
      <p:grpSp>
        <p:nvGrpSpPr>
          <p:cNvPr id="86" name="Group 85">
            <a:extLst>
              <a:ext uri="{FF2B5EF4-FFF2-40B4-BE49-F238E27FC236}">
                <a16:creationId xmlns:a16="http://schemas.microsoft.com/office/drawing/2014/main" id="{389B01D8-B369-44A5-9461-5C444CD85723}"/>
              </a:ext>
            </a:extLst>
          </p:cNvPr>
          <p:cNvGrpSpPr/>
          <p:nvPr/>
        </p:nvGrpSpPr>
        <p:grpSpPr>
          <a:xfrm>
            <a:off x="6473761" y="2832064"/>
            <a:ext cx="5355459" cy="3355618"/>
            <a:chOff x="6473761" y="2832064"/>
            <a:chExt cx="5355459" cy="3355618"/>
          </a:xfrm>
        </p:grpSpPr>
        <p:grpSp>
          <p:nvGrpSpPr>
            <p:cNvPr id="41" name="Group 40">
              <a:extLst>
                <a:ext uri="{FF2B5EF4-FFF2-40B4-BE49-F238E27FC236}">
                  <a16:creationId xmlns:a16="http://schemas.microsoft.com/office/drawing/2014/main" id="{2D594173-82A8-46C5-AB5B-D4F0AFBFF4B5}"/>
                </a:ext>
              </a:extLst>
            </p:cNvPr>
            <p:cNvGrpSpPr/>
            <p:nvPr/>
          </p:nvGrpSpPr>
          <p:grpSpPr>
            <a:xfrm>
              <a:off x="6473761" y="2832064"/>
              <a:ext cx="2680800" cy="700709"/>
              <a:chOff x="6473761" y="2832064"/>
              <a:chExt cx="2680800" cy="700709"/>
            </a:xfrm>
          </p:grpSpPr>
          <p:cxnSp>
            <p:nvCxnSpPr>
              <p:cNvPr id="33" name="Google Shape;108;p1">
                <a:extLst>
                  <a:ext uri="{FF2B5EF4-FFF2-40B4-BE49-F238E27FC236}">
                    <a16:creationId xmlns:a16="http://schemas.microsoft.com/office/drawing/2014/main" id="{63658C1F-C985-4BA0-8EC7-57234E794823}"/>
                  </a:ext>
                </a:extLst>
              </p:cNvPr>
              <p:cNvCxnSpPr>
                <a:cxnSpLocks/>
                <a:stCxn id="17" idx="1"/>
              </p:cNvCxnSpPr>
              <p:nvPr/>
            </p:nvCxnSpPr>
            <p:spPr>
              <a:xfrm>
                <a:off x="6473761" y="3090819"/>
                <a:ext cx="1440600" cy="0"/>
              </a:xfrm>
              <a:prstGeom prst="straightConnector1">
                <a:avLst/>
              </a:prstGeom>
              <a:noFill/>
              <a:ln w="38100" cap="flat" cmpd="dbl">
                <a:solidFill>
                  <a:schemeClr val="accent1">
                    <a:alpha val="74901"/>
                  </a:schemeClr>
                </a:solidFill>
                <a:prstDash val="solid"/>
                <a:miter lim="800000"/>
                <a:headEnd type="none" w="sm" len="sm"/>
                <a:tailEnd type="triangle" w="med" len="med"/>
              </a:ln>
            </p:spPr>
          </p:cxnSp>
          <p:sp>
            <p:nvSpPr>
              <p:cNvPr id="48" name="Google Shape;106;p1">
                <a:extLst>
                  <a:ext uri="{FF2B5EF4-FFF2-40B4-BE49-F238E27FC236}">
                    <a16:creationId xmlns:a16="http://schemas.microsoft.com/office/drawing/2014/main" id="{FCD9E80E-EEB7-4895-885B-B7A174D9E770}"/>
                  </a:ext>
                </a:extLst>
              </p:cNvPr>
              <p:cNvSpPr/>
              <p:nvPr/>
            </p:nvSpPr>
            <p:spPr>
              <a:xfrm flipH="1">
                <a:off x="7949315" y="2832064"/>
                <a:ext cx="1205246" cy="700709"/>
              </a:xfrm>
              <a:prstGeom prst="roundRect">
                <a:avLst>
                  <a:gd name="adj" fmla="val 16667"/>
                </a:avLst>
              </a:prstGeom>
              <a:solidFill>
                <a:schemeClr val="lt1"/>
              </a:solidFill>
              <a:ln w="31750" cap="flat" cmpd="sng">
                <a:solidFill>
                  <a:srgbClr val="0070C0"/>
                </a:solidFill>
                <a:prstDash val="solid"/>
                <a:miter lim="800000"/>
                <a:headEnd type="none" w="sm" len="sm"/>
                <a:tailEnd type="none" w="sm" len="sm"/>
              </a:ln>
              <a:effectLst>
                <a:outerShdw blurRad="50800" dist="38100" dir="8100000" sx="101000" sy="101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Calibri"/>
                    <a:ea typeface="Calibri"/>
                    <a:cs typeface="Calibri"/>
                    <a:sym typeface="Calibri"/>
                  </a:rPr>
                  <a:t>Validated Synthetic Data</a:t>
                </a:r>
                <a:endParaRPr sz="1400" baseline="-25000" dirty="0">
                  <a:solidFill>
                    <a:schemeClr val="dk1"/>
                  </a:solidFill>
                  <a:latin typeface="Calibri"/>
                  <a:ea typeface="Calibri"/>
                  <a:cs typeface="Calibri"/>
                  <a:sym typeface="Calibri"/>
                </a:endParaRPr>
              </a:p>
            </p:txBody>
          </p:sp>
        </p:grpSp>
        <p:sp>
          <p:nvSpPr>
            <p:cNvPr id="85" name="TextBox 84">
              <a:extLst>
                <a:ext uri="{FF2B5EF4-FFF2-40B4-BE49-F238E27FC236}">
                  <a16:creationId xmlns:a16="http://schemas.microsoft.com/office/drawing/2014/main" id="{F4D767E8-E093-4CB6-8BE3-F1CFD953AAB3}"/>
                </a:ext>
              </a:extLst>
            </p:cNvPr>
            <p:cNvSpPr txBox="1"/>
            <p:nvPr/>
          </p:nvSpPr>
          <p:spPr>
            <a:xfrm>
              <a:off x="7321226" y="3602359"/>
              <a:ext cx="4507994" cy="2585323"/>
            </a:xfrm>
            <a:prstGeom prst="rect">
              <a:avLst/>
            </a:prstGeom>
            <a:solidFill>
              <a:schemeClr val="bg1"/>
            </a:solidFill>
          </p:spPr>
          <p:txBody>
            <a:bodyPr wrap="square" rtlCol="0">
              <a:spAutoFit/>
            </a:bodyPr>
            <a:lstStyle/>
            <a:p>
              <a:r>
                <a:rPr lang="en-US" dirty="0"/>
                <a:t>This is actually 3Data split:  Split the real data into R-Test &amp; R-Train data</a:t>
              </a:r>
            </a:p>
            <a:p>
              <a:endParaRPr lang="en-US" dirty="0"/>
            </a:p>
            <a:p>
              <a:r>
                <a:rPr lang="en-US" dirty="0"/>
                <a:t>R-Test:  Will be used to generate the Synthetic Data</a:t>
              </a:r>
            </a:p>
            <a:p>
              <a:endParaRPr lang="en-US" dirty="0"/>
            </a:p>
            <a:p>
              <a:r>
                <a:rPr lang="en-US" dirty="0"/>
                <a:t>R-Train: Will be used to evaluate the Synthetic Data                                     </a:t>
              </a:r>
            </a:p>
            <a:p>
              <a:r>
                <a:rPr lang="en-US" dirty="0"/>
                <a:t>     (11)   </a:t>
              </a:r>
            </a:p>
          </p:txBody>
        </p:sp>
      </p:grpSp>
      <p:sp>
        <p:nvSpPr>
          <p:cNvPr id="51" name="Rectangle: Rounded Corners 50">
            <a:extLst>
              <a:ext uri="{FF2B5EF4-FFF2-40B4-BE49-F238E27FC236}">
                <a16:creationId xmlns:a16="http://schemas.microsoft.com/office/drawing/2014/main" id="{B0FC9E0A-F9AA-47A6-8F03-273FBA62FBFF}"/>
              </a:ext>
            </a:extLst>
          </p:cNvPr>
          <p:cNvSpPr/>
          <p:nvPr/>
        </p:nvSpPr>
        <p:spPr>
          <a:xfrm>
            <a:off x="2382338" y="4983230"/>
            <a:ext cx="4251285" cy="1012421"/>
          </a:xfrm>
          <a:prstGeom prst="roundRect">
            <a:avLst/>
          </a:prstGeom>
          <a:no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A744EC8B-75C5-4F8B-BF2C-CD11E06068FA}"/>
              </a:ext>
            </a:extLst>
          </p:cNvPr>
          <p:cNvSpPr/>
          <p:nvPr/>
        </p:nvSpPr>
        <p:spPr>
          <a:xfrm>
            <a:off x="2343129" y="3809396"/>
            <a:ext cx="4251285" cy="1012421"/>
          </a:xfrm>
          <a:prstGeom prst="roundRect">
            <a:avLst/>
          </a:prstGeom>
          <a:no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EC0944D-0408-408F-8783-C467BAA24681}"/>
              </a:ext>
            </a:extLst>
          </p:cNvPr>
          <p:cNvSpPr txBox="1"/>
          <p:nvPr/>
        </p:nvSpPr>
        <p:spPr>
          <a:xfrm>
            <a:off x="295372" y="1058833"/>
            <a:ext cx="2188569" cy="1015663"/>
          </a:xfrm>
          <a:prstGeom prst="rect">
            <a:avLst/>
          </a:prstGeom>
          <a:noFill/>
          <a:ln>
            <a:solidFill>
              <a:schemeClr val="tx1"/>
            </a:solidFill>
          </a:ln>
        </p:spPr>
        <p:txBody>
          <a:bodyPr wrap="square" rtlCol="0">
            <a:spAutoFit/>
          </a:bodyPr>
          <a:lstStyle/>
          <a:p>
            <a:r>
              <a:rPr lang="en-US" sz="2000" dirty="0">
                <a:solidFill>
                  <a:schemeClr val="accent1"/>
                </a:solidFill>
                <a:latin typeface="Arial Black" panose="020B0A04020102020204" pitchFamily="34" charset="0"/>
              </a:rPr>
              <a:t>Doppelgänger</a:t>
            </a:r>
          </a:p>
          <a:p>
            <a:r>
              <a:rPr lang="en-US" sz="2000" dirty="0">
                <a:solidFill>
                  <a:schemeClr val="accent1"/>
                </a:solidFill>
                <a:latin typeface="Arial Black" panose="020B0A04020102020204" pitchFamily="34" charset="0"/>
              </a:rPr>
              <a:t>Solution</a:t>
            </a:r>
          </a:p>
          <a:p>
            <a:r>
              <a:rPr lang="en-US" sz="2000" dirty="0">
                <a:solidFill>
                  <a:schemeClr val="accent1"/>
                </a:solidFill>
                <a:latin typeface="Arial Black" panose="020B0A04020102020204" pitchFamily="34" charset="0"/>
              </a:rPr>
              <a:t>Architecture</a:t>
            </a:r>
          </a:p>
        </p:txBody>
      </p:sp>
    </p:spTree>
    <p:extLst>
      <p:ext uri="{BB962C8B-B14F-4D97-AF65-F5344CB8AC3E}">
        <p14:creationId xmlns:p14="http://schemas.microsoft.com/office/powerpoint/2010/main" val="38804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fill="hold"/>
                                        <p:tgtEl>
                                          <p:spTgt spid="66"/>
                                        </p:tgtEl>
                                        <p:attrNameLst>
                                          <p:attrName>ppt_x</p:attrName>
                                        </p:attrNameLst>
                                      </p:cBhvr>
                                      <p:tavLst>
                                        <p:tav tm="0">
                                          <p:val>
                                            <p:strVal val="#ppt_x"/>
                                          </p:val>
                                        </p:tav>
                                        <p:tav tm="100000">
                                          <p:val>
                                            <p:strVal val="#ppt_x"/>
                                          </p:val>
                                        </p:tav>
                                      </p:tavLst>
                                    </p:anim>
                                    <p:anim calcmode="lin" valueType="num">
                                      <p:cBhvr additive="base">
                                        <p:cTn id="4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9"/>
                                        </p:tgtEl>
                                        <p:attrNameLst>
                                          <p:attrName>style.visibility</p:attrName>
                                        </p:attrNameLst>
                                      </p:cBhvr>
                                      <p:to>
                                        <p:strVal val="visible"/>
                                      </p:to>
                                    </p:set>
                                    <p:anim calcmode="lin" valueType="num">
                                      <p:cBhvr additive="base">
                                        <p:cTn id="48" dur="500" fill="hold"/>
                                        <p:tgtEl>
                                          <p:spTgt spid="69"/>
                                        </p:tgtEl>
                                        <p:attrNameLst>
                                          <p:attrName>ppt_x</p:attrName>
                                        </p:attrNameLst>
                                      </p:cBhvr>
                                      <p:tavLst>
                                        <p:tav tm="0">
                                          <p:val>
                                            <p:strVal val="#ppt_x"/>
                                          </p:val>
                                        </p:tav>
                                        <p:tav tm="100000">
                                          <p:val>
                                            <p:strVal val="#ppt_x"/>
                                          </p:val>
                                        </p:tav>
                                      </p:tavLst>
                                    </p:anim>
                                    <p:anim calcmode="lin" valueType="num">
                                      <p:cBhvr additive="base">
                                        <p:cTn id="4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additive="base">
                                        <p:cTn id="54" dur="500" fill="hold"/>
                                        <p:tgtEl>
                                          <p:spTgt spid="72"/>
                                        </p:tgtEl>
                                        <p:attrNameLst>
                                          <p:attrName>ppt_x</p:attrName>
                                        </p:attrNameLst>
                                      </p:cBhvr>
                                      <p:tavLst>
                                        <p:tav tm="0">
                                          <p:val>
                                            <p:strVal val="#ppt_x"/>
                                          </p:val>
                                        </p:tav>
                                        <p:tav tm="100000">
                                          <p:val>
                                            <p:strVal val="#ppt_x"/>
                                          </p:val>
                                        </p:tav>
                                      </p:tavLst>
                                    </p:anim>
                                    <p:anim calcmode="lin" valueType="num">
                                      <p:cBhvr additive="base">
                                        <p:cTn id="5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5"/>
                                        </p:tgtEl>
                                        <p:attrNameLst>
                                          <p:attrName>style.visibility</p:attrName>
                                        </p:attrNameLst>
                                      </p:cBhvr>
                                      <p:to>
                                        <p:strVal val="visible"/>
                                      </p:to>
                                    </p:set>
                                    <p:anim calcmode="lin" valueType="num">
                                      <p:cBhvr additive="base">
                                        <p:cTn id="60" dur="500" fill="hold"/>
                                        <p:tgtEl>
                                          <p:spTgt spid="75"/>
                                        </p:tgtEl>
                                        <p:attrNameLst>
                                          <p:attrName>ppt_x</p:attrName>
                                        </p:attrNameLst>
                                      </p:cBhvr>
                                      <p:tavLst>
                                        <p:tav tm="0">
                                          <p:val>
                                            <p:strVal val="#ppt_x"/>
                                          </p:val>
                                        </p:tav>
                                        <p:tav tm="100000">
                                          <p:val>
                                            <p:strVal val="#ppt_x"/>
                                          </p:val>
                                        </p:tav>
                                      </p:tavLst>
                                    </p:anim>
                                    <p:anim calcmode="lin" valueType="num">
                                      <p:cBhvr additive="base">
                                        <p:cTn id="61"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ppt_x"/>
                                          </p:val>
                                        </p:tav>
                                        <p:tav tm="100000">
                                          <p:val>
                                            <p:strVal val="#ppt_x"/>
                                          </p:val>
                                        </p:tav>
                                      </p:tavLst>
                                    </p:anim>
                                    <p:anim calcmode="lin" valueType="num">
                                      <p:cBhvr additive="base">
                                        <p:cTn id="67"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down)">
                                      <p:cBhvr>
                                        <p:cTn id="72" dur="580">
                                          <p:stCondLst>
                                            <p:cond delay="0"/>
                                          </p:stCondLst>
                                        </p:cTn>
                                        <p:tgtEl>
                                          <p:spTgt spid="83"/>
                                        </p:tgtEl>
                                      </p:cBhvr>
                                    </p:animEffect>
                                    <p:anim calcmode="lin" valueType="num">
                                      <p:cBhvr>
                                        <p:cTn id="73"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78" dur="26">
                                          <p:stCondLst>
                                            <p:cond delay="650"/>
                                          </p:stCondLst>
                                        </p:cTn>
                                        <p:tgtEl>
                                          <p:spTgt spid="83"/>
                                        </p:tgtEl>
                                      </p:cBhvr>
                                      <p:to x="100000" y="60000"/>
                                    </p:animScale>
                                    <p:animScale>
                                      <p:cBhvr>
                                        <p:cTn id="79" dur="166" decel="50000">
                                          <p:stCondLst>
                                            <p:cond delay="676"/>
                                          </p:stCondLst>
                                        </p:cTn>
                                        <p:tgtEl>
                                          <p:spTgt spid="83"/>
                                        </p:tgtEl>
                                      </p:cBhvr>
                                      <p:to x="100000" y="100000"/>
                                    </p:animScale>
                                    <p:animScale>
                                      <p:cBhvr>
                                        <p:cTn id="80" dur="26">
                                          <p:stCondLst>
                                            <p:cond delay="1312"/>
                                          </p:stCondLst>
                                        </p:cTn>
                                        <p:tgtEl>
                                          <p:spTgt spid="83"/>
                                        </p:tgtEl>
                                      </p:cBhvr>
                                      <p:to x="100000" y="80000"/>
                                    </p:animScale>
                                    <p:animScale>
                                      <p:cBhvr>
                                        <p:cTn id="81" dur="166" decel="50000">
                                          <p:stCondLst>
                                            <p:cond delay="1338"/>
                                          </p:stCondLst>
                                        </p:cTn>
                                        <p:tgtEl>
                                          <p:spTgt spid="83"/>
                                        </p:tgtEl>
                                      </p:cBhvr>
                                      <p:to x="100000" y="100000"/>
                                    </p:animScale>
                                    <p:animScale>
                                      <p:cBhvr>
                                        <p:cTn id="82" dur="26">
                                          <p:stCondLst>
                                            <p:cond delay="1642"/>
                                          </p:stCondLst>
                                        </p:cTn>
                                        <p:tgtEl>
                                          <p:spTgt spid="83"/>
                                        </p:tgtEl>
                                      </p:cBhvr>
                                      <p:to x="100000" y="90000"/>
                                    </p:animScale>
                                    <p:animScale>
                                      <p:cBhvr>
                                        <p:cTn id="83" dur="166" decel="50000">
                                          <p:stCondLst>
                                            <p:cond delay="1668"/>
                                          </p:stCondLst>
                                        </p:cTn>
                                        <p:tgtEl>
                                          <p:spTgt spid="83"/>
                                        </p:tgtEl>
                                      </p:cBhvr>
                                      <p:to x="100000" y="100000"/>
                                    </p:animScale>
                                    <p:animScale>
                                      <p:cBhvr>
                                        <p:cTn id="84" dur="26">
                                          <p:stCondLst>
                                            <p:cond delay="1808"/>
                                          </p:stCondLst>
                                        </p:cTn>
                                        <p:tgtEl>
                                          <p:spTgt spid="83"/>
                                        </p:tgtEl>
                                      </p:cBhvr>
                                      <p:to x="100000" y="95000"/>
                                    </p:animScale>
                                    <p:animScale>
                                      <p:cBhvr>
                                        <p:cTn id="85" dur="166" decel="50000">
                                          <p:stCondLst>
                                            <p:cond delay="1834"/>
                                          </p:stCondLst>
                                        </p:cTn>
                                        <p:tgtEl>
                                          <p:spTgt spid="83"/>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nodeType="clickEffect">
                                  <p:stCondLst>
                                    <p:cond delay="0"/>
                                  </p:stCondLst>
                                  <p:childTnLst>
                                    <p:set>
                                      <p:cBhvr>
                                        <p:cTn id="89" dur="1" fill="hold">
                                          <p:stCondLst>
                                            <p:cond delay="0"/>
                                          </p:stCondLst>
                                        </p:cTn>
                                        <p:tgtEl>
                                          <p:spTgt spid="86"/>
                                        </p:tgtEl>
                                        <p:attrNameLst>
                                          <p:attrName>style.visibility</p:attrName>
                                        </p:attrNameLst>
                                      </p:cBhvr>
                                      <p:to>
                                        <p:strVal val="visible"/>
                                      </p:to>
                                    </p:set>
                                    <p:anim calcmode="lin" valueType="num">
                                      <p:cBhvr>
                                        <p:cTn id="90" dur="1000" fill="hold"/>
                                        <p:tgtEl>
                                          <p:spTgt spid="86"/>
                                        </p:tgtEl>
                                        <p:attrNameLst>
                                          <p:attrName>ppt_w</p:attrName>
                                        </p:attrNameLst>
                                      </p:cBhvr>
                                      <p:tavLst>
                                        <p:tav tm="0">
                                          <p:val>
                                            <p:fltVal val="0"/>
                                          </p:val>
                                        </p:tav>
                                        <p:tav tm="100000">
                                          <p:val>
                                            <p:strVal val="#ppt_w"/>
                                          </p:val>
                                        </p:tav>
                                      </p:tavLst>
                                    </p:anim>
                                    <p:anim calcmode="lin" valueType="num">
                                      <p:cBhvr>
                                        <p:cTn id="91" dur="1000" fill="hold"/>
                                        <p:tgtEl>
                                          <p:spTgt spid="86"/>
                                        </p:tgtEl>
                                        <p:attrNameLst>
                                          <p:attrName>ppt_h</p:attrName>
                                        </p:attrNameLst>
                                      </p:cBhvr>
                                      <p:tavLst>
                                        <p:tav tm="0">
                                          <p:val>
                                            <p:fltVal val="0"/>
                                          </p:val>
                                        </p:tav>
                                        <p:tav tm="100000">
                                          <p:val>
                                            <p:strVal val="#ppt_h"/>
                                          </p:val>
                                        </p:tav>
                                      </p:tavLst>
                                    </p:anim>
                                    <p:anim calcmode="lin" valueType="num">
                                      <p:cBhvr>
                                        <p:cTn id="92" dur="1000" fill="hold"/>
                                        <p:tgtEl>
                                          <p:spTgt spid="86"/>
                                        </p:tgtEl>
                                        <p:attrNameLst>
                                          <p:attrName>style.rotation</p:attrName>
                                        </p:attrNameLst>
                                      </p:cBhvr>
                                      <p:tavLst>
                                        <p:tav tm="0">
                                          <p:val>
                                            <p:fltVal val="90"/>
                                          </p:val>
                                        </p:tav>
                                        <p:tav tm="100000">
                                          <p:val>
                                            <p:fltVal val="0"/>
                                          </p:val>
                                        </p:tav>
                                      </p:tavLst>
                                    </p:anim>
                                    <p:animEffect transition="in" filter="fade">
                                      <p:cBhvr>
                                        <p:cTn id="93"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23391-E52F-4E3C-95C8-CFCC374C7AA8}"/>
              </a:ext>
            </a:extLst>
          </p:cNvPr>
          <p:cNvSpPr txBox="1"/>
          <p:nvPr/>
        </p:nvSpPr>
        <p:spPr>
          <a:xfrm>
            <a:off x="422414" y="949186"/>
            <a:ext cx="11151704" cy="2554545"/>
          </a:xfrm>
          <a:prstGeom prst="rect">
            <a:avLst/>
          </a:prstGeom>
          <a:noFill/>
        </p:spPr>
        <p:txBody>
          <a:bodyPr wrap="square">
            <a:spAutoFit/>
          </a:bodyPr>
          <a:lstStyle/>
          <a:p>
            <a:pPr rtl="0">
              <a:spcBef>
                <a:spcPts val="0"/>
              </a:spcBef>
              <a:spcAft>
                <a:spcPts val="0"/>
              </a:spcAft>
            </a:pPr>
            <a:r>
              <a:rPr lang="en-US" sz="2000" b="1" dirty="0">
                <a:solidFill>
                  <a:schemeClr val="accent1"/>
                </a:solidFill>
              </a:rPr>
              <a:t>Doppelgänger</a:t>
            </a:r>
            <a:r>
              <a:rPr lang="en-US" sz="2000" b="1" dirty="0"/>
              <a:t> can address different types of business problems –</a:t>
            </a:r>
          </a:p>
          <a:p>
            <a:pPr rtl="0">
              <a:lnSpc>
                <a:spcPct val="150000"/>
              </a:lnSpc>
              <a:spcBef>
                <a:spcPts val="0"/>
              </a:spcBef>
              <a:spcAft>
                <a:spcPts val="0"/>
              </a:spcAft>
            </a:pPr>
            <a:r>
              <a:rPr lang="en-US" sz="2000" dirty="0"/>
              <a:t>• </a:t>
            </a:r>
            <a:r>
              <a:rPr lang="en-US" sz="2000" u="sng" dirty="0"/>
              <a:t>Multiple types of input data</a:t>
            </a:r>
            <a:r>
              <a:rPr lang="en-US" sz="2000" dirty="0"/>
              <a:t> - Numeric, Time-series, Image, Textual or Mixed input data</a:t>
            </a:r>
          </a:p>
          <a:p>
            <a:pPr rtl="0">
              <a:lnSpc>
                <a:spcPct val="150000"/>
              </a:lnSpc>
              <a:spcBef>
                <a:spcPts val="0"/>
              </a:spcBef>
              <a:spcAft>
                <a:spcPts val="0"/>
              </a:spcAft>
            </a:pPr>
            <a:r>
              <a:rPr lang="en-US" sz="2000" dirty="0"/>
              <a:t>• </a:t>
            </a:r>
            <a:r>
              <a:rPr lang="en-US" sz="2000" u="sng" dirty="0"/>
              <a:t>Different problem types</a:t>
            </a:r>
            <a:r>
              <a:rPr lang="en-US" sz="2000" dirty="0"/>
              <a:t> - </a:t>
            </a:r>
            <a:r>
              <a:rPr lang="en-US" sz="2000" i="1" dirty="0"/>
              <a:t>Regression </a:t>
            </a:r>
            <a:r>
              <a:rPr lang="en-US" sz="2000" dirty="0"/>
              <a:t>problems, </a:t>
            </a:r>
            <a:r>
              <a:rPr lang="en-US" sz="2000" i="1" dirty="0"/>
              <a:t>Classification</a:t>
            </a:r>
            <a:r>
              <a:rPr lang="en-US" sz="2000" dirty="0"/>
              <a:t> problems</a:t>
            </a:r>
          </a:p>
          <a:p>
            <a:pPr rtl="0">
              <a:lnSpc>
                <a:spcPct val="150000"/>
              </a:lnSpc>
              <a:spcBef>
                <a:spcPts val="0"/>
              </a:spcBef>
              <a:spcAft>
                <a:spcPts val="0"/>
              </a:spcAft>
            </a:pPr>
            <a:r>
              <a:rPr lang="en-US" sz="2000" dirty="0"/>
              <a:t>• </a:t>
            </a:r>
            <a:r>
              <a:rPr lang="en-US" sz="2000" u="sng" dirty="0"/>
              <a:t>Address various concerns</a:t>
            </a:r>
            <a:r>
              <a:rPr lang="en-US" sz="2000" dirty="0"/>
              <a:t> - Data </a:t>
            </a:r>
            <a:r>
              <a:rPr lang="en-US" sz="2000" i="1" dirty="0"/>
              <a:t>privacy</a:t>
            </a:r>
            <a:r>
              <a:rPr lang="en-US" sz="2000" dirty="0"/>
              <a:t> </a:t>
            </a:r>
            <a:r>
              <a:rPr lang="en-US" sz="2000" i="1" dirty="0"/>
              <a:t>&amp; sensitivity</a:t>
            </a:r>
            <a:r>
              <a:rPr lang="en-US" sz="2000" dirty="0"/>
              <a:t>, </a:t>
            </a:r>
            <a:r>
              <a:rPr lang="en-US" sz="2000" i="1" dirty="0"/>
              <a:t>balancing</a:t>
            </a:r>
            <a:r>
              <a:rPr lang="en-US" sz="2000" dirty="0"/>
              <a:t> target variable classes</a:t>
            </a:r>
          </a:p>
          <a:p>
            <a:pPr rtl="0">
              <a:lnSpc>
                <a:spcPct val="150000"/>
              </a:lnSpc>
              <a:spcBef>
                <a:spcPts val="0"/>
              </a:spcBef>
              <a:spcAft>
                <a:spcPts val="0"/>
              </a:spcAft>
            </a:pPr>
            <a:r>
              <a:rPr lang="en-US" sz="2000" dirty="0"/>
              <a:t>• </a:t>
            </a:r>
            <a:r>
              <a:rPr lang="en-US" sz="2000" u="sng" dirty="0"/>
              <a:t>Cost-effective</a:t>
            </a:r>
            <a:r>
              <a:rPr lang="en-US" sz="2000" dirty="0"/>
              <a:t>– Easier to generate when real data availability is </a:t>
            </a:r>
            <a:r>
              <a:rPr lang="en-US" sz="2000" i="1" dirty="0"/>
              <a:t>limited</a:t>
            </a:r>
            <a:r>
              <a:rPr lang="en-US" sz="2000" dirty="0"/>
              <a:t> or is </a:t>
            </a:r>
            <a:r>
              <a:rPr lang="en-US" sz="2000" i="1" dirty="0"/>
              <a:t>too expensive</a:t>
            </a:r>
          </a:p>
          <a:p>
            <a:pPr rtl="0">
              <a:spcBef>
                <a:spcPts val="0"/>
              </a:spcBef>
              <a:spcAft>
                <a:spcPts val="0"/>
              </a:spcAft>
            </a:pPr>
            <a:endParaRPr lang="en-US" sz="2000" dirty="0"/>
          </a:p>
        </p:txBody>
      </p:sp>
      <p:sp>
        <p:nvSpPr>
          <p:cNvPr id="8" name="TextBox 7">
            <a:extLst>
              <a:ext uri="{FF2B5EF4-FFF2-40B4-BE49-F238E27FC236}">
                <a16:creationId xmlns:a16="http://schemas.microsoft.com/office/drawing/2014/main" id="{2B4A0484-4C09-40C8-8E65-B2DFD65935EB}"/>
              </a:ext>
            </a:extLst>
          </p:cNvPr>
          <p:cNvSpPr txBox="1"/>
          <p:nvPr/>
        </p:nvSpPr>
        <p:spPr>
          <a:xfrm>
            <a:off x="422414" y="218728"/>
            <a:ext cx="11266004" cy="523220"/>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Addressing Real-World Problems …</a:t>
            </a: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904461"/>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sp>
        <p:nvSpPr>
          <p:cNvPr id="6" name="TextBox 5">
            <a:extLst>
              <a:ext uri="{FF2B5EF4-FFF2-40B4-BE49-F238E27FC236}">
                <a16:creationId xmlns:a16="http://schemas.microsoft.com/office/drawing/2014/main" id="{07EB957F-35C1-4CFF-8B82-FCA29EC346E7}"/>
              </a:ext>
            </a:extLst>
          </p:cNvPr>
          <p:cNvSpPr txBox="1"/>
          <p:nvPr/>
        </p:nvSpPr>
        <p:spPr>
          <a:xfrm>
            <a:off x="556591" y="3429000"/>
            <a:ext cx="11151704" cy="2554545"/>
          </a:xfrm>
          <a:prstGeom prst="rect">
            <a:avLst/>
          </a:prstGeom>
          <a:noFill/>
        </p:spPr>
        <p:txBody>
          <a:bodyPr wrap="square">
            <a:spAutoFit/>
          </a:bodyPr>
          <a:lstStyle/>
          <a:p>
            <a:pPr rtl="0">
              <a:spcBef>
                <a:spcPts val="0"/>
              </a:spcBef>
              <a:spcAft>
                <a:spcPts val="0"/>
              </a:spcAft>
            </a:pPr>
            <a:r>
              <a:rPr lang="en-US" sz="2000" b="1" dirty="0"/>
              <a:t>Some current real-world use cases where this can be used - </a:t>
            </a:r>
            <a:endParaRPr lang="en-US" sz="2000" dirty="0"/>
          </a:p>
          <a:p>
            <a:pPr rtl="0">
              <a:spcBef>
                <a:spcPts val="0"/>
              </a:spcBef>
              <a:spcAft>
                <a:spcPts val="0"/>
              </a:spcAft>
            </a:pPr>
            <a:r>
              <a:rPr lang="en-US" sz="2000" dirty="0"/>
              <a:t>• </a:t>
            </a:r>
            <a:r>
              <a:rPr lang="en-US" sz="2000" dirty="0">
                <a:solidFill>
                  <a:schemeClr val="accent1"/>
                </a:solidFill>
                <a:latin typeface="Arial Black" panose="020B0A04020102020204" pitchFamily="34" charset="0"/>
              </a:rPr>
              <a:t>Safe-Entry </a:t>
            </a:r>
            <a:r>
              <a:rPr lang="en-US" sz="1400" dirty="0">
                <a:solidFill>
                  <a:schemeClr val="accent1"/>
                </a:solidFill>
                <a:latin typeface="Arial Black" panose="020B0A04020102020204" pitchFamily="34" charset="0"/>
              </a:rPr>
              <a:t>(Privacy Concerns) - </a:t>
            </a:r>
            <a:r>
              <a:rPr lang="en-US" sz="2000" dirty="0"/>
              <a:t>is</a:t>
            </a:r>
            <a:r>
              <a:rPr lang="en-US" sz="1400" dirty="0">
                <a:solidFill>
                  <a:schemeClr val="accent1"/>
                </a:solidFill>
                <a:latin typeface="Arial Black" panose="020B0A04020102020204" pitchFamily="34" charset="0"/>
              </a:rPr>
              <a:t> </a:t>
            </a:r>
            <a:r>
              <a:rPr lang="en-US" sz="2000" dirty="0"/>
              <a:t>already useful in COVID-19 contact tracing, but due to privacy laws, </a:t>
            </a:r>
            <a:r>
              <a:rPr lang="en-US" sz="2000" u="sng" dirty="0"/>
              <a:t>raw data cannot be shared with other businesses</a:t>
            </a:r>
            <a:r>
              <a:rPr lang="en-US" sz="2000" dirty="0"/>
              <a:t>. However, synthetic data generated from Safe-Entry can be as much helpful without privacy concerns.</a:t>
            </a:r>
          </a:p>
          <a:p>
            <a:pPr rtl="0">
              <a:spcBef>
                <a:spcPts val="0"/>
              </a:spcBef>
              <a:spcAft>
                <a:spcPts val="0"/>
              </a:spcAft>
            </a:pPr>
            <a:endParaRPr lang="en-US" sz="2000" dirty="0"/>
          </a:p>
          <a:p>
            <a:r>
              <a:rPr lang="en-US" sz="2000" dirty="0"/>
              <a:t>• </a:t>
            </a:r>
            <a:r>
              <a:rPr lang="en-US" sz="2000" dirty="0">
                <a:solidFill>
                  <a:schemeClr val="accent1"/>
                </a:solidFill>
                <a:latin typeface="Arial Black" panose="020B0A04020102020204" pitchFamily="34" charset="0"/>
              </a:rPr>
              <a:t>Fraud Detection </a:t>
            </a:r>
            <a:r>
              <a:rPr lang="en-US" sz="1400" dirty="0">
                <a:solidFill>
                  <a:schemeClr val="accent1"/>
                </a:solidFill>
                <a:latin typeface="Arial Black" panose="020B0A04020102020204" pitchFamily="34" charset="0"/>
              </a:rPr>
              <a:t>(Data Balancing issues) -</a:t>
            </a:r>
            <a:r>
              <a:rPr lang="en-US" sz="1600" dirty="0">
                <a:solidFill>
                  <a:schemeClr val="accent1"/>
                </a:solidFill>
                <a:latin typeface="Arial Black" panose="020B0A04020102020204" pitchFamily="34" charset="0"/>
              </a:rPr>
              <a:t> </a:t>
            </a:r>
            <a:r>
              <a:rPr lang="en-US" sz="2000" dirty="0"/>
              <a:t>Fraud transactions by nature are far fewer than the valid ones, </a:t>
            </a:r>
            <a:r>
              <a:rPr lang="en-US" sz="2000" u="sng" dirty="0"/>
              <a:t>synthetic data can compliment actual data</a:t>
            </a:r>
            <a:r>
              <a:rPr lang="en-US" sz="2000" dirty="0"/>
              <a:t> to make input dataset balanced. Scenario based data can be generated to </a:t>
            </a:r>
            <a:r>
              <a:rPr lang="en-US" sz="2000" u="sng" dirty="0"/>
              <a:t>train different categories of frauds</a:t>
            </a:r>
            <a:r>
              <a:rPr lang="en-US" sz="2000" dirty="0"/>
              <a:t>.</a:t>
            </a:r>
          </a:p>
        </p:txBody>
      </p:sp>
    </p:spTree>
    <p:extLst>
      <p:ext uri="{BB962C8B-B14F-4D97-AF65-F5344CB8AC3E}">
        <p14:creationId xmlns:p14="http://schemas.microsoft.com/office/powerpoint/2010/main" val="313278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23391-E52F-4E3C-95C8-CFCC374C7AA8}"/>
              </a:ext>
            </a:extLst>
          </p:cNvPr>
          <p:cNvSpPr txBox="1"/>
          <p:nvPr/>
        </p:nvSpPr>
        <p:spPr>
          <a:xfrm>
            <a:off x="422414" y="949186"/>
            <a:ext cx="11151704" cy="2554545"/>
          </a:xfrm>
          <a:prstGeom prst="rect">
            <a:avLst/>
          </a:prstGeom>
          <a:noFill/>
        </p:spPr>
        <p:txBody>
          <a:bodyPr wrap="square">
            <a:spAutoFit/>
          </a:bodyPr>
          <a:lstStyle/>
          <a:p>
            <a:r>
              <a:rPr lang="en-US" sz="2000" b="1" dirty="0"/>
              <a:t>Problem </a:t>
            </a:r>
            <a:r>
              <a:rPr lang="en-US" sz="2000" dirty="0"/>
              <a:t>is related to life expectancy &amp; health factors for 193 countries covering demographic variables, income composition, mortality rates, immunization and human development index.</a:t>
            </a:r>
          </a:p>
          <a:p>
            <a:pPr fontAlgn="base"/>
            <a:r>
              <a:rPr lang="en-US" sz="2000" u="sng" dirty="0"/>
              <a:t>Data sensitivity</a:t>
            </a:r>
            <a:r>
              <a:rPr lang="en-US" sz="2000" dirty="0"/>
              <a:t> concerns are due to Personally Identifiable Health Information (PIHI), Economical and Social factors.</a:t>
            </a:r>
          </a:p>
          <a:p>
            <a:pPr rtl="0">
              <a:spcBef>
                <a:spcPts val="0"/>
              </a:spcBef>
              <a:spcAft>
                <a:spcPts val="0"/>
              </a:spcAft>
            </a:pPr>
            <a:endParaRPr lang="en-US" sz="2000" b="1" dirty="0"/>
          </a:p>
          <a:p>
            <a:pPr rtl="0">
              <a:spcBef>
                <a:spcPts val="0"/>
              </a:spcBef>
              <a:spcAft>
                <a:spcPts val="0"/>
              </a:spcAft>
            </a:pPr>
            <a:r>
              <a:rPr lang="en-US" sz="2000" b="1" dirty="0"/>
              <a:t>Problem Attributes</a:t>
            </a:r>
            <a:endParaRPr lang="en-US" sz="2000" dirty="0"/>
          </a:p>
          <a:p>
            <a:pPr marL="342900" indent="-342900" rtl="0">
              <a:spcBef>
                <a:spcPts val="0"/>
              </a:spcBef>
              <a:spcAft>
                <a:spcPts val="0"/>
              </a:spcAft>
              <a:buFont typeface="Arial" panose="020B0604020202020204" pitchFamily="34" charset="0"/>
              <a:buChar char="•"/>
            </a:pPr>
            <a:r>
              <a:rPr lang="en-US" sz="2000" dirty="0">
                <a:solidFill>
                  <a:schemeClr val="accent1"/>
                </a:solidFill>
              </a:rPr>
              <a:t>Numeric Regression Problem </a:t>
            </a:r>
          </a:p>
          <a:p>
            <a:pPr marL="342900" indent="-342900" rtl="0">
              <a:spcBef>
                <a:spcPts val="0"/>
              </a:spcBef>
              <a:spcAft>
                <a:spcPts val="0"/>
              </a:spcAft>
              <a:buFont typeface="Arial" panose="020B0604020202020204" pitchFamily="34" charset="0"/>
              <a:buChar char="•"/>
            </a:pPr>
            <a:r>
              <a:rPr lang="en-US" sz="2000" dirty="0"/>
              <a:t>Data Sensitivity &amp; Privacy issue</a:t>
            </a:r>
          </a:p>
        </p:txBody>
      </p:sp>
      <p:sp>
        <p:nvSpPr>
          <p:cNvPr id="8" name="TextBox 7">
            <a:extLst>
              <a:ext uri="{FF2B5EF4-FFF2-40B4-BE49-F238E27FC236}">
                <a16:creationId xmlns:a16="http://schemas.microsoft.com/office/drawing/2014/main" id="{2B4A0484-4C09-40C8-8E65-B2DFD65935EB}"/>
              </a:ext>
            </a:extLst>
          </p:cNvPr>
          <p:cNvSpPr txBox="1"/>
          <p:nvPr/>
        </p:nvSpPr>
        <p:spPr>
          <a:xfrm>
            <a:off x="422414" y="218728"/>
            <a:ext cx="11266004" cy="523220"/>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Case Study 1 - Predicting Life Expectancy (WHO)</a:t>
            </a: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904461"/>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graphicFrame>
        <p:nvGraphicFramePr>
          <p:cNvPr id="2" name="Table 2">
            <a:extLst>
              <a:ext uri="{FF2B5EF4-FFF2-40B4-BE49-F238E27FC236}">
                <a16:creationId xmlns:a16="http://schemas.microsoft.com/office/drawing/2014/main" id="{BBE6E853-3E98-4230-9249-712F90588EB1}"/>
              </a:ext>
            </a:extLst>
          </p:cNvPr>
          <p:cNvGraphicFramePr>
            <a:graphicFrameLocks noGrp="1"/>
          </p:cNvGraphicFramePr>
          <p:nvPr>
            <p:extLst>
              <p:ext uri="{D42A27DB-BD31-4B8C-83A1-F6EECF244321}">
                <p14:modId xmlns:p14="http://schemas.microsoft.com/office/powerpoint/2010/main" val="1300061041"/>
              </p:ext>
            </p:extLst>
          </p:nvPr>
        </p:nvGraphicFramePr>
        <p:xfrm>
          <a:off x="5656083" y="2007986"/>
          <a:ext cx="5918036" cy="3240257"/>
        </p:xfrm>
        <a:graphic>
          <a:graphicData uri="http://schemas.openxmlformats.org/drawingml/2006/table">
            <a:tbl>
              <a:tblPr firstRow="1" bandRow="1">
                <a:tableStyleId>{5C22544A-7EE6-4342-B048-85BDC9FD1C3A}</a:tableStyleId>
              </a:tblPr>
              <a:tblGrid>
                <a:gridCol w="1500120">
                  <a:extLst>
                    <a:ext uri="{9D8B030D-6E8A-4147-A177-3AD203B41FA5}">
                      <a16:colId xmlns:a16="http://schemas.microsoft.com/office/drawing/2014/main" val="2342894622"/>
                    </a:ext>
                  </a:extLst>
                </a:gridCol>
                <a:gridCol w="2318530">
                  <a:extLst>
                    <a:ext uri="{9D8B030D-6E8A-4147-A177-3AD203B41FA5}">
                      <a16:colId xmlns:a16="http://schemas.microsoft.com/office/drawing/2014/main" val="4052649439"/>
                    </a:ext>
                  </a:extLst>
                </a:gridCol>
                <a:gridCol w="2099386">
                  <a:extLst>
                    <a:ext uri="{9D8B030D-6E8A-4147-A177-3AD203B41FA5}">
                      <a16:colId xmlns:a16="http://schemas.microsoft.com/office/drawing/2014/main" val="2750898715"/>
                    </a:ext>
                  </a:extLst>
                </a:gridCol>
              </a:tblGrid>
              <a:tr h="452486">
                <a:tc>
                  <a:txBody>
                    <a:bodyPr/>
                    <a:lstStyle/>
                    <a:p>
                      <a:r>
                        <a:rPr lang="en-SG" dirty="0"/>
                        <a:t>Regression</a:t>
                      </a:r>
                    </a:p>
                    <a:p>
                      <a:r>
                        <a:rPr lang="en-SG" dirty="0"/>
                        <a:t>Strategies</a:t>
                      </a:r>
                    </a:p>
                  </a:txBody>
                  <a:tcPr/>
                </a:tc>
                <a:tc>
                  <a:txBody>
                    <a:bodyPr/>
                    <a:lstStyle/>
                    <a:p>
                      <a:r>
                        <a:rPr lang="en-SG" dirty="0"/>
                        <a:t>Large Datasets (&gt;50K)</a:t>
                      </a:r>
                    </a:p>
                  </a:txBody>
                  <a:tcPr/>
                </a:tc>
                <a:tc>
                  <a:txBody>
                    <a:bodyPr/>
                    <a:lstStyle/>
                    <a:p>
                      <a:r>
                        <a:rPr lang="en-SG" dirty="0"/>
                        <a:t>Smaller Datasets (&lt;50K)</a:t>
                      </a:r>
                    </a:p>
                  </a:txBody>
                  <a:tcPr/>
                </a:tc>
                <a:extLst>
                  <a:ext uri="{0D108BD9-81ED-4DB2-BD59-A6C34878D82A}">
                    <a16:rowId xmlns:a16="http://schemas.microsoft.com/office/drawing/2014/main" val="1260094903"/>
                  </a:ext>
                </a:extLst>
              </a:tr>
              <a:tr h="731908">
                <a:tc>
                  <a:txBody>
                    <a:bodyPr/>
                    <a:lstStyle/>
                    <a:p>
                      <a:r>
                        <a:rPr lang="en-SG" dirty="0"/>
                        <a:t>Generator</a:t>
                      </a:r>
                    </a:p>
                  </a:txBody>
                  <a:tcPr/>
                </a:tc>
                <a:tc>
                  <a:txBody>
                    <a:bodyPr/>
                    <a:lstStyle/>
                    <a:p>
                      <a:r>
                        <a:rPr lang="en-SG" dirty="0"/>
                        <a:t>. Variational Autoencoder (VAE)</a:t>
                      </a:r>
                    </a:p>
                  </a:txBody>
                  <a:tcPr/>
                </a:tc>
                <a:tc>
                  <a:txBody>
                    <a:bodyPr/>
                    <a:lstStyle/>
                    <a:p>
                      <a:r>
                        <a:rPr lang="en-SG" dirty="0"/>
                        <a:t>. Use inverse transform </a:t>
                      </a:r>
                    </a:p>
                    <a:p>
                      <a:pPr marL="285750" indent="-285750">
                        <a:buFontTx/>
                        <a:buChar char="-"/>
                      </a:pPr>
                      <a:r>
                        <a:rPr lang="en-SG" dirty="0">
                          <a:solidFill>
                            <a:srgbClr val="FF0000"/>
                          </a:solidFill>
                        </a:rPr>
                        <a:t>PCA</a:t>
                      </a:r>
                    </a:p>
                  </a:txBody>
                  <a:tcPr/>
                </a:tc>
                <a:extLst>
                  <a:ext uri="{0D108BD9-81ED-4DB2-BD59-A6C34878D82A}">
                    <a16:rowId xmlns:a16="http://schemas.microsoft.com/office/drawing/2014/main" val="1339271768"/>
                  </a:ext>
                </a:extLst>
              </a:tr>
              <a:tr h="771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t>Validator</a:t>
                      </a:r>
                    </a:p>
                  </a:txBody>
                  <a:tcPr/>
                </a:tc>
                <a:tc>
                  <a:txBody>
                    <a:bodyPr/>
                    <a:lstStyle/>
                    <a:p>
                      <a:pPr marL="0" indent="0">
                        <a:buFontTx/>
                        <a:buNone/>
                      </a:pPr>
                      <a:r>
                        <a:rPr lang="en-SG" dirty="0"/>
                        <a:t>. Artificial Neural Networks (ANN)</a:t>
                      </a:r>
                    </a:p>
                    <a:p>
                      <a:pPr marL="0" indent="0">
                        <a:buFontTx/>
                        <a:buNone/>
                      </a:pPr>
                      <a:r>
                        <a:rPr lang="en-SG" dirty="0"/>
                        <a:t>. Autoencoder (AE)</a:t>
                      </a:r>
                    </a:p>
                  </a:txBody>
                  <a:tcPr/>
                </a:tc>
                <a:tc>
                  <a:txBody>
                    <a:bodyPr/>
                    <a:lstStyle/>
                    <a:p>
                      <a:pPr marL="0" indent="0">
                        <a:buFontTx/>
                        <a:buNone/>
                      </a:pPr>
                      <a:r>
                        <a:rPr lang="en-SG" dirty="0"/>
                        <a:t>.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 Random Forest</a:t>
                      </a:r>
                      <a:endParaRPr lang="en-SG" dirty="0">
                        <a:solidFill>
                          <a:srgbClr val="FF0000"/>
                        </a:solidFill>
                      </a:endParaRPr>
                    </a:p>
                    <a:p>
                      <a:pPr marL="0" indent="0">
                        <a:buFontTx/>
                        <a:buNone/>
                      </a:pPr>
                      <a:r>
                        <a:rPr lang="en-SG" dirty="0">
                          <a:solidFill>
                            <a:srgbClr val="FF0000"/>
                          </a:solidFill>
                        </a:rPr>
                        <a:t>. </a:t>
                      </a:r>
                      <a:r>
                        <a:rPr lang="en-SG" dirty="0" err="1">
                          <a:solidFill>
                            <a:srgbClr val="FF0000"/>
                          </a:solidFill>
                        </a:rPr>
                        <a:t>XGBoost</a:t>
                      </a:r>
                      <a:endParaRPr lang="en-SG" dirty="0">
                        <a:solidFill>
                          <a:srgbClr val="FF0000"/>
                        </a:solidFill>
                      </a:endParaRPr>
                    </a:p>
                  </a:txBody>
                  <a:tcPr/>
                </a:tc>
                <a:extLst>
                  <a:ext uri="{0D108BD9-81ED-4DB2-BD59-A6C34878D82A}">
                    <a16:rowId xmlns:a16="http://schemas.microsoft.com/office/drawing/2014/main" val="2863469509"/>
                  </a:ext>
                </a:extLst>
              </a:tr>
              <a:tr h="771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t>Evaluator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 Artificial Neural Networks (ANN)</a:t>
                      </a:r>
                    </a:p>
                  </a:txBody>
                  <a:tcPr/>
                </a:tc>
                <a:tc>
                  <a:txBody>
                    <a:bodyPr/>
                    <a:lstStyle/>
                    <a:p>
                      <a:pPr marL="0" indent="0">
                        <a:buFontTx/>
                        <a:buNone/>
                      </a:pPr>
                      <a:r>
                        <a:rPr lang="en-SG" dirty="0">
                          <a:solidFill>
                            <a:srgbClr val="FF0000"/>
                          </a:solidFill>
                        </a:rPr>
                        <a:t>. Linear Regression</a:t>
                      </a:r>
                    </a:p>
                  </a:txBody>
                  <a:tcPr/>
                </a:tc>
                <a:extLst>
                  <a:ext uri="{0D108BD9-81ED-4DB2-BD59-A6C34878D82A}">
                    <a16:rowId xmlns:a16="http://schemas.microsoft.com/office/drawing/2014/main" val="1545484579"/>
                  </a:ext>
                </a:extLst>
              </a:tr>
            </a:tbl>
          </a:graphicData>
        </a:graphic>
      </p:graphicFrame>
      <p:sp>
        <p:nvSpPr>
          <p:cNvPr id="3" name="Rectangle 2">
            <a:extLst>
              <a:ext uri="{FF2B5EF4-FFF2-40B4-BE49-F238E27FC236}">
                <a16:creationId xmlns:a16="http://schemas.microsoft.com/office/drawing/2014/main" id="{5AF9D1A0-0B67-4391-84B1-0D7D9862A611}"/>
              </a:ext>
            </a:extLst>
          </p:cNvPr>
          <p:cNvSpPr/>
          <p:nvPr/>
        </p:nvSpPr>
        <p:spPr>
          <a:xfrm>
            <a:off x="8934613" y="5805893"/>
            <a:ext cx="2639505" cy="361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FF0000"/>
                </a:solidFill>
              </a:rPr>
              <a:t>* We are using the models marked in red</a:t>
            </a:r>
          </a:p>
        </p:txBody>
      </p:sp>
      <p:sp>
        <p:nvSpPr>
          <p:cNvPr id="4" name="Rectangle 3">
            <a:extLst>
              <a:ext uri="{FF2B5EF4-FFF2-40B4-BE49-F238E27FC236}">
                <a16:creationId xmlns:a16="http://schemas.microsoft.com/office/drawing/2014/main" id="{8C771D19-B6F6-4004-809A-5AE8D9D6326C}"/>
              </a:ext>
            </a:extLst>
          </p:cNvPr>
          <p:cNvSpPr/>
          <p:nvPr/>
        </p:nvSpPr>
        <p:spPr>
          <a:xfrm>
            <a:off x="422414" y="5769599"/>
            <a:ext cx="5233669" cy="406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chemeClr val="tx1"/>
                </a:solidFill>
              </a:rPr>
              <a:t>* Final dataset has 22 columns and 3K rows which meant 20 predicting variables.</a:t>
            </a:r>
            <a:endParaRPr lang="en-US" sz="1800" b="1" dirty="0">
              <a:solidFill>
                <a:schemeClr val="tx1"/>
              </a:solidFill>
            </a:endParaRPr>
          </a:p>
        </p:txBody>
      </p:sp>
      <p:sp>
        <p:nvSpPr>
          <p:cNvPr id="9" name="TextBox 8">
            <a:extLst>
              <a:ext uri="{FF2B5EF4-FFF2-40B4-BE49-F238E27FC236}">
                <a16:creationId xmlns:a16="http://schemas.microsoft.com/office/drawing/2014/main" id="{F2DC919C-4C01-4D8F-85F1-3025F7114421}"/>
              </a:ext>
            </a:extLst>
          </p:cNvPr>
          <p:cNvSpPr txBox="1"/>
          <p:nvPr/>
        </p:nvSpPr>
        <p:spPr>
          <a:xfrm>
            <a:off x="479564" y="3612950"/>
            <a:ext cx="11151704" cy="2308324"/>
          </a:xfrm>
          <a:prstGeom prst="rect">
            <a:avLst/>
          </a:prstGeom>
          <a:noFill/>
        </p:spPr>
        <p:txBody>
          <a:bodyPr wrap="square">
            <a:spAutoFit/>
          </a:bodyPr>
          <a:lstStyle/>
          <a:p>
            <a:r>
              <a:rPr lang="en-US" sz="2400" b="1" dirty="0"/>
              <a:t>Implementation</a:t>
            </a:r>
          </a:p>
          <a:p>
            <a:pPr marL="342900" indent="-342900">
              <a:buFont typeface="Arial" panose="020B0604020202020204" pitchFamily="34" charset="0"/>
              <a:buChar char="•"/>
            </a:pPr>
            <a:r>
              <a:rPr lang="en-US" sz="2000" dirty="0"/>
              <a:t>Select attributes with privacy concerns</a:t>
            </a:r>
          </a:p>
          <a:p>
            <a:pPr marL="342900" indent="-342900">
              <a:buFont typeface="Arial" panose="020B0604020202020204" pitchFamily="34" charset="0"/>
              <a:buChar char="•"/>
            </a:pPr>
            <a:r>
              <a:rPr lang="en-US" sz="2000" dirty="0"/>
              <a:t>Run PCA to reduce features to n-dimensions</a:t>
            </a:r>
          </a:p>
          <a:p>
            <a:pPr marL="342900" indent="-342900">
              <a:buFont typeface="Arial" panose="020B0604020202020204" pitchFamily="34" charset="0"/>
              <a:buChar char="•"/>
            </a:pPr>
            <a:r>
              <a:rPr lang="en-US" sz="2000" b="1" dirty="0"/>
              <a:t>Generate:</a:t>
            </a:r>
            <a:r>
              <a:rPr lang="en-US" sz="2000" dirty="0"/>
              <a:t> Inverse transform with &lt; </a:t>
            </a:r>
            <a:r>
              <a:rPr lang="en-US" sz="2000" i="1" dirty="0"/>
              <a:t>n</a:t>
            </a:r>
            <a:r>
              <a:rPr lang="en-US" sz="2000" dirty="0"/>
              <a:t> PCAs</a:t>
            </a:r>
          </a:p>
          <a:p>
            <a:pPr marL="342900" indent="-342900">
              <a:buFont typeface="Arial" panose="020B0604020202020204" pitchFamily="34" charset="0"/>
              <a:buChar char="•"/>
            </a:pPr>
            <a:r>
              <a:rPr lang="en-US" sz="2000" b="1" dirty="0"/>
              <a:t>Validate: </a:t>
            </a:r>
            <a:r>
              <a:rPr lang="en-US" sz="2000" dirty="0"/>
              <a:t>with XGB fitted on the real data</a:t>
            </a:r>
          </a:p>
          <a:p>
            <a:pPr marL="342900" indent="-342900">
              <a:buFont typeface="Arial" panose="020B0604020202020204" pitchFamily="34" charset="0"/>
              <a:buChar char="•"/>
            </a:pPr>
            <a:r>
              <a:rPr lang="en-US" sz="2000" b="1" dirty="0"/>
              <a:t>Evaluate: </a:t>
            </a:r>
            <a:r>
              <a:rPr lang="en-US" sz="2000" dirty="0"/>
              <a:t>Use LR to compare prediction error </a:t>
            </a:r>
            <a:br>
              <a:rPr lang="en-US" sz="2000" dirty="0"/>
            </a:br>
            <a:r>
              <a:rPr lang="en-US" sz="2000" dirty="0"/>
              <a:t>between synthetic and real data</a:t>
            </a:r>
            <a:endParaRPr lang="en-US" sz="2400" dirty="0"/>
          </a:p>
        </p:txBody>
      </p:sp>
    </p:spTree>
    <p:extLst>
      <p:ext uri="{BB962C8B-B14F-4D97-AF65-F5344CB8AC3E}">
        <p14:creationId xmlns:p14="http://schemas.microsoft.com/office/powerpoint/2010/main" val="378115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23391-E52F-4E3C-95C8-CFCC374C7AA8}"/>
              </a:ext>
            </a:extLst>
          </p:cNvPr>
          <p:cNvSpPr txBox="1"/>
          <p:nvPr/>
        </p:nvSpPr>
        <p:spPr>
          <a:xfrm>
            <a:off x="422414" y="949186"/>
            <a:ext cx="11151704" cy="2246769"/>
          </a:xfrm>
          <a:prstGeom prst="rect">
            <a:avLst/>
          </a:prstGeom>
          <a:noFill/>
        </p:spPr>
        <p:txBody>
          <a:bodyPr wrap="square">
            <a:spAutoFit/>
          </a:bodyPr>
          <a:lstStyle/>
          <a:p>
            <a:pPr fontAlgn="base"/>
            <a:r>
              <a:rPr lang="en-US" sz="2000" b="1" dirty="0"/>
              <a:t>Problem </a:t>
            </a:r>
            <a:r>
              <a:rPr lang="en-US" sz="2000" dirty="0"/>
              <a:t>is related to the unbalanced data since the number of real patient images with positive diagnosis is very small, Doppelgänger can be used to generate synthetic positive data based to balance dataset and reduce bias. </a:t>
            </a:r>
          </a:p>
          <a:p>
            <a:pPr rtl="0">
              <a:spcBef>
                <a:spcPts val="0"/>
              </a:spcBef>
              <a:spcAft>
                <a:spcPts val="0"/>
              </a:spcAft>
            </a:pPr>
            <a:endParaRPr lang="en-US" sz="2000" b="1" dirty="0"/>
          </a:p>
          <a:p>
            <a:pPr rtl="0">
              <a:spcBef>
                <a:spcPts val="0"/>
              </a:spcBef>
              <a:spcAft>
                <a:spcPts val="0"/>
              </a:spcAft>
            </a:pPr>
            <a:r>
              <a:rPr lang="en-US" sz="2000" b="1" dirty="0"/>
              <a:t>Problem Attributes</a:t>
            </a:r>
            <a:endParaRPr lang="en-US" sz="2000" dirty="0"/>
          </a:p>
          <a:p>
            <a:pPr marL="342900" indent="-342900" rtl="0">
              <a:spcBef>
                <a:spcPts val="0"/>
              </a:spcBef>
              <a:spcAft>
                <a:spcPts val="0"/>
              </a:spcAft>
              <a:buFont typeface="Arial" panose="020B0604020202020204" pitchFamily="34" charset="0"/>
              <a:buChar char="•"/>
            </a:pPr>
            <a:r>
              <a:rPr lang="en-US" sz="2000" dirty="0">
                <a:solidFill>
                  <a:schemeClr val="accent1"/>
                </a:solidFill>
              </a:rPr>
              <a:t>Image Classification problem</a:t>
            </a:r>
          </a:p>
          <a:p>
            <a:pPr marL="342900" indent="-342900" rtl="0">
              <a:spcBef>
                <a:spcPts val="0"/>
              </a:spcBef>
              <a:spcAft>
                <a:spcPts val="0"/>
              </a:spcAft>
              <a:buFont typeface="Arial" panose="020B0604020202020204" pitchFamily="34" charset="0"/>
              <a:buChar char="•"/>
            </a:pPr>
            <a:r>
              <a:rPr lang="en-US" sz="2000" dirty="0"/>
              <a:t>Balancing target variable classes</a:t>
            </a:r>
          </a:p>
        </p:txBody>
      </p:sp>
      <p:sp>
        <p:nvSpPr>
          <p:cNvPr id="8" name="TextBox 7">
            <a:extLst>
              <a:ext uri="{FF2B5EF4-FFF2-40B4-BE49-F238E27FC236}">
                <a16:creationId xmlns:a16="http://schemas.microsoft.com/office/drawing/2014/main" id="{2B4A0484-4C09-40C8-8E65-B2DFD65935EB}"/>
              </a:ext>
            </a:extLst>
          </p:cNvPr>
          <p:cNvSpPr txBox="1"/>
          <p:nvPr/>
        </p:nvSpPr>
        <p:spPr>
          <a:xfrm>
            <a:off x="422414" y="190448"/>
            <a:ext cx="11266004" cy="523220"/>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Case Study 2 - Data Augmentation of Medical Images</a:t>
            </a: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904461"/>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graphicFrame>
        <p:nvGraphicFramePr>
          <p:cNvPr id="2" name="Table 2">
            <a:extLst>
              <a:ext uri="{FF2B5EF4-FFF2-40B4-BE49-F238E27FC236}">
                <a16:creationId xmlns:a16="http://schemas.microsoft.com/office/drawing/2014/main" id="{BBE6E853-3E98-4230-9249-712F90588EB1}"/>
              </a:ext>
            </a:extLst>
          </p:cNvPr>
          <p:cNvGraphicFramePr>
            <a:graphicFrameLocks noGrp="1"/>
          </p:cNvGraphicFramePr>
          <p:nvPr>
            <p:extLst>
              <p:ext uri="{D42A27DB-BD31-4B8C-83A1-F6EECF244321}">
                <p14:modId xmlns:p14="http://schemas.microsoft.com/office/powerpoint/2010/main" val="3676998024"/>
              </p:ext>
            </p:extLst>
          </p:nvPr>
        </p:nvGraphicFramePr>
        <p:xfrm>
          <a:off x="5402701" y="1885361"/>
          <a:ext cx="6183764" cy="3723082"/>
        </p:xfrm>
        <a:graphic>
          <a:graphicData uri="http://schemas.openxmlformats.org/drawingml/2006/table">
            <a:tbl>
              <a:tblPr firstRow="1" bandRow="1">
                <a:tableStyleId>{5C22544A-7EE6-4342-B048-85BDC9FD1C3A}</a:tableStyleId>
              </a:tblPr>
              <a:tblGrid>
                <a:gridCol w="1613761">
                  <a:extLst>
                    <a:ext uri="{9D8B030D-6E8A-4147-A177-3AD203B41FA5}">
                      <a16:colId xmlns:a16="http://schemas.microsoft.com/office/drawing/2014/main" val="2342894622"/>
                    </a:ext>
                  </a:extLst>
                </a:gridCol>
                <a:gridCol w="2215299">
                  <a:extLst>
                    <a:ext uri="{9D8B030D-6E8A-4147-A177-3AD203B41FA5}">
                      <a16:colId xmlns:a16="http://schemas.microsoft.com/office/drawing/2014/main" val="4052649439"/>
                    </a:ext>
                  </a:extLst>
                </a:gridCol>
                <a:gridCol w="2354704">
                  <a:extLst>
                    <a:ext uri="{9D8B030D-6E8A-4147-A177-3AD203B41FA5}">
                      <a16:colId xmlns:a16="http://schemas.microsoft.com/office/drawing/2014/main" val="2750898715"/>
                    </a:ext>
                  </a:extLst>
                </a:gridCol>
              </a:tblGrid>
              <a:tr h="608896">
                <a:tc>
                  <a:txBody>
                    <a:bodyPr/>
                    <a:lstStyle/>
                    <a:p>
                      <a:r>
                        <a:rPr lang="en-SG" dirty="0"/>
                        <a:t>Classification</a:t>
                      </a:r>
                    </a:p>
                    <a:p>
                      <a:r>
                        <a:rPr lang="en-SG" dirty="0"/>
                        <a:t>Strategies</a:t>
                      </a:r>
                    </a:p>
                  </a:txBody>
                  <a:tcPr/>
                </a:tc>
                <a:tc>
                  <a:txBody>
                    <a:bodyPr/>
                    <a:lstStyle/>
                    <a:p>
                      <a:r>
                        <a:rPr lang="en-SG" dirty="0"/>
                        <a:t>Large Datasets (&gt;50K)</a:t>
                      </a:r>
                    </a:p>
                  </a:txBody>
                  <a:tcPr/>
                </a:tc>
                <a:tc>
                  <a:txBody>
                    <a:bodyPr/>
                    <a:lstStyle/>
                    <a:p>
                      <a:r>
                        <a:rPr lang="en-SG" dirty="0"/>
                        <a:t>Smaller Datasets</a:t>
                      </a:r>
                    </a:p>
                    <a:p>
                      <a:r>
                        <a:rPr lang="en-SG" dirty="0"/>
                        <a:t> (&lt;50K)</a:t>
                      </a:r>
                    </a:p>
                  </a:txBody>
                  <a:tcPr/>
                </a:tc>
                <a:extLst>
                  <a:ext uri="{0D108BD9-81ED-4DB2-BD59-A6C34878D82A}">
                    <a16:rowId xmlns:a16="http://schemas.microsoft.com/office/drawing/2014/main" val="1260094903"/>
                  </a:ext>
                </a:extLst>
              </a:tr>
              <a:tr h="825713">
                <a:tc>
                  <a:txBody>
                    <a:bodyPr/>
                    <a:lstStyle/>
                    <a:p>
                      <a:r>
                        <a:rPr lang="en-SG" dirty="0"/>
                        <a:t>Generator</a:t>
                      </a:r>
                    </a:p>
                  </a:txBody>
                  <a:tcPr/>
                </a:tc>
                <a:tc>
                  <a:txBody>
                    <a:bodyPr/>
                    <a:lstStyle/>
                    <a:p>
                      <a:r>
                        <a:rPr lang="en-SG" dirty="0">
                          <a:solidFill>
                            <a:srgbClr val="FF0000"/>
                          </a:solidFill>
                        </a:rPr>
                        <a:t>. Variational Autoencoder (VAE)</a:t>
                      </a:r>
                    </a:p>
                  </a:txBody>
                  <a:tcPr/>
                </a:tc>
                <a:tc>
                  <a:txBody>
                    <a:bodyPr/>
                    <a:lstStyle/>
                    <a:p>
                      <a:r>
                        <a:rPr lang="en-SG" dirty="0"/>
                        <a:t>Use inverse transform </a:t>
                      </a:r>
                    </a:p>
                    <a:p>
                      <a:pPr marL="285750" indent="-285750">
                        <a:buFontTx/>
                        <a:buChar char="-"/>
                      </a:pPr>
                      <a:r>
                        <a:rPr lang="en-SG" sz="1800" kern="1200" dirty="0">
                          <a:solidFill>
                            <a:schemeClr val="dk1"/>
                          </a:solidFill>
                          <a:latin typeface="+mn-lt"/>
                          <a:ea typeface="+mn-ea"/>
                          <a:cs typeface="+mn-cs"/>
                        </a:rPr>
                        <a:t>PCA</a:t>
                      </a:r>
                    </a:p>
                    <a:p>
                      <a:pPr marL="285750" indent="-285750">
                        <a:buFontTx/>
                        <a:buChar char="-"/>
                      </a:pPr>
                      <a:r>
                        <a:rPr lang="en-SG" dirty="0"/>
                        <a:t>NMF</a:t>
                      </a:r>
                    </a:p>
                  </a:txBody>
                  <a:tcPr/>
                </a:tc>
                <a:extLst>
                  <a:ext uri="{0D108BD9-81ED-4DB2-BD59-A6C34878D82A}">
                    <a16:rowId xmlns:a16="http://schemas.microsoft.com/office/drawing/2014/main" val="1339271768"/>
                  </a:ext>
                </a:extLst>
              </a:tr>
              <a:tr h="1073427">
                <a:tc>
                  <a:txBody>
                    <a:bodyPr/>
                    <a:lstStyle/>
                    <a:p>
                      <a:r>
                        <a:rPr lang="en-SG" sz="1800" dirty="0"/>
                        <a:t>Validator</a:t>
                      </a:r>
                    </a:p>
                  </a:txBody>
                  <a:tcPr/>
                </a:tc>
                <a:tc>
                  <a:txBody>
                    <a:bodyPr/>
                    <a:lstStyle/>
                    <a:p>
                      <a:pPr marL="0" indent="0">
                        <a:buFontTx/>
                        <a:buNone/>
                      </a:pPr>
                      <a:r>
                        <a:rPr lang="en-SG" dirty="0">
                          <a:solidFill>
                            <a:srgbClr val="FF0000"/>
                          </a:solidFill>
                        </a:rPr>
                        <a:t>. Convolutional Neural Networks (CNN)</a:t>
                      </a:r>
                      <a:endParaRPr lang="en-SG" dirty="0"/>
                    </a:p>
                    <a:p>
                      <a:pPr marL="0" indent="0">
                        <a:buFontTx/>
                        <a:buNone/>
                      </a:pPr>
                      <a:r>
                        <a:rPr lang="en-SG" dirty="0"/>
                        <a:t>. Autoencoder (AE)</a:t>
                      </a:r>
                    </a:p>
                  </a:txBody>
                  <a:tcPr/>
                </a:tc>
                <a:tc>
                  <a:txBody>
                    <a:bodyPr/>
                    <a:lstStyle/>
                    <a:p>
                      <a:pPr marL="0" indent="0">
                        <a:buFontTx/>
                        <a:buNone/>
                      </a:pPr>
                      <a:r>
                        <a:rPr lang="en-SG" dirty="0"/>
                        <a:t>. </a:t>
                      </a:r>
                      <a:r>
                        <a:rPr lang="en-SG" dirty="0" err="1"/>
                        <a:t>XGBoost</a:t>
                      </a:r>
                      <a:endParaRPr lang="en-SG" dirty="0"/>
                    </a:p>
                    <a:p>
                      <a:pPr marL="0" indent="0">
                        <a:buFontTx/>
                        <a:buNone/>
                      </a:pPr>
                      <a:r>
                        <a:rPr lang="en-SG" dirty="0"/>
                        <a:t>. Random Forest</a:t>
                      </a:r>
                    </a:p>
                    <a:p>
                      <a:pPr marL="0" indent="0">
                        <a:buFontTx/>
                        <a:buNone/>
                      </a:pPr>
                      <a:r>
                        <a:rPr lang="en-SG" dirty="0"/>
                        <a:t>. ANN</a:t>
                      </a:r>
                    </a:p>
                  </a:txBody>
                  <a:tcPr/>
                </a:tc>
                <a:extLst>
                  <a:ext uri="{0D108BD9-81ED-4DB2-BD59-A6C34878D82A}">
                    <a16:rowId xmlns:a16="http://schemas.microsoft.com/office/drawing/2014/main" val="2863469509"/>
                  </a:ext>
                </a:extLst>
              </a:tr>
              <a:tr h="979882">
                <a:tc>
                  <a:txBody>
                    <a:bodyPr/>
                    <a:lstStyle/>
                    <a:p>
                      <a:r>
                        <a:rPr lang="en-SG" sz="1800" dirty="0"/>
                        <a:t>Evaluator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solidFill>
                            <a:srgbClr val="FF0000"/>
                          </a:solidFill>
                        </a:rPr>
                        <a:t>. Convolutional Neural Networks (CNN)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solidFill>
                            <a:schemeClr val="tx1"/>
                          </a:solidFill>
                        </a:rPr>
                        <a:t>. Convolutional Neural Networks (CNN)</a:t>
                      </a:r>
                    </a:p>
                    <a:p>
                      <a:pPr marL="285750" indent="-285750">
                        <a:buFontTx/>
                        <a:buChar char="-"/>
                      </a:pPr>
                      <a:endParaRPr lang="en-SG" dirty="0"/>
                    </a:p>
                  </a:txBody>
                  <a:tcPr/>
                </a:tc>
                <a:extLst>
                  <a:ext uri="{0D108BD9-81ED-4DB2-BD59-A6C34878D82A}">
                    <a16:rowId xmlns:a16="http://schemas.microsoft.com/office/drawing/2014/main" val="3269014205"/>
                  </a:ext>
                </a:extLst>
              </a:tr>
            </a:tbl>
          </a:graphicData>
        </a:graphic>
      </p:graphicFrame>
      <p:sp>
        <p:nvSpPr>
          <p:cNvPr id="3" name="Rectangle 2">
            <a:extLst>
              <a:ext uri="{FF2B5EF4-FFF2-40B4-BE49-F238E27FC236}">
                <a16:creationId xmlns:a16="http://schemas.microsoft.com/office/drawing/2014/main" id="{A7D39E56-6509-4B7F-81B9-0B33BFFF4632}"/>
              </a:ext>
            </a:extLst>
          </p:cNvPr>
          <p:cNvSpPr/>
          <p:nvPr/>
        </p:nvSpPr>
        <p:spPr>
          <a:xfrm>
            <a:off x="8994095" y="5658067"/>
            <a:ext cx="2639505" cy="361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FF0000"/>
                </a:solidFill>
              </a:rPr>
              <a:t>* We are using the models marked in red</a:t>
            </a:r>
          </a:p>
        </p:txBody>
      </p:sp>
      <p:sp>
        <p:nvSpPr>
          <p:cNvPr id="9" name="TextBox 8">
            <a:extLst>
              <a:ext uri="{FF2B5EF4-FFF2-40B4-BE49-F238E27FC236}">
                <a16:creationId xmlns:a16="http://schemas.microsoft.com/office/drawing/2014/main" id="{E9517AFA-9C69-4D24-98A0-ECB519C6E0C6}"/>
              </a:ext>
            </a:extLst>
          </p:cNvPr>
          <p:cNvSpPr txBox="1"/>
          <p:nvPr/>
        </p:nvSpPr>
        <p:spPr>
          <a:xfrm>
            <a:off x="434761" y="3366574"/>
            <a:ext cx="5590760" cy="2616101"/>
          </a:xfrm>
          <a:prstGeom prst="rect">
            <a:avLst/>
          </a:prstGeom>
          <a:noFill/>
        </p:spPr>
        <p:txBody>
          <a:bodyPr wrap="square">
            <a:spAutoFit/>
          </a:bodyPr>
          <a:lstStyle/>
          <a:p>
            <a:r>
              <a:rPr lang="en-US" sz="2400" b="1" dirty="0"/>
              <a:t>Implementation</a:t>
            </a:r>
          </a:p>
          <a:p>
            <a:pPr marL="342900" indent="-342900">
              <a:buFont typeface="Arial" panose="020B0604020202020204" pitchFamily="34" charset="0"/>
              <a:buChar char="•"/>
            </a:pPr>
            <a:r>
              <a:rPr lang="en-US" sz="2000" dirty="0"/>
              <a:t>Select rows from the minority classes</a:t>
            </a:r>
          </a:p>
          <a:p>
            <a:pPr marL="342900" indent="-342900">
              <a:buFont typeface="Arial" panose="020B0604020202020204" pitchFamily="34" charset="0"/>
              <a:buChar char="•"/>
            </a:pPr>
            <a:r>
              <a:rPr lang="en-US" sz="2000" dirty="0"/>
              <a:t>Fit the VAE encoder to select real data</a:t>
            </a:r>
          </a:p>
          <a:p>
            <a:pPr marL="342900" indent="-342900">
              <a:buFont typeface="Arial" panose="020B0604020202020204" pitchFamily="34" charset="0"/>
              <a:buChar char="•"/>
            </a:pPr>
            <a:r>
              <a:rPr lang="en-US" sz="2000" b="1" dirty="0"/>
              <a:t>Generate:</a:t>
            </a:r>
            <a:r>
              <a:rPr lang="en-US" sz="2000" dirty="0"/>
              <a:t> Add noise to latent space </a:t>
            </a:r>
            <a:br>
              <a:rPr lang="en-US" sz="2000" dirty="0"/>
            </a:br>
            <a:r>
              <a:rPr lang="en-US" sz="2000" dirty="0"/>
              <a:t>and generate new synthetic images</a:t>
            </a:r>
          </a:p>
          <a:p>
            <a:pPr marL="342900" indent="-342900">
              <a:buFont typeface="Arial" panose="020B0604020202020204" pitchFamily="34" charset="0"/>
              <a:buChar char="•"/>
            </a:pPr>
            <a:r>
              <a:rPr lang="en-US" sz="2000" b="1" dirty="0"/>
              <a:t>Validate: </a:t>
            </a:r>
            <a:r>
              <a:rPr lang="en-US" sz="2000" dirty="0"/>
              <a:t>with CNN fitted on the real data</a:t>
            </a:r>
          </a:p>
          <a:p>
            <a:pPr marL="342900" indent="-342900">
              <a:buFont typeface="Arial" panose="020B0604020202020204" pitchFamily="34" charset="0"/>
              <a:buChar char="•"/>
            </a:pPr>
            <a:r>
              <a:rPr lang="en-US" sz="2000" b="1" dirty="0"/>
              <a:t>Evaluate: </a:t>
            </a:r>
            <a:r>
              <a:rPr lang="en-US" sz="2000" dirty="0"/>
              <a:t>Use CNN to compare prediction </a:t>
            </a:r>
            <a:br>
              <a:rPr lang="en-US" sz="2000" dirty="0"/>
            </a:br>
            <a:r>
              <a:rPr lang="en-US" sz="2000" dirty="0"/>
              <a:t>error between synthetic and real data</a:t>
            </a:r>
            <a:endParaRPr lang="en-US" sz="2400" dirty="0"/>
          </a:p>
        </p:txBody>
      </p:sp>
    </p:spTree>
    <p:extLst>
      <p:ext uri="{BB962C8B-B14F-4D97-AF65-F5344CB8AC3E}">
        <p14:creationId xmlns:p14="http://schemas.microsoft.com/office/powerpoint/2010/main" val="8855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4A0484-4C09-40C8-8E65-B2DFD65935EB}"/>
              </a:ext>
            </a:extLst>
          </p:cNvPr>
          <p:cNvSpPr txBox="1"/>
          <p:nvPr/>
        </p:nvSpPr>
        <p:spPr>
          <a:xfrm>
            <a:off x="422414" y="124460"/>
            <a:ext cx="11266004" cy="954107"/>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Doppelgänger Web Interface</a:t>
            </a:r>
          </a:p>
          <a:p>
            <a:endParaRPr lang="en-US" sz="2800" dirty="0">
              <a:solidFill>
                <a:schemeClr val="accent1"/>
              </a:solidFill>
              <a:latin typeface="Arial Black" panose="020B0A04020102020204" pitchFamily="34" charset="0"/>
            </a:endParaRP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800764"/>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2"/>
          <a:stretch>
            <a:fillRect/>
          </a:stretch>
        </p:blipFill>
        <p:spPr>
          <a:xfrm>
            <a:off x="11097872" y="97651"/>
            <a:ext cx="645211" cy="616225"/>
          </a:xfrm>
          <a:prstGeom prst="rect">
            <a:avLst/>
          </a:prstGeom>
        </p:spPr>
      </p:pic>
      <p:pic>
        <p:nvPicPr>
          <p:cNvPr id="1028" name="Picture 4">
            <a:extLst>
              <a:ext uri="{FF2B5EF4-FFF2-40B4-BE49-F238E27FC236}">
                <a16:creationId xmlns:a16="http://schemas.microsoft.com/office/drawing/2014/main" id="{45D9CC38-1B09-4F74-B878-87BF6CB46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418" y="932533"/>
            <a:ext cx="7620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EDCC5-5F86-42D6-A3BE-7146A19F423C}"/>
              </a:ext>
            </a:extLst>
          </p:cNvPr>
          <p:cNvSpPr txBox="1"/>
          <p:nvPr/>
        </p:nvSpPr>
        <p:spPr>
          <a:xfrm>
            <a:off x="503582" y="1016207"/>
            <a:ext cx="3417969" cy="1200329"/>
          </a:xfrm>
          <a:prstGeom prst="rect">
            <a:avLst/>
          </a:prstGeom>
          <a:noFill/>
        </p:spPr>
        <p:txBody>
          <a:bodyPr wrap="square">
            <a:spAutoFit/>
          </a:bodyPr>
          <a:lstStyle/>
          <a:p>
            <a:pPr rtl="0">
              <a:spcBef>
                <a:spcPts val="0"/>
              </a:spcBef>
              <a:spcAft>
                <a:spcPts val="0"/>
              </a:spcAft>
            </a:pPr>
            <a:r>
              <a:rPr lang="en-US" sz="1800" dirty="0"/>
              <a:t>• Rich Internet Application</a:t>
            </a:r>
          </a:p>
          <a:p>
            <a:pPr marL="742950" lvl="1" indent="-285750">
              <a:buFont typeface="Arial" panose="020B0604020202020204" pitchFamily="34" charset="0"/>
              <a:buChar char="•"/>
            </a:pPr>
            <a:r>
              <a:rPr lang="en-US" dirty="0"/>
              <a:t>Python</a:t>
            </a:r>
          </a:p>
          <a:p>
            <a:pPr marL="742950" lvl="1" indent="-285750">
              <a:buFont typeface="Arial" panose="020B0604020202020204" pitchFamily="34" charset="0"/>
              <a:buChar char="•"/>
            </a:pPr>
            <a:r>
              <a:rPr lang="en-US" dirty="0"/>
              <a:t>Flask</a:t>
            </a:r>
          </a:p>
          <a:p>
            <a:pPr marL="742950" lvl="1" indent="-285750">
              <a:buFont typeface="Arial" panose="020B0604020202020204" pitchFamily="34" charset="0"/>
              <a:buChar char="•"/>
            </a:pPr>
            <a:r>
              <a:rPr lang="en-US" dirty="0"/>
              <a:t>HTML</a:t>
            </a:r>
            <a:endParaRPr lang="en-US" sz="1800" dirty="0"/>
          </a:p>
        </p:txBody>
      </p:sp>
    </p:spTree>
    <p:extLst>
      <p:ext uri="{BB962C8B-B14F-4D97-AF65-F5344CB8AC3E}">
        <p14:creationId xmlns:p14="http://schemas.microsoft.com/office/powerpoint/2010/main" val="207729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1DD0549-8081-4424-AE1B-18D4E7039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22" y="934787"/>
            <a:ext cx="10846555" cy="5326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4A0484-4C09-40C8-8E65-B2DFD65935EB}"/>
              </a:ext>
            </a:extLst>
          </p:cNvPr>
          <p:cNvSpPr txBox="1"/>
          <p:nvPr/>
        </p:nvSpPr>
        <p:spPr>
          <a:xfrm>
            <a:off x="422414" y="124460"/>
            <a:ext cx="11212995" cy="954107"/>
          </a:xfrm>
          <a:prstGeom prst="rect">
            <a:avLst/>
          </a:prstGeom>
          <a:noFill/>
          <a:ln cmpd="sng">
            <a:noFill/>
          </a:ln>
        </p:spPr>
        <p:txBody>
          <a:bodyPr wrap="square" rtlCol="0">
            <a:spAutoFit/>
          </a:bodyPr>
          <a:lstStyle/>
          <a:p>
            <a:r>
              <a:rPr lang="en-US" sz="2800" dirty="0">
                <a:solidFill>
                  <a:schemeClr val="accent1"/>
                </a:solidFill>
                <a:latin typeface="Arial Black" panose="020B0A04020102020204" pitchFamily="34" charset="0"/>
              </a:rPr>
              <a:t>Deployment Architecture – </a:t>
            </a:r>
            <a:r>
              <a:rPr lang="en-US" sz="2800" dirty="0" err="1">
                <a:solidFill>
                  <a:schemeClr val="accent1"/>
                </a:solidFill>
                <a:latin typeface="Arial Black" panose="020B0A04020102020204" pitchFamily="34" charset="0"/>
              </a:rPr>
              <a:t>MLOps</a:t>
            </a:r>
            <a:endParaRPr lang="en-US" sz="2800" dirty="0">
              <a:solidFill>
                <a:schemeClr val="accent1"/>
              </a:solidFill>
              <a:latin typeface="Arial Black" panose="020B0A04020102020204" pitchFamily="34" charset="0"/>
            </a:endParaRPr>
          </a:p>
          <a:p>
            <a:endParaRPr lang="en-US" sz="2800" dirty="0">
              <a:solidFill>
                <a:schemeClr val="accent1"/>
              </a:solidFill>
              <a:latin typeface="Arial Black" panose="020B0A04020102020204" pitchFamily="34" charset="0"/>
            </a:endParaRPr>
          </a:p>
        </p:txBody>
      </p:sp>
      <p:cxnSp>
        <p:nvCxnSpPr>
          <p:cNvPr id="10" name="Straight Connector 9">
            <a:extLst>
              <a:ext uri="{FF2B5EF4-FFF2-40B4-BE49-F238E27FC236}">
                <a16:creationId xmlns:a16="http://schemas.microsoft.com/office/drawing/2014/main" id="{7F50413E-4B3F-43E2-988A-42D79D11F63B}"/>
              </a:ext>
            </a:extLst>
          </p:cNvPr>
          <p:cNvCxnSpPr/>
          <p:nvPr/>
        </p:nvCxnSpPr>
        <p:spPr>
          <a:xfrm>
            <a:off x="556591" y="800764"/>
            <a:ext cx="111864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CA984E-3427-48F9-9F65-68D4B737E48E}"/>
              </a:ext>
            </a:extLst>
          </p:cNvPr>
          <p:cNvPicPr>
            <a:picLocks noChangeAspect="1"/>
          </p:cNvPicPr>
          <p:nvPr/>
        </p:nvPicPr>
        <p:blipFill>
          <a:blip r:embed="rId3"/>
          <a:stretch>
            <a:fillRect/>
          </a:stretch>
        </p:blipFill>
        <p:spPr>
          <a:xfrm>
            <a:off x="11097872" y="97651"/>
            <a:ext cx="645211" cy="616225"/>
          </a:xfrm>
          <a:prstGeom prst="rect">
            <a:avLst/>
          </a:prstGeom>
        </p:spPr>
      </p:pic>
      <p:sp>
        <p:nvSpPr>
          <p:cNvPr id="11" name="Snip Diagonal Corner of Rectangle 4">
            <a:extLst>
              <a:ext uri="{FF2B5EF4-FFF2-40B4-BE49-F238E27FC236}">
                <a16:creationId xmlns:a16="http://schemas.microsoft.com/office/drawing/2014/main" id="{06A01B48-930E-4E12-B9B8-5F111445E32B}"/>
              </a:ext>
            </a:extLst>
          </p:cNvPr>
          <p:cNvSpPr/>
          <p:nvPr/>
        </p:nvSpPr>
        <p:spPr>
          <a:xfrm>
            <a:off x="5006416" y="2376871"/>
            <a:ext cx="1908643" cy="2104258"/>
          </a:xfrm>
          <a:prstGeom prst="snip2DiagRect">
            <a:avLst>
              <a:gd name="adj1" fmla="val 17880"/>
              <a:gd name="adj2" fmla="val 16667"/>
            </a:avLst>
          </a:prstGeom>
          <a:noFill/>
          <a:ln w="31750">
            <a:solidFill>
              <a:srgbClr val="00B050"/>
            </a:solidFill>
            <a:prstDash val="sysDash"/>
            <a:extLst>
              <a:ext uri="{C807C97D-BFC1-408E-A445-0C87EB9F89A2}">
                <ask:lineSketchStyleProps xmlns:ask="http://schemas.microsoft.com/office/drawing/2018/sketchyshapes" sd="1219033472">
                  <a:custGeom>
                    <a:avLst/>
                    <a:gdLst>
                      <a:gd name="connsiteX0" fmla="*/ 0 w 1950720"/>
                      <a:gd name="connsiteY0" fmla="*/ 0 h 2255837"/>
                      <a:gd name="connsiteX1" fmla="*/ 1625593 w 1950720"/>
                      <a:gd name="connsiteY1" fmla="*/ 0 h 2255837"/>
                      <a:gd name="connsiteX2" fmla="*/ 1950720 w 1950720"/>
                      <a:gd name="connsiteY2" fmla="*/ 325127 h 2255837"/>
                      <a:gd name="connsiteX3" fmla="*/ 1950720 w 1950720"/>
                      <a:gd name="connsiteY3" fmla="*/ 2255837 h 2255837"/>
                      <a:gd name="connsiteX4" fmla="*/ 1950720 w 1950720"/>
                      <a:gd name="connsiteY4" fmla="*/ 2255837 h 2255837"/>
                      <a:gd name="connsiteX5" fmla="*/ 325127 w 1950720"/>
                      <a:gd name="connsiteY5" fmla="*/ 2255837 h 2255837"/>
                      <a:gd name="connsiteX6" fmla="*/ 0 w 1950720"/>
                      <a:gd name="connsiteY6" fmla="*/ 1930710 h 2255837"/>
                      <a:gd name="connsiteX7" fmla="*/ 0 w 1950720"/>
                      <a:gd name="connsiteY7" fmla="*/ 0 h 225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0" h="2255837" extrusionOk="0">
                        <a:moveTo>
                          <a:pt x="0" y="0"/>
                        </a:moveTo>
                        <a:cubicBezTo>
                          <a:pt x="481518" y="-72798"/>
                          <a:pt x="1040317" y="84436"/>
                          <a:pt x="1625593" y="0"/>
                        </a:cubicBezTo>
                        <a:cubicBezTo>
                          <a:pt x="1682493" y="43102"/>
                          <a:pt x="1839714" y="242883"/>
                          <a:pt x="1950720" y="325127"/>
                        </a:cubicBezTo>
                        <a:cubicBezTo>
                          <a:pt x="2085320" y="1090047"/>
                          <a:pt x="1793524" y="2058328"/>
                          <a:pt x="1950720" y="2255837"/>
                        </a:cubicBezTo>
                        <a:lnTo>
                          <a:pt x="1950720" y="2255837"/>
                        </a:lnTo>
                        <a:cubicBezTo>
                          <a:pt x="1180867" y="2246170"/>
                          <a:pt x="1018157" y="2222143"/>
                          <a:pt x="325127" y="2255837"/>
                        </a:cubicBezTo>
                        <a:cubicBezTo>
                          <a:pt x="247508" y="2119948"/>
                          <a:pt x="96528" y="2038713"/>
                          <a:pt x="0" y="1930710"/>
                        </a:cubicBezTo>
                        <a:cubicBezTo>
                          <a:pt x="-87639" y="1685251"/>
                          <a:pt x="72679" y="76142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7BF0B9F-868B-4AB3-A1DD-E4363E059EF4}"/>
              </a:ext>
            </a:extLst>
          </p:cNvPr>
          <p:cNvSpPr txBox="1"/>
          <p:nvPr/>
        </p:nvSpPr>
        <p:spPr>
          <a:xfrm>
            <a:off x="5482268" y="4541608"/>
            <a:ext cx="1520631" cy="369332"/>
          </a:xfrm>
          <a:prstGeom prst="rect">
            <a:avLst/>
          </a:prstGeom>
          <a:noFill/>
          <a:effectLst>
            <a:softEdge rad="0"/>
          </a:effectLst>
        </p:spPr>
        <p:txBody>
          <a:bodyPr wrap="square" rtlCol="0">
            <a:spAutoFit/>
          </a:bodyPr>
          <a:lstStyle/>
          <a:p>
            <a:r>
              <a:rPr lang="en-US" dirty="0">
                <a:solidFill>
                  <a:srgbClr val="00B050"/>
                </a:solidFill>
                <a:effectLst>
                  <a:outerShdw blurRad="50800" dist="50800" dir="5400000" algn="ctr" rotWithShape="0">
                    <a:schemeClr val="bg1"/>
                  </a:outerShdw>
                </a:effectLst>
                <a:latin typeface="Aparajita" panose="02020603050405020304" pitchFamily="18" charset="0"/>
                <a:cs typeface="Aparajita" panose="02020603050405020304" pitchFamily="18" charset="0"/>
              </a:rPr>
              <a:t>Data Owner </a:t>
            </a:r>
          </a:p>
        </p:txBody>
      </p:sp>
      <p:sp>
        <p:nvSpPr>
          <p:cNvPr id="14" name="Snip Diagonal Corner of Rectangle 6">
            <a:extLst>
              <a:ext uri="{FF2B5EF4-FFF2-40B4-BE49-F238E27FC236}">
                <a16:creationId xmlns:a16="http://schemas.microsoft.com/office/drawing/2014/main" id="{AB4CD853-1771-4C5E-8899-FFC329620349}"/>
              </a:ext>
            </a:extLst>
          </p:cNvPr>
          <p:cNvSpPr/>
          <p:nvPr/>
        </p:nvSpPr>
        <p:spPr>
          <a:xfrm>
            <a:off x="6610257" y="1118320"/>
            <a:ext cx="4266222" cy="2677307"/>
          </a:xfrm>
          <a:prstGeom prst="snip2DiagRect">
            <a:avLst>
              <a:gd name="adj1" fmla="val 15140"/>
              <a:gd name="adj2" fmla="val 16667"/>
            </a:avLst>
          </a:prstGeom>
          <a:noFill/>
          <a:ln w="349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Single Corner of Rectangle 8">
            <a:extLst>
              <a:ext uri="{FF2B5EF4-FFF2-40B4-BE49-F238E27FC236}">
                <a16:creationId xmlns:a16="http://schemas.microsoft.com/office/drawing/2014/main" id="{1B0F5F67-898D-4251-9BAC-E0CB60CEB0FB}"/>
              </a:ext>
            </a:extLst>
          </p:cNvPr>
          <p:cNvSpPr/>
          <p:nvPr/>
        </p:nvSpPr>
        <p:spPr>
          <a:xfrm>
            <a:off x="997861" y="1111903"/>
            <a:ext cx="4231947" cy="3001596"/>
          </a:xfrm>
          <a:prstGeom prst="round1Rect">
            <a:avLst/>
          </a:prstGeom>
          <a:noFill/>
          <a:ln w="349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8034CF91-D7DA-47AC-A1B5-83CC64022430}"/>
              </a:ext>
            </a:extLst>
          </p:cNvPr>
          <p:cNvSpPr/>
          <p:nvPr/>
        </p:nvSpPr>
        <p:spPr>
          <a:xfrm>
            <a:off x="7599247" y="4484235"/>
            <a:ext cx="3546087" cy="1527717"/>
          </a:xfrm>
          <a:prstGeom prst="round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9B08BF2-A1C9-4DAD-B819-24713218429D}"/>
              </a:ext>
            </a:extLst>
          </p:cNvPr>
          <p:cNvSpPr txBox="1"/>
          <p:nvPr/>
        </p:nvSpPr>
        <p:spPr>
          <a:xfrm>
            <a:off x="1017152" y="796123"/>
            <a:ext cx="3006652" cy="369332"/>
          </a:xfrm>
          <a:prstGeom prst="rect">
            <a:avLst/>
          </a:prstGeom>
          <a:noFill/>
          <a:effectLst>
            <a:softEdge rad="0"/>
          </a:effectLst>
        </p:spPr>
        <p:txBody>
          <a:bodyPr wrap="square" rtlCol="0">
            <a:spAutoFit/>
          </a:bodyPr>
          <a:lstStyle/>
          <a:p>
            <a:r>
              <a:rPr lang="en-US" dirty="0">
                <a:solidFill>
                  <a:schemeClr val="accent2">
                    <a:lumMod val="75000"/>
                  </a:schemeClr>
                </a:solidFill>
                <a:effectLst>
                  <a:outerShdw blurRad="50800" dist="50800" dir="5400000" algn="ctr" rotWithShape="0">
                    <a:schemeClr val="bg1"/>
                  </a:outerShdw>
                </a:effectLst>
                <a:latin typeface="Aparajita" panose="02020603050405020304" pitchFamily="18" charset="0"/>
                <a:cs typeface="Aparajita" panose="02020603050405020304" pitchFamily="18" charset="0"/>
              </a:rPr>
              <a:t>Data Generator – Dev Team</a:t>
            </a:r>
          </a:p>
        </p:txBody>
      </p:sp>
      <p:sp>
        <p:nvSpPr>
          <p:cNvPr id="18" name="TextBox 17">
            <a:extLst>
              <a:ext uri="{FF2B5EF4-FFF2-40B4-BE49-F238E27FC236}">
                <a16:creationId xmlns:a16="http://schemas.microsoft.com/office/drawing/2014/main" id="{6EC3EF27-F5BC-40E8-B9F2-A87F959EA17D}"/>
              </a:ext>
            </a:extLst>
          </p:cNvPr>
          <p:cNvSpPr txBox="1"/>
          <p:nvPr/>
        </p:nvSpPr>
        <p:spPr>
          <a:xfrm>
            <a:off x="6520405" y="5193319"/>
            <a:ext cx="1520631" cy="369332"/>
          </a:xfrm>
          <a:prstGeom prst="rect">
            <a:avLst/>
          </a:prstGeom>
          <a:noFill/>
          <a:effectLst>
            <a:softEdge rad="0"/>
          </a:effectLst>
        </p:spPr>
        <p:txBody>
          <a:bodyPr wrap="square" rtlCol="0">
            <a:spAutoFit/>
          </a:bodyPr>
          <a:lstStyle/>
          <a:p>
            <a:r>
              <a:rPr lang="en-US" dirty="0">
                <a:solidFill>
                  <a:srgbClr val="0070C0"/>
                </a:solidFill>
                <a:effectLst>
                  <a:outerShdw blurRad="50800" dist="50800" dir="5400000" algn="ctr" rotWithShape="0">
                    <a:schemeClr val="bg1"/>
                  </a:outerShdw>
                </a:effectLst>
                <a:latin typeface="Aparajita" panose="02020603050405020304" pitchFamily="18" charset="0"/>
                <a:cs typeface="Aparajita" panose="02020603050405020304" pitchFamily="18" charset="0"/>
              </a:rPr>
              <a:t>Data Buyer </a:t>
            </a:r>
          </a:p>
        </p:txBody>
      </p:sp>
      <p:sp>
        <p:nvSpPr>
          <p:cNvPr id="19" name="TextBox 18">
            <a:extLst>
              <a:ext uri="{FF2B5EF4-FFF2-40B4-BE49-F238E27FC236}">
                <a16:creationId xmlns:a16="http://schemas.microsoft.com/office/drawing/2014/main" id="{4E6F62F5-D0BB-4D1F-B0A2-5FB33912F038}"/>
              </a:ext>
            </a:extLst>
          </p:cNvPr>
          <p:cNvSpPr txBox="1"/>
          <p:nvPr/>
        </p:nvSpPr>
        <p:spPr>
          <a:xfrm>
            <a:off x="7346907" y="814243"/>
            <a:ext cx="3129953" cy="369332"/>
          </a:xfrm>
          <a:prstGeom prst="rect">
            <a:avLst/>
          </a:prstGeom>
          <a:noFill/>
          <a:effectLst>
            <a:softEdge rad="0"/>
          </a:effectLst>
        </p:spPr>
        <p:txBody>
          <a:bodyPr wrap="square" rtlCol="0">
            <a:spAutoFit/>
          </a:bodyPr>
          <a:lstStyle/>
          <a:p>
            <a:r>
              <a:rPr lang="en-US" dirty="0">
                <a:solidFill>
                  <a:schemeClr val="accent2">
                    <a:lumMod val="75000"/>
                  </a:schemeClr>
                </a:solidFill>
                <a:effectLst>
                  <a:outerShdw blurRad="50800" dist="50800" dir="5400000" algn="ctr" rotWithShape="0">
                    <a:schemeClr val="bg1"/>
                  </a:outerShdw>
                </a:effectLst>
                <a:latin typeface="Aparajita" panose="02020603050405020304" pitchFamily="18" charset="0"/>
                <a:cs typeface="Aparajita" panose="02020603050405020304" pitchFamily="18" charset="0"/>
              </a:rPr>
              <a:t>Data Generator – Prod Deployment</a:t>
            </a:r>
          </a:p>
        </p:txBody>
      </p:sp>
    </p:spTree>
    <p:extLst>
      <p:ext uri="{BB962C8B-B14F-4D97-AF65-F5344CB8AC3E}">
        <p14:creationId xmlns:p14="http://schemas.microsoft.com/office/powerpoint/2010/main" val="60627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animBg="1"/>
      <p:bldP spid="16" grpId="0" animBg="1"/>
      <p:bldP spid="17" grpId="0"/>
      <p:bldP spid="18" grpId="0"/>
      <p:bldP spid="19"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{AC483E5C-2B08-4E37-A8B0-EDC566F36929}tf22712842_win32</Template>
  <TotalTime>6738</TotalTime>
  <Words>1324</Words>
  <Application>Microsoft Office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Aparajita</vt:lpstr>
      <vt:lpstr>Arial</vt:lpstr>
      <vt:lpstr>Arial</vt:lpstr>
      <vt:lpstr>Arial Black</vt:lpstr>
      <vt:lpstr>Bookman Old Style</vt:lpstr>
      <vt:lpstr>Calibri</vt:lpstr>
      <vt:lpstr>Franklin Gothic Book</vt:lpstr>
      <vt:lpstr>Lato</vt:lpstr>
      <vt:lpstr>1_RetrospectVTI</vt:lpstr>
      <vt:lpstr>Doppelgänger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Doppelgänger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Doppelgänger</dc:title>
  <dc:creator>NIRAV AU</dc:creator>
  <cp:lastModifiedBy>Prashant Chaudhary</cp:lastModifiedBy>
  <cp:revision>106</cp:revision>
  <dcterms:created xsi:type="dcterms:W3CDTF">2020-09-27T03:06:34Z</dcterms:created>
  <dcterms:modified xsi:type="dcterms:W3CDTF">2020-10-02T15:26:43Z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