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4" r:id="rId3"/>
    <p:sldId id="257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70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5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1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0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jeong.tistory.com/m/3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58727C-DF1F-4542-B015-AE0138F2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66" y="1479400"/>
            <a:ext cx="3400571" cy="2520348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Literal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Copy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09A22-3971-4E45-909E-7989DECE2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어부들이 정박하고 있는 보트의 맨 위쪽 모습">
            <a:extLst>
              <a:ext uri="{FF2B5EF4-FFF2-40B4-BE49-F238E27FC236}">
                <a16:creationId xmlns:a16="http://schemas.microsoft.com/office/drawing/2014/main" id="{8B245BF6-63EA-464A-85B7-D643231FB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5" r="98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6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1F5F6-FEEE-44B7-9E0E-592D9F31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1291212"/>
            <a:ext cx="4190147" cy="671812"/>
          </a:xfrm>
        </p:spPr>
        <p:txBody>
          <a:bodyPr/>
          <a:lstStyle/>
          <a:p>
            <a:r>
              <a:rPr lang="en-US" altLang="ko-KR" sz="2800" dirty="0"/>
              <a:t>Shallow copy (</a:t>
            </a:r>
            <a:r>
              <a:rPr lang="ko-KR" altLang="en-US" sz="2800" dirty="0"/>
              <a:t>얕은 복사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0D3D4-DBFF-45F7-B13A-853BBFDF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3720363" cy="3636088"/>
          </a:xfrm>
        </p:spPr>
        <p:txBody>
          <a:bodyPr/>
          <a:lstStyle/>
          <a:p>
            <a:r>
              <a:rPr lang="ko-KR" altLang="en-US" dirty="0" err="1"/>
              <a:t>주소값을</a:t>
            </a:r>
            <a:r>
              <a:rPr lang="ko-KR" altLang="en-US" dirty="0"/>
              <a:t> 복사</a:t>
            </a:r>
            <a:endParaRPr lang="en-US" altLang="ko-KR" dirty="0"/>
          </a:p>
          <a:p>
            <a:r>
              <a:rPr lang="ko-KR" altLang="en-US" dirty="0"/>
              <a:t>참조하고 있는 실제 값이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42AE249-E88A-4C6A-BED4-EF8EADAD60BA}"/>
              </a:ext>
            </a:extLst>
          </p:cNvPr>
          <p:cNvSpPr txBox="1">
            <a:spLocks/>
          </p:cNvSpPr>
          <p:nvPr/>
        </p:nvSpPr>
        <p:spPr>
          <a:xfrm>
            <a:off x="6465269" y="1291212"/>
            <a:ext cx="4190147" cy="671812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Deep copy (</a:t>
            </a:r>
            <a:r>
              <a:rPr lang="ko-KR" altLang="en-US" sz="2800" dirty="0"/>
              <a:t>깊은 복사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AE0A628-0229-4CAA-8193-C54EB4CD7D51}"/>
              </a:ext>
            </a:extLst>
          </p:cNvPr>
          <p:cNvSpPr txBox="1">
            <a:spLocks/>
          </p:cNvSpPr>
          <p:nvPr/>
        </p:nvSpPr>
        <p:spPr>
          <a:xfrm>
            <a:off x="6465270" y="2293126"/>
            <a:ext cx="3720363" cy="363608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실제값을</a:t>
            </a:r>
            <a:r>
              <a:rPr lang="ko-KR" altLang="en-US" dirty="0"/>
              <a:t> 복사</a:t>
            </a:r>
            <a:endParaRPr lang="en-US" altLang="ko-KR" dirty="0"/>
          </a:p>
          <a:p>
            <a:r>
              <a:rPr lang="ko-KR" altLang="en-US" dirty="0"/>
              <a:t>새로운 메모리 공간에 할당</a:t>
            </a:r>
            <a:endParaRPr lang="en-US" altLang="ko-KR" dirty="0"/>
          </a:p>
          <a:p>
            <a:r>
              <a:rPr lang="ko-KR" altLang="en-US" dirty="0"/>
              <a:t>사실상 다름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34348-DE11-4FB6-A6DE-241E0F088E76}"/>
              </a:ext>
            </a:extLst>
          </p:cNvPr>
          <p:cNvSpPr txBox="1"/>
          <p:nvPr/>
        </p:nvSpPr>
        <p:spPr>
          <a:xfrm>
            <a:off x="5410900" y="198819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04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50FB-9EB4-4CF6-B819-07C215C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shallow copy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EA99A-BE66-4332-B69E-FA45756E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Profile hyuk = new Profile(“</a:t>
            </a:r>
            <a:r>
              <a:rPr lang="ko-KR" altLang="en-US" dirty="0" err="1"/>
              <a:t>임혁</a:t>
            </a:r>
            <a:r>
              <a:rPr lang="en-US" altLang="ko-KR" dirty="0"/>
              <a:t>”, 27);</a:t>
            </a:r>
          </a:p>
          <a:p>
            <a:pPr marL="0" indent="0">
              <a:buNone/>
            </a:pPr>
            <a:r>
              <a:rPr lang="en-US" altLang="ko-KR" dirty="0"/>
              <a:t>Profile copy = hyuk;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copy.setAge</a:t>
            </a:r>
            <a:r>
              <a:rPr lang="en-US" altLang="ko-KR" dirty="0"/>
              <a:t>(20);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(hyuk);		// name : </a:t>
            </a:r>
            <a:r>
              <a:rPr lang="ko-KR" altLang="en-US" dirty="0" err="1"/>
              <a:t>임혁</a:t>
            </a:r>
            <a:r>
              <a:rPr lang="en-US" altLang="ko-KR" dirty="0"/>
              <a:t>, age: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9940A-2B8A-463A-91D2-FFCF188D2CBF}"/>
              </a:ext>
            </a:extLst>
          </p:cNvPr>
          <p:cNvSpPr txBox="1"/>
          <p:nvPr/>
        </p:nvSpPr>
        <p:spPr>
          <a:xfrm>
            <a:off x="7910818" y="813732"/>
            <a:ext cx="2382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/>
              <a:t>public class Profile {</a:t>
            </a:r>
          </a:p>
          <a:p>
            <a:pPr marL="0" indent="0">
              <a:buNone/>
            </a:pPr>
            <a:r>
              <a:rPr lang="en-US" altLang="ko-KR" sz="1600" dirty="0"/>
              <a:t>        String name;</a:t>
            </a:r>
          </a:p>
          <a:p>
            <a:pPr marL="0" indent="0">
              <a:buNone/>
            </a:pPr>
            <a:r>
              <a:rPr lang="en-US" altLang="ko-KR" sz="1600" dirty="0"/>
              <a:t>        int age;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대충 생성자 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대충 </a:t>
            </a:r>
            <a:r>
              <a:rPr lang="en-US" altLang="ko-KR" sz="1600" dirty="0"/>
              <a:t>Setter,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대충 </a:t>
            </a:r>
            <a:r>
              <a:rPr lang="en-US" altLang="ko-KR" sz="1600" dirty="0" err="1"/>
              <a:t>toString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609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F461-7E45-4FF9-842C-62ED4A23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Reference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C3C717-3685-4AF3-986E-64F8EA0BCD11}"/>
              </a:ext>
            </a:extLst>
          </p:cNvPr>
          <p:cNvSpPr/>
          <p:nvPr/>
        </p:nvSpPr>
        <p:spPr>
          <a:xfrm>
            <a:off x="1149292" y="2650921"/>
            <a:ext cx="2768367" cy="27180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2AE14-0D2B-4260-878C-29187FAFA277}"/>
              </a:ext>
            </a:extLst>
          </p:cNvPr>
          <p:cNvSpPr txBox="1"/>
          <p:nvPr/>
        </p:nvSpPr>
        <p:spPr>
          <a:xfrm>
            <a:off x="2159013" y="53492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2101A5-E6C7-4350-B5F4-4B4F8C567BE9}"/>
              </a:ext>
            </a:extLst>
          </p:cNvPr>
          <p:cNvSpPr/>
          <p:nvPr/>
        </p:nvSpPr>
        <p:spPr>
          <a:xfrm>
            <a:off x="5085126" y="2627018"/>
            <a:ext cx="4612547" cy="27180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4A26E-1B62-4861-9AA7-B147171B992C}"/>
              </a:ext>
            </a:extLst>
          </p:cNvPr>
          <p:cNvSpPr txBox="1"/>
          <p:nvPr/>
        </p:nvSpPr>
        <p:spPr>
          <a:xfrm>
            <a:off x="7016937" y="533521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87A0A-833B-4C4C-821C-AE86121A5BF7}"/>
              </a:ext>
            </a:extLst>
          </p:cNvPr>
          <p:cNvSpPr txBox="1"/>
          <p:nvPr/>
        </p:nvSpPr>
        <p:spPr>
          <a:xfrm>
            <a:off x="1560352" y="4706224"/>
            <a:ext cx="200888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hyuk : </a:t>
            </a:r>
            <a:r>
              <a:rPr lang="ko-KR" altLang="en-US" dirty="0"/>
              <a:t>대충 주소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AE9A0-FFD5-46A3-A89B-D38E399B3804}"/>
              </a:ext>
            </a:extLst>
          </p:cNvPr>
          <p:cNvSpPr txBox="1"/>
          <p:nvPr/>
        </p:nvSpPr>
        <p:spPr>
          <a:xfrm>
            <a:off x="1563394" y="4171935"/>
            <a:ext cx="1991251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copy : </a:t>
            </a:r>
            <a:r>
              <a:rPr lang="ko-KR" altLang="en-US" dirty="0"/>
              <a:t>대충 주소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59AD7291-E0EC-44BA-8F96-E92D7959B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30357"/>
              </p:ext>
            </p:extLst>
          </p:nvPr>
        </p:nvGraphicFramePr>
        <p:xfrm>
          <a:off x="6283586" y="3992627"/>
          <a:ext cx="22156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26">
                  <a:extLst>
                    <a:ext uri="{9D8B030D-6E8A-4147-A177-3AD203B41FA5}">
                      <a16:colId xmlns:a16="http://schemas.microsoft.com/office/drawing/2014/main" val="1272848881"/>
                    </a:ext>
                  </a:extLst>
                </a:gridCol>
              </a:tblGrid>
              <a:tr h="25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Profile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88910"/>
                  </a:ext>
                </a:extLst>
              </a:tr>
              <a:tr h="25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name: “hyuk”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27871"/>
                  </a:ext>
                </a:extLst>
              </a:tr>
              <a:tr h="25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 : 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425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9E58F-E3F1-4463-82B7-72545E912609}"/>
              </a:ext>
            </a:extLst>
          </p:cNvPr>
          <p:cNvSpPr txBox="1"/>
          <p:nvPr/>
        </p:nvSpPr>
        <p:spPr>
          <a:xfrm>
            <a:off x="6740419" y="364101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대충 주소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4EAD17E-DC99-42E0-A9E4-5D6F9D3A814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569235" y="3825681"/>
            <a:ext cx="3171184" cy="106520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FAFAA07-BB3D-49DD-903C-1B84E5AA5DDB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3543162" y="3641015"/>
            <a:ext cx="3848237" cy="704032"/>
          </a:xfrm>
          <a:prstGeom prst="bentConnector4">
            <a:avLst>
              <a:gd name="adj1" fmla="val 28680"/>
              <a:gd name="adj2" fmla="val 1324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F461-7E45-4FF9-842C-62ED4A23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Reference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C3C717-3685-4AF3-986E-64F8EA0BCD11}"/>
              </a:ext>
            </a:extLst>
          </p:cNvPr>
          <p:cNvSpPr/>
          <p:nvPr/>
        </p:nvSpPr>
        <p:spPr>
          <a:xfrm>
            <a:off x="1149292" y="2650921"/>
            <a:ext cx="2768367" cy="27180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2AE14-0D2B-4260-878C-29187FAFA277}"/>
              </a:ext>
            </a:extLst>
          </p:cNvPr>
          <p:cNvSpPr txBox="1"/>
          <p:nvPr/>
        </p:nvSpPr>
        <p:spPr>
          <a:xfrm>
            <a:off x="2159013" y="53492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2101A5-E6C7-4350-B5F4-4B4F8C567BE9}"/>
              </a:ext>
            </a:extLst>
          </p:cNvPr>
          <p:cNvSpPr/>
          <p:nvPr/>
        </p:nvSpPr>
        <p:spPr>
          <a:xfrm>
            <a:off x="5085126" y="2627018"/>
            <a:ext cx="4612547" cy="27180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4A26E-1B62-4861-9AA7-B147171B992C}"/>
              </a:ext>
            </a:extLst>
          </p:cNvPr>
          <p:cNvSpPr txBox="1"/>
          <p:nvPr/>
        </p:nvSpPr>
        <p:spPr>
          <a:xfrm>
            <a:off x="7016937" y="533521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87A0A-833B-4C4C-821C-AE86121A5BF7}"/>
              </a:ext>
            </a:extLst>
          </p:cNvPr>
          <p:cNvSpPr txBox="1"/>
          <p:nvPr/>
        </p:nvSpPr>
        <p:spPr>
          <a:xfrm>
            <a:off x="1560352" y="4706224"/>
            <a:ext cx="200888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hyuk : </a:t>
            </a:r>
            <a:r>
              <a:rPr lang="ko-KR" altLang="en-US" dirty="0"/>
              <a:t>대충 주소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AE9A0-FFD5-46A3-A89B-D38E399B3804}"/>
              </a:ext>
            </a:extLst>
          </p:cNvPr>
          <p:cNvSpPr txBox="1"/>
          <p:nvPr/>
        </p:nvSpPr>
        <p:spPr>
          <a:xfrm>
            <a:off x="1563394" y="4171935"/>
            <a:ext cx="1991251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copy : </a:t>
            </a:r>
            <a:r>
              <a:rPr lang="ko-KR" altLang="en-US" dirty="0"/>
              <a:t>대충 주소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59AD7291-E0EC-44BA-8F96-E92D7959B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92175"/>
              </p:ext>
            </p:extLst>
          </p:nvPr>
        </p:nvGraphicFramePr>
        <p:xfrm>
          <a:off x="6283586" y="3992627"/>
          <a:ext cx="22156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26">
                  <a:extLst>
                    <a:ext uri="{9D8B030D-6E8A-4147-A177-3AD203B41FA5}">
                      <a16:colId xmlns:a16="http://schemas.microsoft.com/office/drawing/2014/main" val="1272848881"/>
                    </a:ext>
                  </a:extLst>
                </a:gridCol>
              </a:tblGrid>
              <a:tr h="25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Profile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88910"/>
                  </a:ext>
                </a:extLst>
              </a:tr>
              <a:tr h="25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name: “hyuk”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27871"/>
                  </a:ext>
                </a:extLst>
              </a:tr>
              <a:tr h="25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 :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425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9E58F-E3F1-4463-82B7-72545E912609}"/>
              </a:ext>
            </a:extLst>
          </p:cNvPr>
          <p:cNvSpPr txBox="1"/>
          <p:nvPr/>
        </p:nvSpPr>
        <p:spPr>
          <a:xfrm>
            <a:off x="6740419" y="364101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대충 주소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4EAD17E-DC99-42E0-A9E4-5D6F9D3A814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569235" y="3825681"/>
            <a:ext cx="3171184" cy="106520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FAFAA07-BB3D-49DD-903C-1B84E5AA5DDB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3543162" y="3641015"/>
            <a:ext cx="3848237" cy="704032"/>
          </a:xfrm>
          <a:prstGeom prst="bentConnector4">
            <a:avLst>
              <a:gd name="adj1" fmla="val 28680"/>
              <a:gd name="adj2" fmla="val 1324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50FB-9EB4-4CF6-B819-07C215C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copy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EA99A-BE66-4332-B69E-FA45756E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직접 객체를 생성하여 복사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복사 생성자 또는 복사 </a:t>
            </a:r>
            <a:r>
              <a:rPr lang="en-US" altLang="ko-KR" dirty="0"/>
              <a:t>Factory</a:t>
            </a:r>
            <a:r>
              <a:rPr lang="ko-KR" altLang="en-US" dirty="0"/>
              <a:t>를 이용하여 복사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Clonable</a:t>
            </a:r>
            <a:r>
              <a:rPr lang="ko-KR" altLang="en-US" dirty="0"/>
              <a:t>을 구현하여 </a:t>
            </a:r>
            <a:r>
              <a:rPr lang="en-US" altLang="ko-KR" dirty="0"/>
              <a:t>clone() </a:t>
            </a:r>
            <a:r>
              <a:rPr lang="ko-KR" altLang="en-US" dirty="0"/>
              <a:t>재정의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591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50FB-9EB4-4CF6-B819-07C215C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 생성자 </a:t>
            </a:r>
            <a:r>
              <a:rPr lang="en-US" altLang="ko-KR" sz="2800" dirty="0"/>
              <a:t>or</a:t>
            </a:r>
            <a:r>
              <a:rPr lang="en-US" altLang="ko-KR" dirty="0"/>
              <a:t> Factory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EA99A-BE66-4332-B69E-FA45756E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07900"/>
            <a:ext cx="4232092" cy="36360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public class Profile {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대충 변수들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public Profile(Profile prof){	</a:t>
            </a:r>
          </a:p>
          <a:p>
            <a:pPr marL="0" indent="0">
              <a:buNone/>
            </a:pPr>
            <a:r>
              <a:rPr lang="en-US" altLang="ko-KR" sz="1800" dirty="0"/>
              <a:t>	    this.name = prof.name;</a:t>
            </a:r>
          </a:p>
          <a:p>
            <a:pPr marL="0" indent="0">
              <a:buNone/>
            </a:pPr>
            <a:r>
              <a:rPr lang="en-US" altLang="ko-KR" sz="1800" dirty="0"/>
              <a:t>	    </a:t>
            </a:r>
            <a:r>
              <a:rPr lang="en-US" altLang="ko-KR" sz="1800" dirty="0" err="1"/>
              <a:t>this.age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prof.age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}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2E328-1164-44C7-B069-7F8F5A42905A}"/>
              </a:ext>
            </a:extLst>
          </p:cNvPr>
          <p:cNvSpPr txBox="1"/>
          <p:nvPr/>
        </p:nvSpPr>
        <p:spPr>
          <a:xfrm>
            <a:off x="5667988" y="2486116"/>
            <a:ext cx="5933986" cy="362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0">
              <a:lnSpc>
                <a:spcPct val="120000"/>
              </a:lnSpc>
              <a:spcBef>
                <a:spcPts val="1000"/>
              </a:spcBef>
            </a:pPr>
            <a:endParaRPr lang="en-US" altLang="ko-KR" spc="40" dirty="0"/>
          </a:p>
          <a:p>
            <a:pPr marL="457200" lvl="3" latinLnBrk="0">
              <a:lnSpc>
                <a:spcPct val="120000"/>
              </a:lnSpc>
              <a:spcBef>
                <a:spcPts val="1000"/>
              </a:spcBef>
            </a:pPr>
            <a:r>
              <a:rPr lang="en-US" altLang="ko-KR" spc="40" dirty="0"/>
              <a:t>public static Profile </a:t>
            </a:r>
            <a:r>
              <a:rPr lang="en-US" altLang="ko-KR" spc="40" dirty="0" err="1"/>
              <a:t>newInstance</a:t>
            </a:r>
            <a:r>
              <a:rPr lang="en-US" altLang="ko-KR" spc="40" dirty="0"/>
              <a:t>(Profile prof){</a:t>
            </a:r>
          </a:p>
          <a:p>
            <a:pPr marL="457200" lvl="3" latinLnBrk="0">
              <a:lnSpc>
                <a:spcPct val="120000"/>
              </a:lnSpc>
              <a:spcBef>
                <a:spcPts val="1000"/>
              </a:spcBef>
            </a:pPr>
            <a:r>
              <a:rPr lang="en-US" altLang="ko-KR" spc="40" dirty="0"/>
              <a:t>	Profile p = new Profile();</a:t>
            </a:r>
          </a:p>
          <a:p>
            <a:pPr marL="457200" lvl="3" latinLnBrk="0">
              <a:lnSpc>
                <a:spcPct val="120000"/>
              </a:lnSpc>
              <a:spcBef>
                <a:spcPts val="1000"/>
              </a:spcBef>
            </a:pPr>
            <a:r>
              <a:rPr lang="en-US" altLang="ko-KR" spc="40" dirty="0"/>
              <a:t>	p.name = prof.name;</a:t>
            </a:r>
          </a:p>
          <a:p>
            <a:pPr marL="457200" lvl="3" latinLnBrk="0">
              <a:lnSpc>
                <a:spcPct val="120000"/>
              </a:lnSpc>
              <a:spcBef>
                <a:spcPts val="1000"/>
              </a:spcBef>
            </a:pPr>
            <a:r>
              <a:rPr lang="en-US" altLang="ko-KR" spc="40" dirty="0"/>
              <a:t>	</a:t>
            </a:r>
            <a:r>
              <a:rPr lang="en-US" altLang="ko-KR" spc="40" dirty="0" err="1"/>
              <a:t>p.age</a:t>
            </a:r>
            <a:r>
              <a:rPr lang="en-US" altLang="ko-KR" spc="40" dirty="0"/>
              <a:t> = </a:t>
            </a:r>
            <a:r>
              <a:rPr lang="en-US" altLang="ko-KR" spc="40" dirty="0" err="1"/>
              <a:t>prof.age</a:t>
            </a:r>
            <a:r>
              <a:rPr lang="en-US" altLang="ko-KR" spc="40" dirty="0"/>
              <a:t>;</a:t>
            </a:r>
          </a:p>
          <a:p>
            <a:pPr marL="457200" lvl="3" latinLnBrk="0">
              <a:lnSpc>
                <a:spcPct val="120000"/>
              </a:lnSpc>
              <a:spcBef>
                <a:spcPts val="1000"/>
              </a:spcBef>
            </a:pPr>
            <a:r>
              <a:rPr lang="en-US" altLang="ko-KR" spc="40" dirty="0"/>
              <a:t>	return p;</a:t>
            </a:r>
          </a:p>
          <a:p>
            <a:pPr marL="457200" lvl="3" latinLnBrk="0">
              <a:lnSpc>
                <a:spcPct val="120000"/>
              </a:lnSpc>
              <a:spcBef>
                <a:spcPts val="1000"/>
              </a:spcBef>
            </a:pPr>
            <a:r>
              <a:rPr lang="en-US" altLang="ko-KR" spc="40" dirty="0"/>
              <a:t>}</a:t>
            </a:r>
          </a:p>
          <a:p>
            <a:pPr latinLnBrk="0">
              <a:lnSpc>
                <a:spcPct val="120000"/>
              </a:lnSpc>
              <a:spcBef>
                <a:spcPts val="1000"/>
              </a:spcBef>
            </a:pPr>
            <a:r>
              <a:rPr lang="en-US" altLang="ko-KR" spc="40" dirty="0"/>
              <a:t>}</a:t>
            </a:r>
            <a:endParaRPr lang="ko-KR" altLang="en-US" spc="4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9C54F-D94F-49F4-83EC-7EF1E6ED495E}"/>
              </a:ext>
            </a:extLst>
          </p:cNvPr>
          <p:cNvSpPr txBox="1"/>
          <p:nvPr/>
        </p:nvSpPr>
        <p:spPr>
          <a:xfrm>
            <a:off x="6096000" y="277763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복사 팩토리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650CF-6B55-4966-A229-E4118DFC35F0}"/>
              </a:ext>
            </a:extLst>
          </p:cNvPr>
          <p:cNvSpPr txBox="1"/>
          <p:nvPr/>
        </p:nvSpPr>
        <p:spPr>
          <a:xfrm>
            <a:off x="1209413" y="327511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복사 생성자</a:t>
            </a:r>
          </a:p>
        </p:txBody>
      </p:sp>
    </p:spTree>
    <p:extLst>
      <p:ext uri="{BB962C8B-B14F-4D97-AF65-F5344CB8AC3E}">
        <p14:creationId xmlns:p14="http://schemas.microsoft.com/office/powerpoint/2010/main" val="155357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EEB94-EAC1-47E1-B92F-4818BC8D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Clonable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4ED2F-28D9-400A-92AD-66007912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06564"/>
            <a:ext cx="10691265" cy="36360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public class Profile implements </a:t>
            </a:r>
            <a:r>
              <a:rPr lang="en-US" altLang="ko-KR" sz="1800" dirty="0" err="1"/>
              <a:t>Clonable</a:t>
            </a:r>
            <a:r>
              <a:rPr lang="en-US" altLang="ko-KR" sz="1800" dirty="0"/>
              <a:t> {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대충 변수들</a:t>
            </a:r>
            <a:r>
              <a:rPr lang="en-US" altLang="ko-KR" sz="1800" dirty="0"/>
              <a:t>; </a:t>
            </a:r>
            <a:r>
              <a:rPr lang="ko-KR" altLang="en-US" sz="1800" dirty="0"/>
              <a:t>메서드들</a:t>
            </a:r>
            <a:r>
              <a:rPr lang="en-US" altLang="ko-KR" sz="1800" dirty="0"/>
              <a:t>; 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@Override</a:t>
            </a:r>
          </a:p>
          <a:p>
            <a:pPr marL="0" indent="0">
              <a:buNone/>
            </a:pPr>
            <a:r>
              <a:rPr lang="en-US" altLang="ko-KR" sz="1800" dirty="0"/>
              <a:t>        protected Profile clone() throws </a:t>
            </a:r>
            <a:r>
              <a:rPr lang="en-US" altLang="ko-KR" sz="1800" dirty="0" err="1"/>
              <a:t>CloneNotSupportedException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return (Profile)</a:t>
            </a:r>
            <a:r>
              <a:rPr lang="en-US" altLang="ko-KR" sz="1800" dirty="0" err="1"/>
              <a:t>super.clone</a:t>
            </a:r>
            <a:r>
              <a:rPr lang="en-US" altLang="ko-KR" sz="1800" dirty="0"/>
              <a:t>();	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클래스를 필드단위로 복사하여 반환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   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r>
              <a:rPr lang="en-US" altLang="ko-KR" sz="1800" dirty="0"/>
              <a:t>final</a:t>
            </a:r>
            <a:r>
              <a:rPr lang="ko-KR" altLang="en-US" sz="1800" dirty="0"/>
              <a:t>인스턴스 </a:t>
            </a:r>
            <a:r>
              <a:rPr lang="en-US" altLang="ko-KR" sz="1800" dirty="0"/>
              <a:t>or </a:t>
            </a:r>
            <a:r>
              <a:rPr lang="ko-KR" altLang="en-US" sz="1800" dirty="0"/>
              <a:t>배열이 아닌 경우 사용을 권장하지 않음</a:t>
            </a:r>
            <a:r>
              <a:rPr lang="en-US" altLang="ko-KR" sz="1800" dirty="0"/>
              <a:t>.</a:t>
            </a:r>
            <a:r>
              <a:rPr lang="en-US" altLang="ko-KR" sz="1200" dirty="0"/>
              <a:t> (</a:t>
            </a:r>
            <a:r>
              <a:rPr lang="ko-KR" altLang="en-US" sz="1200" dirty="0"/>
              <a:t>참고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https://jackjeong.tistory.com/m/30</a:t>
            </a:r>
            <a:r>
              <a:rPr lang="en-US" altLang="ko-KR" sz="1200" dirty="0"/>
              <a:t>)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9136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84A59-DD58-462A-9E0E-EC0692B8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43485"/>
            <a:ext cx="10691265" cy="1371030"/>
          </a:xfrm>
        </p:spPr>
        <p:txBody>
          <a:bodyPr anchor="ctr"/>
          <a:lstStyle/>
          <a:p>
            <a:pPr algn="ctr"/>
            <a:r>
              <a:rPr lang="ko-KR" altLang="en-US" sz="5400" dirty="0" err="1"/>
              <a:t>ㄱㅅ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969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727C-DF1F-4542-B015-AE0138F2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66" y="1479400"/>
            <a:ext cx="3400571" cy="2520348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/>
              <a:t>new String (“”)</a:t>
            </a:r>
            <a:br>
              <a:rPr lang="en-US" altLang="ko-KR" sz="2800" dirty="0"/>
            </a:br>
            <a:r>
              <a:rPr lang="en-US" altLang="ko-KR" sz="2800" dirty="0"/>
              <a:t>vs</a:t>
            </a:r>
            <a:br>
              <a:rPr lang="en-US" altLang="ko-KR" sz="2800" dirty="0"/>
            </a:br>
            <a:r>
              <a:rPr lang="en-US" altLang="ko-KR" sz="2800" dirty="0"/>
              <a:t>“”</a:t>
            </a:r>
            <a:endParaRPr lang="ko-KR" altLang="en-US" sz="2800" dirty="0"/>
          </a:p>
        </p:txBody>
      </p:sp>
      <p:pic>
        <p:nvPicPr>
          <p:cNvPr id="4" name="Picture 3" descr="어부들이 정박하고 있는 보트의 맨 위쪽 모습">
            <a:extLst>
              <a:ext uri="{FF2B5EF4-FFF2-40B4-BE49-F238E27FC236}">
                <a16:creationId xmlns:a16="http://schemas.microsoft.com/office/drawing/2014/main" id="{8B245BF6-63EA-464A-85B7-D643231FB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5" r="98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0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2B1CD8-6FF7-4FC3-BFA7-0E41A499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String(“”)</a:t>
            </a:r>
            <a:endParaRPr lang="ko-KR" alt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96AFD-A8AB-41F3-9521-290C1727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ko-KR" altLang="en-US" dirty="0"/>
              <a:t>일반적인 객체 생성 방법</a:t>
            </a:r>
            <a:endParaRPr lang="en-US" altLang="ko-KR" dirty="0"/>
          </a:p>
          <a:p>
            <a:r>
              <a:rPr lang="ko-KR" altLang="en-US" dirty="0"/>
              <a:t>메모리의 </a:t>
            </a:r>
            <a:r>
              <a:rPr lang="en-US" altLang="ko-KR" dirty="0"/>
              <a:t>Heap</a:t>
            </a:r>
            <a:r>
              <a:rPr lang="ko-KR" altLang="en-US" dirty="0"/>
              <a:t>영역에 할당된다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java heap space">
            <a:extLst>
              <a:ext uri="{FF2B5EF4-FFF2-40B4-BE49-F238E27FC236}">
                <a16:creationId xmlns:a16="http://schemas.microsoft.com/office/drawing/2014/main" id="{87BE2AAE-8733-47BE-9CCC-848F08B4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173147"/>
            <a:ext cx="6515100" cy="451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5724FE-DFB6-4A59-9470-810B9CF5572E}"/>
              </a:ext>
            </a:extLst>
          </p:cNvPr>
          <p:cNvSpPr/>
          <p:nvPr/>
        </p:nvSpPr>
        <p:spPr>
          <a:xfrm>
            <a:off x="4597167" y="3682767"/>
            <a:ext cx="4840448" cy="1837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B1CD8-6FF7-4FC3-BFA7-0E41A499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altLang="ko-KR" dirty="0"/>
              <a:t>“”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리터럴</a:t>
            </a:r>
            <a:r>
              <a:rPr lang="ko-KR" altLang="en-US" sz="2800" dirty="0"/>
              <a:t> 방식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96AFD-A8AB-41F3-9521-290C1727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14" y="1971804"/>
            <a:ext cx="3587668" cy="3500265"/>
          </a:xfrm>
        </p:spPr>
        <p:txBody>
          <a:bodyPr>
            <a:normAutofit/>
          </a:bodyPr>
          <a:lstStyle/>
          <a:p>
            <a:r>
              <a:rPr lang="en-US" altLang="ko-KR" dirty="0"/>
              <a:t>String Constant Pool</a:t>
            </a:r>
            <a:r>
              <a:rPr lang="ko-KR" altLang="en-US" dirty="0"/>
              <a:t>에 할당된다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java 7</a:t>
            </a:r>
            <a:r>
              <a:rPr lang="ko-KR" altLang="en-US" dirty="0"/>
              <a:t>부터 </a:t>
            </a:r>
            <a:r>
              <a:rPr lang="en-US" altLang="ko-KR" dirty="0"/>
              <a:t>Constant pool</a:t>
            </a:r>
            <a:r>
              <a:rPr lang="ko-KR" altLang="en-US" dirty="0"/>
              <a:t>이 </a:t>
            </a:r>
            <a:r>
              <a:rPr lang="en-US" altLang="ko-KR" dirty="0"/>
              <a:t>Heap</a:t>
            </a:r>
            <a:r>
              <a:rPr lang="ko-KR" altLang="en-US" dirty="0"/>
              <a:t>영역으로 </a:t>
            </a:r>
            <a:r>
              <a:rPr lang="ko-KR" altLang="en-US" dirty="0" err="1"/>
              <a:t>옮겨짐</a:t>
            </a:r>
            <a:endParaRPr lang="en-US" altLang="ko-KR" dirty="0"/>
          </a:p>
          <a:p>
            <a:r>
              <a:rPr lang="ko-KR" altLang="en-US" dirty="0"/>
              <a:t>좀 더 성능이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java heap space">
            <a:extLst>
              <a:ext uri="{FF2B5EF4-FFF2-40B4-BE49-F238E27FC236}">
                <a16:creationId xmlns:a16="http://schemas.microsoft.com/office/drawing/2014/main" id="{87BE2AAE-8733-47BE-9CCC-848F08B4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173147"/>
            <a:ext cx="6515100" cy="451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5A4758-2DB7-455D-8585-8E92F2ACE264}"/>
              </a:ext>
            </a:extLst>
          </p:cNvPr>
          <p:cNvSpPr/>
          <p:nvPr/>
        </p:nvSpPr>
        <p:spPr>
          <a:xfrm>
            <a:off x="4630723" y="1853967"/>
            <a:ext cx="6585358" cy="1867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6D757-1AEE-4450-B115-3133F0E0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equals(), ==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DCA12-E94A-49CE-AC71-E3F71E8E1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lit.equals</a:t>
            </a:r>
            <a:r>
              <a:rPr lang="en-US" altLang="ko-KR" dirty="0"/>
              <a:t>(str)		// true</a:t>
            </a:r>
          </a:p>
          <a:p>
            <a:pPr marL="0" indent="0">
              <a:buNone/>
            </a:pPr>
            <a:r>
              <a:rPr lang="en-US" altLang="ko-KR" dirty="0"/>
              <a:t>lit == str 		// false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의 </a:t>
            </a:r>
            <a:r>
              <a:rPr lang="en-US" altLang="ko-KR" dirty="0"/>
              <a:t>equals</a:t>
            </a:r>
            <a:r>
              <a:rPr lang="ko-KR" altLang="en-US" dirty="0"/>
              <a:t>는 문자열의 값을 비교한다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==</a:t>
            </a:r>
            <a:r>
              <a:rPr lang="ko-KR" altLang="en-US" dirty="0"/>
              <a:t>연산은 객체의 </a:t>
            </a:r>
            <a:r>
              <a:rPr lang="ko-KR" altLang="en-US" dirty="0" err="1"/>
              <a:t>주소값을</a:t>
            </a:r>
            <a:r>
              <a:rPr lang="ko-KR" altLang="en-US" dirty="0"/>
              <a:t> 비교한다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675E856-EF6E-4B64-9D2C-3C30B0EE4C0E}"/>
              </a:ext>
            </a:extLst>
          </p:cNvPr>
          <p:cNvSpPr txBox="1">
            <a:spLocks/>
          </p:cNvSpPr>
          <p:nvPr/>
        </p:nvSpPr>
        <p:spPr>
          <a:xfrm>
            <a:off x="7499758" y="1011010"/>
            <a:ext cx="2731859" cy="75906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String str = new String(“hyuk”);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AC3F33-AA2C-444A-AE66-4F9D11DDC466}"/>
              </a:ext>
            </a:extLst>
          </p:cNvPr>
          <p:cNvSpPr txBox="1">
            <a:spLocks/>
          </p:cNvSpPr>
          <p:nvPr/>
        </p:nvSpPr>
        <p:spPr>
          <a:xfrm>
            <a:off x="5693484" y="1011010"/>
            <a:ext cx="1713995" cy="75906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String lit = “hyuk”;</a:t>
            </a:r>
          </a:p>
        </p:txBody>
      </p:sp>
    </p:spTree>
    <p:extLst>
      <p:ext uri="{BB962C8B-B14F-4D97-AF65-F5344CB8AC3E}">
        <p14:creationId xmlns:p14="http://schemas.microsoft.com/office/powerpoint/2010/main" val="5834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38A6-889D-40CC-9F07-2E63026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intern() 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386F7-BBE8-43D1-81F1-046B1E23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literal </a:t>
            </a:r>
            <a:r>
              <a:rPr lang="ko-KR" altLang="en-US" dirty="0"/>
              <a:t>방식의 문자열의 경우 내부적으로 </a:t>
            </a:r>
            <a:r>
              <a:rPr lang="en-US" altLang="ko-KR" dirty="0"/>
              <a:t>String</a:t>
            </a:r>
            <a:r>
              <a:rPr lang="ko-KR" altLang="en-US" dirty="0"/>
              <a:t>의 </a:t>
            </a:r>
            <a:r>
              <a:rPr lang="en-US" altLang="ko-KR" dirty="0"/>
              <a:t>intern</a:t>
            </a:r>
            <a:r>
              <a:rPr lang="ko-KR" altLang="en-US" dirty="0"/>
              <a:t>메서드를 호출한다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intern </a:t>
            </a:r>
            <a:r>
              <a:rPr lang="ko-KR" altLang="en-US" dirty="0"/>
              <a:t>메서드는 해당 문자열이 </a:t>
            </a:r>
            <a:r>
              <a:rPr lang="en-US" altLang="ko-KR" dirty="0"/>
              <a:t>String Constant Pool</a:t>
            </a:r>
            <a:r>
              <a:rPr lang="ko-KR" altLang="en-US" dirty="0"/>
              <a:t>에 이미 있는 경우 그 문자열의 </a:t>
            </a:r>
            <a:r>
              <a:rPr lang="ko-KR" altLang="en-US" dirty="0" err="1"/>
              <a:t>주소값을</a:t>
            </a:r>
            <a:r>
              <a:rPr lang="ko-KR" altLang="en-US" dirty="0"/>
              <a:t> 반환한다</a:t>
            </a:r>
            <a:r>
              <a:rPr lang="en-US" altLang="ko-KR" dirty="0"/>
              <a:t>. </a:t>
            </a:r>
            <a:r>
              <a:rPr lang="ko-KR" altLang="en-US" dirty="0"/>
              <a:t>반대로 없다면 새로 넣고 </a:t>
            </a:r>
            <a:r>
              <a:rPr lang="ko-KR" altLang="en-US" dirty="0" err="1"/>
              <a:t>주소값을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93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25C0D-0834-4963-A463-D6C60534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</a:t>
            </a:r>
            <a:r>
              <a:rPr lang="ko-KR" altLang="en-US" dirty="0"/>
              <a:t>메서드를 이용한 문자열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57EA9-7FFC-4F05-A2A5-F9E212C5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String lit = “hyuk</a:t>
            </a:r>
          </a:p>
          <a:p>
            <a:pPr marL="0" indent="0">
              <a:buNone/>
            </a:pPr>
            <a:r>
              <a:rPr lang="en-US" altLang="ko-KR" dirty="0"/>
              <a:t>String str = new String(“hyuk”);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internRes</a:t>
            </a:r>
            <a:r>
              <a:rPr lang="en-US" altLang="ko-KR" dirty="0"/>
              <a:t> = </a:t>
            </a:r>
            <a:r>
              <a:rPr lang="en-US" altLang="ko-KR" dirty="0" err="1"/>
              <a:t>str.intern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lit.equals</a:t>
            </a:r>
            <a:r>
              <a:rPr lang="en-US" altLang="ko-KR" dirty="0"/>
              <a:t>(</a:t>
            </a:r>
            <a:r>
              <a:rPr lang="en-US" altLang="ko-KR" dirty="0" err="1"/>
              <a:t>internRes</a:t>
            </a:r>
            <a:r>
              <a:rPr lang="en-US" altLang="ko-KR" dirty="0"/>
              <a:t>));	// true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(lit == </a:t>
            </a:r>
            <a:r>
              <a:rPr lang="en-US" altLang="ko-KR" dirty="0" err="1"/>
              <a:t>internRes</a:t>
            </a:r>
            <a:r>
              <a:rPr lang="en-US" altLang="ko-KR" dirty="0"/>
              <a:t>);		// true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98EB-7779-4B30-9E96-E9EC6FEA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E9ECB-D5A7-4BC6-B394-645AF2E6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자바 소스파일이 클래스파일로 </a:t>
            </a:r>
            <a:r>
              <a:rPr lang="ko-KR" altLang="en-US" dirty="0" err="1"/>
              <a:t>컴파일되고</a:t>
            </a:r>
            <a:r>
              <a:rPr lang="ko-KR" altLang="en-US" dirty="0"/>
              <a:t> </a:t>
            </a:r>
            <a:r>
              <a:rPr lang="en-US" altLang="ko-KR" dirty="0"/>
              <a:t>JVM</a:t>
            </a:r>
            <a:r>
              <a:rPr lang="ko-KR" altLang="en-US" dirty="0"/>
              <a:t>에 </a:t>
            </a:r>
            <a:r>
              <a:rPr lang="ko-KR" altLang="en-US" dirty="0" err="1"/>
              <a:t>로드될</a:t>
            </a:r>
            <a:r>
              <a:rPr lang="ko-KR" altLang="en-US" dirty="0"/>
              <a:t> 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JVM</a:t>
            </a:r>
            <a:r>
              <a:rPr lang="ko-KR" altLang="en-US" dirty="0"/>
              <a:t>은 </a:t>
            </a:r>
            <a:r>
              <a:rPr lang="en-US" altLang="ko-KR" dirty="0"/>
              <a:t>String Constant Pool</a:t>
            </a:r>
            <a:r>
              <a:rPr lang="ko-KR" altLang="en-US" dirty="0"/>
              <a:t>에 동일한 문자열이 있는지 확인하고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이미 존재한다면 재사용을 하고 없는 경우에는 새로운 문자열을 만들게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87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어부들이 정박하고 있는 보트의 맨 위쪽 모습">
            <a:extLst>
              <a:ext uri="{FF2B5EF4-FFF2-40B4-BE49-F238E27FC236}">
                <a16:creationId xmlns:a16="http://schemas.microsoft.com/office/drawing/2014/main" id="{8B245BF6-63EA-464A-85B7-D643231FB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5" r="98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E1FA6-C506-4686-8AB7-06E6FB09D353}"/>
              </a:ext>
            </a:extLst>
          </p:cNvPr>
          <p:cNvSpPr txBox="1"/>
          <p:nvPr/>
        </p:nvSpPr>
        <p:spPr>
          <a:xfrm>
            <a:off x="1275016" y="1543574"/>
            <a:ext cx="2551982" cy="1954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80" dirty="0">
                <a:latin typeface="+mj-lt"/>
                <a:ea typeface="+mj-ea"/>
                <a:cs typeface="+mj-cs"/>
              </a:rPr>
              <a:t>Shallow Copy</a:t>
            </a:r>
          </a:p>
          <a:p>
            <a:pPr algn="ctr" latinLnBrk="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80" dirty="0">
                <a:latin typeface="+mj-lt"/>
                <a:ea typeface="+mj-ea"/>
                <a:cs typeface="+mj-cs"/>
              </a:rPr>
              <a:t>vs</a:t>
            </a:r>
          </a:p>
          <a:p>
            <a:pPr algn="ctr" latinLnBrk="0">
              <a:lnSpc>
                <a:spcPct val="150000"/>
              </a:lnSpc>
              <a:spcBef>
                <a:spcPct val="0"/>
              </a:spcBef>
            </a:pPr>
            <a:r>
              <a:rPr lang="en-US" altLang="ko-KR" sz="2800" spc="80" dirty="0">
                <a:latin typeface="+mj-lt"/>
                <a:ea typeface="+mj-ea"/>
                <a:cs typeface="+mj-cs"/>
              </a:rPr>
              <a:t>Deep Copy</a:t>
            </a:r>
            <a:endParaRPr lang="ko-KR" altLang="en-US" sz="2800" spc="8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797745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12F1B"/>
      </a:dk2>
      <a:lt2>
        <a:srgbClr val="F0F1F3"/>
      </a:lt2>
      <a:accent1>
        <a:srgbClr val="B1833B"/>
      </a:accent1>
      <a:accent2>
        <a:srgbClr val="C3634D"/>
      </a:accent2>
      <a:accent3>
        <a:srgbClr val="A3A541"/>
      </a:accent3>
      <a:accent4>
        <a:srgbClr val="3BB1B0"/>
      </a:accent4>
      <a:accent5>
        <a:srgbClr val="4D93C3"/>
      </a:accent5>
      <a:accent6>
        <a:srgbClr val="3C51B2"/>
      </a:accent6>
      <a:hlink>
        <a:srgbClr val="3F72BF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553</Words>
  <Application>Microsoft Office PowerPoint</Application>
  <PresentationFormat>와이드스크린</PresentationFormat>
  <Paragraphs>109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Microsoft GothicNeo</vt:lpstr>
      <vt:lpstr>Arial</vt:lpstr>
      <vt:lpstr>ChronicleVTI</vt:lpstr>
      <vt:lpstr>Literal &amp; Copy</vt:lpstr>
      <vt:lpstr>new String (“”) vs “”</vt:lpstr>
      <vt:lpstr>new String(“”)</vt:lpstr>
      <vt:lpstr>“” (리터럴 방식)</vt:lpstr>
      <vt:lpstr>equals(), ==</vt:lpstr>
      <vt:lpstr>intern() ?</vt:lpstr>
      <vt:lpstr>intern메서드를 이용한 문자열 비교</vt:lpstr>
      <vt:lpstr>동작 방식</vt:lpstr>
      <vt:lpstr>PowerPoint 프레젠테이션</vt:lpstr>
      <vt:lpstr>Shallow copy (얕은 복사)</vt:lpstr>
      <vt:lpstr>shallow copy</vt:lpstr>
      <vt:lpstr>Call by Reference</vt:lpstr>
      <vt:lpstr>Call by Reference</vt:lpstr>
      <vt:lpstr>Deep copy</vt:lpstr>
      <vt:lpstr>복사 생성자 or Factory</vt:lpstr>
      <vt:lpstr>Clonable</vt:lpstr>
      <vt:lpstr>ㄱㅅ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String (“”) vs “”</dc:title>
  <dc:creator>임 혁</dc:creator>
  <cp:lastModifiedBy>임 혁</cp:lastModifiedBy>
  <cp:revision>5</cp:revision>
  <dcterms:created xsi:type="dcterms:W3CDTF">2022-02-27T15:49:22Z</dcterms:created>
  <dcterms:modified xsi:type="dcterms:W3CDTF">2022-02-27T18:14:54Z</dcterms:modified>
</cp:coreProperties>
</file>