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2" r:id="rId6"/>
    <p:sldId id="268" r:id="rId7"/>
    <p:sldId id="270" r:id="rId8"/>
    <p:sldId id="264" r:id="rId9"/>
    <p:sldId id="265" r:id="rId10"/>
    <p:sldId id="266" r:id="rId11"/>
    <p:sldId id="267" r:id="rId12"/>
    <p:sldId id="269" r:id="rId13"/>
    <p:sldId id="271" r:id="rId14"/>
    <p:sldId id="272" r:id="rId15"/>
    <p:sldId id="273" r:id="rId16"/>
    <p:sldId id="274" r:id="rId17"/>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93892-3B25-5CEB-6312-793F0A8848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91DB6676-E6CC-F266-0CEC-D184FAA3A1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874470FA-9959-5F89-3DAC-5628B53BC0D9}"/>
              </a:ext>
            </a:extLst>
          </p:cNvPr>
          <p:cNvSpPr>
            <a:spLocks noGrp="1"/>
          </p:cNvSpPr>
          <p:nvPr>
            <p:ph type="dt" sz="half" idx="10"/>
          </p:nvPr>
        </p:nvSpPr>
        <p:spPr/>
        <p:txBody>
          <a:bodyPr/>
          <a:lstStyle/>
          <a:p>
            <a:fld id="{07354DE9-A545-4677-A4CA-4139917633A5}" type="datetimeFigureOut">
              <a:rPr lang="he-IL" smtClean="0"/>
              <a:t>כ"ה/ניסן/תשפ"ג</a:t>
            </a:fld>
            <a:endParaRPr lang="he-IL"/>
          </a:p>
        </p:txBody>
      </p:sp>
      <p:sp>
        <p:nvSpPr>
          <p:cNvPr id="5" name="Footer Placeholder 4">
            <a:extLst>
              <a:ext uri="{FF2B5EF4-FFF2-40B4-BE49-F238E27FC236}">
                <a16:creationId xmlns:a16="http://schemas.microsoft.com/office/drawing/2014/main" id="{D0E7897D-3148-1281-DEE3-B90AD67605AB}"/>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8731F205-ED8B-8941-8FA4-9C736D62775B}"/>
              </a:ext>
            </a:extLst>
          </p:cNvPr>
          <p:cNvSpPr>
            <a:spLocks noGrp="1"/>
          </p:cNvSpPr>
          <p:nvPr>
            <p:ph type="sldNum" sz="quarter" idx="12"/>
          </p:nvPr>
        </p:nvSpPr>
        <p:spPr/>
        <p:txBody>
          <a:bodyPr/>
          <a:lstStyle/>
          <a:p>
            <a:fld id="{2526AA39-4B3A-4C57-BC93-87A8E5E4D70F}" type="slidenum">
              <a:rPr lang="he-IL" smtClean="0"/>
              <a:t>‹#›</a:t>
            </a:fld>
            <a:endParaRPr lang="he-IL"/>
          </a:p>
        </p:txBody>
      </p:sp>
    </p:spTree>
    <p:extLst>
      <p:ext uri="{BB962C8B-B14F-4D97-AF65-F5344CB8AC3E}">
        <p14:creationId xmlns:p14="http://schemas.microsoft.com/office/powerpoint/2010/main" val="1359268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F61BD-5701-7573-B07B-C619D197DF73}"/>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FB2416B2-B6C0-7451-6393-CE57F30D50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8F3EC867-437E-F846-E25F-F3D298D0413F}"/>
              </a:ext>
            </a:extLst>
          </p:cNvPr>
          <p:cNvSpPr>
            <a:spLocks noGrp="1"/>
          </p:cNvSpPr>
          <p:nvPr>
            <p:ph type="dt" sz="half" idx="10"/>
          </p:nvPr>
        </p:nvSpPr>
        <p:spPr/>
        <p:txBody>
          <a:bodyPr/>
          <a:lstStyle/>
          <a:p>
            <a:fld id="{07354DE9-A545-4677-A4CA-4139917633A5}" type="datetimeFigureOut">
              <a:rPr lang="he-IL" smtClean="0"/>
              <a:t>כ"ה/ניסן/תשפ"ג</a:t>
            </a:fld>
            <a:endParaRPr lang="he-IL"/>
          </a:p>
        </p:txBody>
      </p:sp>
      <p:sp>
        <p:nvSpPr>
          <p:cNvPr id="5" name="Footer Placeholder 4">
            <a:extLst>
              <a:ext uri="{FF2B5EF4-FFF2-40B4-BE49-F238E27FC236}">
                <a16:creationId xmlns:a16="http://schemas.microsoft.com/office/drawing/2014/main" id="{BA75DA1D-0F27-A575-FB00-2CC3A354E631}"/>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6FD06B6B-4478-0A19-D977-008C0F179577}"/>
              </a:ext>
            </a:extLst>
          </p:cNvPr>
          <p:cNvSpPr>
            <a:spLocks noGrp="1"/>
          </p:cNvSpPr>
          <p:nvPr>
            <p:ph type="sldNum" sz="quarter" idx="12"/>
          </p:nvPr>
        </p:nvSpPr>
        <p:spPr/>
        <p:txBody>
          <a:bodyPr/>
          <a:lstStyle/>
          <a:p>
            <a:fld id="{2526AA39-4B3A-4C57-BC93-87A8E5E4D70F}" type="slidenum">
              <a:rPr lang="he-IL" smtClean="0"/>
              <a:t>‹#›</a:t>
            </a:fld>
            <a:endParaRPr lang="he-IL"/>
          </a:p>
        </p:txBody>
      </p:sp>
    </p:spTree>
    <p:extLst>
      <p:ext uri="{BB962C8B-B14F-4D97-AF65-F5344CB8AC3E}">
        <p14:creationId xmlns:p14="http://schemas.microsoft.com/office/powerpoint/2010/main" val="1574595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EA5631-0A32-26F1-769D-8FB8897A20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9B760D45-31DA-6452-0D43-DDD0839DB1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3FBB7632-64ED-8722-8747-6DB079CCCD5C}"/>
              </a:ext>
            </a:extLst>
          </p:cNvPr>
          <p:cNvSpPr>
            <a:spLocks noGrp="1"/>
          </p:cNvSpPr>
          <p:nvPr>
            <p:ph type="dt" sz="half" idx="10"/>
          </p:nvPr>
        </p:nvSpPr>
        <p:spPr/>
        <p:txBody>
          <a:bodyPr/>
          <a:lstStyle/>
          <a:p>
            <a:fld id="{07354DE9-A545-4677-A4CA-4139917633A5}" type="datetimeFigureOut">
              <a:rPr lang="he-IL" smtClean="0"/>
              <a:t>כ"ה/ניסן/תשפ"ג</a:t>
            </a:fld>
            <a:endParaRPr lang="he-IL"/>
          </a:p>
        </p:txBody>
      </p:sp>
      <p:sp>
        <p:nvSpPr>
          <p:cNvPr id="5" name="Footer Placeholder 4">
            <a:extLst>
              <a:ext uri="{FF2B5EF4-FFF2-40B4-BE49-F238E27FC236}">
                <a16:creationId xmlns:a16="http://schemas.microsoft.com/office/drawing/2014/main" id="{A324097A-C9C8-7B11-B837-74749C111C80}"/>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5E74545-76F7-A2E0-852C-5543C011CEBA}"/>
              </a:ext>
            </a:extLst>
          </p:cNvPr>
          <p:cNvSpPr>
            <a:spLocks noGrp="1"/>
          </p:cNvSpPr>
          <p:nvPr>
            <p:ph type="sldNum" sz="quarter" idx="12"/>
          </p:nvPr>
        </p:nvSpPr>
        <p:spPr/>
        <p:txBody>
          <a:bodyPr/>
          <a:lstStyle/>
          <a:p>
            <a:fld id="{2526AA39-4B3A-4C57-BC93-87A8E5E4D70F}" type="slidenum">
              <a:rPr lang="he-IL" smtClean="0"/>
              <a:t>‹#›</a:t>
            </a:fld>
            <a:endParaRPr lang="he-IL"/>
          </a:p>
        </p:txBody>
      </p:sp>
    </p:spTree>
    <p:extLst>
      <p:ext uri="{BB962C8B-B14F-4D97-AF65-F5344CB8AC3E}">
        <p14:creationId xmlns:p14="http://schemas.microsoft.com/office/powerpoint/2010/main" val="613921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4DE1-EA36-1E17-2F0B-41AFCCC386E9}"/>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FC134C59-033B-B4E5-1992-C20D98D458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E6C84A40-401C-133A-0D2F-0A656E5F26F3}"/>
              </a:ext>
            </a:extLst>
          </p:cNvPr>
          <p:cNvSpPr>
            <a:spLocks noGrp="1"/>
          </p:cNvSpPr>
          <p:nvPr>
            <p:ph type="dt" sz="half" idx="10"/>
          </p:nvPr>
        </p:nvSpPr>
        <p:spPr/>
        <p:txBody>
          <a:bodyPr/>
          <a:lstStyle/>
          <a:p>
            <a:fld id="{07354DE9-A545-4677-A4CA-4139917633A5}" type="datetimeFigureOut">
              <a:rPr lang="he-IL" smtClean="0"/>
              <a:t>כ"ה/ניסן/תשפ"ג</a:t>
            </a:fld>
            <a:endParaRPr lang="he-IL"/>
          </a:p>
        </p:txBody>
      </p:sp>
      <p:sp>
        <p:nvSpPr>
          <p:cNvPr id="5" name="Footer Placeholder 4">
            <a:extLst>
              <a:ext uri="{FF2B5EF4-FFF2-40B4-BE49-F238E27FC236}">
                <a16:creationId xmlns:a16="http://schemas.microsoft.com/office/drawing/2014/main" id="{EBBA46D1-1F26-E133-4AF7-575EF01609FD}"/>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DB64C340-B1E8-FB8E-F1D0-C6C39091D378}"/>
              </a:ext>
            </a:extLst>
          </p:cNvPr>
          <p:cNvSpPr>
            <a:spLocks noGrp="1"/>
          </p:cNvSpPr>
          <p:nvPr>
            <p:ph type="sldNum" sz="quarter" idx="12"/>
          </p:nvPr>
        </p:nvSpPr>
        <p:spPr/>
        <p:txBody>
          <a:bodyPr/>
          <a:lstStyle/>
          <a:p>
            <a:fld id="{2526AA39-4B3A-4C57-BC93-87A8E5E4D70F}" type="slidenum">
              <a:rPr lang="he-IL" smtClean="0"/>
              <a:t>‹#›</a:t>
            </a:fld>
            <a:endParaRPr lang="he-IL"/>
          </a:p>
        </p:txBody>
      </p:sp>
    </p:spTree>
    <p:extLst>
      <p:ext uri="{BB962C8B-B14F-4D97-AF65-F5344CB8AC3E}">
        <p14:creationId xmlns:p14="http://schemas.microsoft.com/office/powerpoint/2010/main" val="1367584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B60C8-AA2A-1768-6C10-096044537E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E1C8AF0E-522D-5103-F531-BB354BD902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802D0-93DD-DDD6-8E5F-DD9FF390A94B}"/>
              </a:ext>
            </a:extLst>
          </p:cNvPr>
          <p:cNvSpPr>
            <a:spLocks noGrp="1"/>
          </p:cNvSpPr>
          <p:nvPr>
            <p:ph type="dt" sz="half" idx="10"/>
          </p:nvPr>
        </p:nvSpPr>
        <p:spPr/>
        <p:txBody>
          <a:bodyPr/>
          <a:lstStyle/>
          <a:p>
            <a:fld id="{07354DE9-A545-4677-A4CA-4139917633A5}" type="datetimeFigureOut">
              <a:rPr lang="he-IL" smtClean="0"/>
              <a:t>כ"ה/ניסן/תשפ"ג</a:t>
            </a:fld>
            <a:endParaRPr lang="he-IL"/>
          </a:p>
        </p:txBody>
      </p:sp>
      <p:sp>
        <p:nvSpPr>
          <p:cNvPr id="5" name="Footer Placeholder 4">
            <a:extLst>
              <a:ext uri="{FF2B5EF4-FFF2-40B4-BE49-F238E27FC236}">
                <a16:creationId xmlns:a16="http://schemas.microsoft.com/office/drawing/2014/main" id="{46E54A0A-876A-1D13-B591-BA79990A3F09}"/>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635DD132-B36D-2E92-E5B6-35FF419505A0}"/>
              </a:ext>
            </a:extLst>
          </p:cNvPr>
          <p:cNvSpPr>
            <a:spLocks noGrp="1"/>
          </p:cNvSpPr>
          <p:nvPr>
            <p:ph type="sldNum" sz="quarter" idx="12"/>
          </p:nvPr>
        </p:nvSpPr>
        <p:spPr/>
        <p:txBody>
          <a:bodyPr/>
          <a:lstStyle/>
          <a:p>
            <a:fld id="{2526AA39-4B3A-4C57-BC93-87A8E5E4D70F}" type="slidenum">
              <a:rPr lang="he-IL" smtClean="0"/>
              <a:t>‹#›</a:t>
            </a:fld>
            <a:endParaRPr lang="he-IL"/>
          </a:p>
        </p:txBody>
      </p:sp>
    </p:spTree>
    <p:extLst>
      <p:ext uri="{BB962C8B-B14F-4D97-AF65-F5344CB8AC3E}">
        <p14:creationId xmlns:p14="http://schemas.microsoft.com/office/powerpoint/2010/main" val="744743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E9009-8B1F-E11B-6E18-349468C0F990}"/>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0BF052B1-D539-7EE5-D373-B2789C3CB6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DCE2A83F-4A06-8D89-B0F5-173DECF1B3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77C70797-257D-D511-B43F-A0C812871E96}"/>
              </a:ext>
            </a:extLst>
          </p:cNvPr>
          <p:cNvSpPr>
            <a:spLocks noGrp="1"/>
          </p:cNvSpPr>
          <p:nvPr>
            <p:ph type="dt" sz="half" idx="10"/>
          </p:nvPr>
        </p:nvSpPr>
        <p:spPr/>
        <p:txBody>
          <a:bodyPr/>
          <a:lstStyle/>
          <a:p>
            <a:fld id="{07354DE9-A545-4677-A4CA-4139917633A5}" type="datetimeFigureOut">
              <a:rPr lang="he-IL" smtClean="0"/>
              <a:t>כ"ה/ניסן/תשפ"ג</a:t>
            </a:fld>
            <a:endParaRPr lang="he-IL"/>
          </a:p>
        </p:txBody>
      </p:sp>
      <p:sp>
        <p:nvSpPr>
          <p:cNvPr id="6" name="Footer Placeholder 5">
            <a:extLst>
              <a:ext uri="{FF2B5EF4-FFF2-40B4-BE49-F238E27FC236}">
                <a16:creationId xmlns:a16="http://schemas.microsoft.com/office/drawing/2014/main" id="{758DC3B3-446A-164A-9CE7-8A842CAC14A9}"/>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F9F5B29D-E438-36BC-2665-F7A9EB46986C}"/>
              </a:ext>
            </a:extLst>
          </p:cNvPr>
          <p:cNvSpPr>
            <a:spLocks noGrp="1"/>
          </p:cNvSpPr>
          <p:nvPr>
            <p:ph type="sldNum" sz="quarter" idx="12"/>
          </p:nvPr>
        </p:nvSpPr>
        <p:spPr/>
        <p:txBody>
          <a:bodyPr/>
          <a:lstStyle/>
          <a:p>
            <a:fld id="{2526AA39-4B3A-4C57-BC93-87A8E5E4D70F}" type="slidenum">
              <a:rPr lang="he-IL" smtClean="0"/>
              <a:t>‹#›</a:t>
            </a:fld>
            <a:endParaRPr lang="he-IL"/>
          </a:p>
        </p:txBody>
      </p:sp>
    </p:spTree>
    <p:extLst>
      <p:ext uri="{BB962C8B-B14F-4D97-AF65-F5344CB8AC3E}">
        <p14:creationId xmlns:p14="http://schemas.microsoft.com/office/powerpoint/2010/main" val="3517586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DE420-DFDF-3250-850E-D88EB797080B}"/>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3A937604-8299-ED12-41C4-3882598D30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F11B8C-86F5-43DA-8992-1B4E6DCECD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C6AF9324-F735-4671-6CA7-0FF6A0524B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36902F-409B-B0F5-3398-C3EA630660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A2950B00-E1C3-416B-3E4A-DE9833FCE114}"/>
              </a:ext>
            </a:extLst>
          </p:cNvPr>
          <p:cNvSpPr>
            <a:spLocks noGrp="1"/>
          </p:cNvSpPr>
          <p:nvPr>
            <p:ph type="dt" sz="half" idx="10"/>
          </p:nvPr>
        </p:nvSpPr>
        <p:spPr/>
        <p:txBody>
          <a:bodyPr/>
          <a:lstStyle/>
          <a:p>
            <a:fld id="{07354DE9-A545-4677-A4CA-4139917633A5}" type="datetimeFigureOut">
              <a:rPr lang="he-IL" smtClean="0"/>
              <a:t>כ"ה/ניסן/תשפ"ג</a:t>
            </a:fld>
            <a:endParaRPr lang="he-IL"/>
          </a:p>
        </p:txBody>
      </p:sp>
      <p:sp>
        <p:nvSpPr>
          <p:cNvPr id="8" name="Footer Placeholder 7">
            <a:extLst>
              <a:ext uri="{FF2B5EF4-FFF2-40B4-BE49-F238E27FC236}">
                <a16:creationId xmlns:a16="http://schemas.microsoft.com/office/drawing/2014/main" id="{7FAFF7A9-8859-8D59-3BC4-E3B2472C42E8}"/>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9840913A-5F05-C171-FE79-DDD53C79ADA9}"/>
              </a:ext>
            </a:extLst>
          </p:cNvPr>
          <p:cNvSpPr>
            <a:spLocks noGrp="1"/>
          </p:cNvSpPr>
          <p:nvPr>
            <p:ph type="sldNum" sz="quarter" idx="12"/>
          </p:nvPr>
        </p:nvSpPr>
        <p:spPr/>
        <p:txBody>
          <a:bodyPr/>
          <a:lstStyle/>
          <a:p>
            <a:fld id="{2526AA39-4B3A-4C57-BC93-87A8E5E4D70F}" type="slidenum">
              <a:rPr lang="he-IL" smtClean="0"/>
              <a:t>‹#›</a:t>
            </a:fld>
            <a:endParaRPr lang="he-IL"/>
          </a:p>
        </p:txBody>
      </p:sp>
    </p:spTree>
    <p:extLst>
      <p:ext uri="{BB962C8B-B14F-4D97-AF65-F5344CB8AC3E}">
        <p14:creationId xmlns:p14="http://schemas.microsoft.com/office/powerpoint/2010/main" val="3937149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BDCF4-5FE6-E958-8C8B-FE09873A5607}"/>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8888F291-0331-E3A8-E5C4-551A46F5797E}"/>
              </a:ext>
            </a:extLst>
          </p:cNvPr>
          <p:cNvSpPr>
            <a:spLocks noGrp="1"/>
          </p:cNvSpPr>
          <p:nvPr>
            <p:ph type="dt" sz="half" idx="10"/>
          </p:nvPr>
        </p:nvSpPr>
        <p:spPr/>
        <p:txBody>
          <a:bodyPr/>
          <a:lstStyle/>
          <a:p>
            <a:fld id="{07354DE9-A545-4677-A4CA-4139917633A5}" type="datetimeFigureOut">
              <a:rPr lang="he-IL" smtClean="0"/>
              <a:t>כ"ה/ניסן/תשפ"ג</a:t>
            </a:fld>
            <a:endParaRPr lang="he-IL"/>
          </a:p>
        </p:txBody>
      </p:sp>
      <p:sp>
        <p:nvSpPr>
          <p:cNvPr id="4" name="Footer Placeholder 3">
            <a:extLst>
              <a:ext uri="{FF2B5EF4-FFF2-40B4-BE49-F238E27FC236}">
                <a16:creationId xmlns:a16="http://schemas.microsoft.com/office/drawing/2014/main" id="{2E2ED66D-F2C8-CBCA-EBBF-8BAB7EC2A839}"/>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3B28595E-5D19-0FF3-839C-A04AB93811E3}"/>
              </a:ext>
            </a:extLst>
          </p:cNvPr>
          <p:cNvSpPr>
            <a:spLocks noGrp="1"/>
          </p:cNvSpPr>
          <p:nvPr>
            <p:ph type="sldNum" sz="quarter" idx="12"/>
          </p:nvPr>
        </p:nvSpPr>
        <p:spPr/>
        <p:txBody>
          <a:bodyPr/>
          <a:lstStyle/>
          <a:p>
            <a:fld id="{2526AA39-4B3A-4C57-BC93-87A8E5E4D70F}" type="slidenum">
              <a:rPr lang="he-IL" smtClean="0"/>
              <a:t>‹#›</a:t>
            </a:fld>
            <a:endParaRPr lang="he-IL"/>
          </a:p>
        </p:txBody>
      </p:sp>
    </p:spTree>
    <p:extLst>
      <p:ext uri="{BB962C8B-B14F-4D97-AF65-F5344CB8AC3E}">
        <p14:creationId xmlns:p14="http://schemas.microsoft.com/office/powerpoint/2010/main" val="1111007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C8FA17-3636-D9F0-4624-89E20510D765}"/>
              </a:ext>
            </a:extLst>
          </p:cNvPr>
          <p:cNvSpPr>
            <a:spLocks noGrp="1"/>
          </p:cNvSpPr>
          <p:nvPr>
            <p:ph type="dt" sz="half" idx="10"/>
          </p:nvPr>
        </p:nvSpPr>
        <p:spPr/>
        <p:txBody>
          <a:bodyPr/>
          <a:lstStyle/>
          <a:p>
            <a:fld id="{07354DE9-A545-4677-A4CA-4139917633A5}" type="datetimeFigureOut">
              <a:rPr lang="he-IL" smtClean="0"/>
              <a:t>כ"ה/ניסן/תשפ"ג</a:t>
            </a:fld>
            <a:endParaRPr lang="he-IL"/>
          </a:p>
        </p:txBody>
      </p:sp>
      <p:sp>
        <p:nvSpPr>
          <p:cNvPr id="3" name="Footer Placeholder 2">
            <a:extLst>
              <a:ext uri="{FF2B5EF4-FFF2-40B4-BE49-F238E27FC236}">
                <a16:creationId xmlns:a16="http://schemas.microsoft.com/office/drawing/2014/main" id="{B591EA5C-9024-43CA-7F94-124A00D189E1}"/>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09159550-DE39-FD25-4777-74191C9812A3}"/>
              </a:ext>
            </a:extLst>
          </p:cNvPr>
          <p:cNvSpPr>
            <a:spLocks noGrp="1"/>
          </p:cNvSpPr>
          <p:nvPr>
            <p:ph type="sldNum" sz="quarter" idx="12"/>
          </p:nvPr>
        </p:nvSpPr>
        <p:spPr/>
        <p:txBody>
          <a:bodyPr/>
          <a:lstStyle/>
          <a:p>
            <a:fld id="{2526AA39-4B3A-4C57-BC93-87A8E5E4D70F}" type="slidenum">
              <a:rPr lang="he-IL" smtClean="0"/>
              <a:t>‹#›</a:t>
            </a:fld>
            <a:endParaRPr lang="he-IL"/>
          </a:p>
        </p:txBody>
      </p:sp>
    </p:spTree>
    <p:extLst>
      <p:ext uri="{BB962C8B-B14F-4D97-AF65-F5344CB8AC3E}">
        <p14:creationId xmlns:p14="http://schemas.microsoft.com/office/powerpoint/2010/main" val="390658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F531C-7C45-80D8-D4A2-C0C405F426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C050E232-AA71-99DA-A80A-8CBDEB577F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AED6F55F-3E13-1198-2EAF-9E49E6CE13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3044CE-9118-A85F-C757-D2F4F04CEA3C}"/>
              </a:ext>
            </a:extLst>
          </p:cNvPr>
          <p:cNvSpPr>
            <a:spLocks noGrp="1"/>
          </p:cNvSpPr>
          <p:nvPr>
            <p:ph type="dt" sz="half" idx="10"/>
          </p:nvPr>
        </p:nvSpPr>
        <p:spPr/>
        <p:txBody>
          <a:bodyPr/>
          <a:lstStyle/>
          <a:p>
            <a:fld id="{07354DE9-A545-4677-A4CA-4139917633A5}" type="datetimeFigureOut">
              <a:rPr lang="he-IL" smtClean="0"/>
              <a:t>כ"ה/ניסן/תשפ"ג</a:t>
            </a:fld>
            <a:endParaRPr lang="he-IL"/>
          </a:p>
        </p:txBody>
      </p:sp>
      <p:sp>
        <p:nvSpPr>
          <p:cNvPr id="6" name="Footer Placeholder 5">
            <a:extLst>
              <a:ext uri="{FF2B5EF4-FFF2-40B4-BE49-F238E27FC236}">
                <a16:creationId xmlns:a16="http://schemas.microsoft.com/office/drawing/2014/main" id="{73B99146-1106-3825-6677-EDDBAC369EEC}"/>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2225EBB9-776E-175A-036C-406B79132913}"/>
              </a:ext>
            </a:extLst>
          </p:cNvPr>
          <p:cNvSpPr>
            <a:spLocks noGrp="1"/>
          </p:cNvSpPr>
          <p:nvPr>
            <p:ph type="sldNum" sz="quarter" idx="12"/>
          </p:nvPr>
        </p:nvSpPr>
        <p:spPr/>
        <p:txBody>
          <a:bodyPr/>
          <a:lstStyle/>
          <a:p>
            <a:fld id="{2526AA39-4B3A-4C57-BC93-87A8E5E4D70F}" type="slidenum">
              <a:rPr lang="he-IL" smtClean="0"/>
              <a:t>‹#›</a:t>
            </a:fld>
            <a:endParaRPr lang="he-IL"/>
          </a:p>
        </p:txBody>
      </p:sp>
    </p:spTree>
    <p:extLst>
      <p:ext uri="{BB962C8B-B14F-4D97-AF65-F5344CB8AC3E}">
        <p14:creationId xmlns:p14="http://schemas.microsoft.com/office/powerpoint/2010/main" val="1167771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316C2-B0C7-2AD3-4D78-04A2A76FCD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BF7611A6-E155-C48F-D436-91AC517011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B6CBBBF9-332E-9219-B4A4-AEE2E2F7CE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78226B-A2E4-150B-0F85-3A8AC62CDA53}"/>
              </a:ext>
            </a:extLst>
          </p:cNvPr>
          <p:cNvSpPr>
            <a:spLocks noGrp="1"/>
          </p:cNvSpPr>
          <p:nvPr>
            <p:ph type="dt" sz="half" idx="10"/>
          </p:nvPr>
        </p:nvSpPr>
        <p:spPr/>
        <p:txBody>
          <a:bodyPr/>
          <a:lstStyle/>
          <a:p>
            <a:fld id="{07354DE9-A545-4677-A4CA-4139917633A5}" type="datetimeFigureOut">
              <a:rPr lang="he-IL" smtClean="0"/>
              <a:t>כ"ה/ניסן/תשפ"ג</a:t>
            </a:fld>
            <a:endParaRPr lang="he-IL"/>
          </a:p>
        </p:txBody>
      </p:sp>
      <p:sp>
        <p:nvSpPr>
          <p:cNvPr id="6" name="Footer Placeholder 5">
            <a:extLst>
              <a:ext uri="{FF2B5EF4-FFF2-40B4-BE49-F238E27FC236}">
                <a16:creationId xmlns:a16="http://schemas.microsoft.com/office/drawing/2014/main" id="{44B1CED3-AC35-E356-5C4C-DC50BE9C537A}"/>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1E3E8EC1-1411-5C7A-E2DC-9BDC973964FC}"/>
              </a:ext>
            </a:extLst>
          </p:cNvPr>
          <p:cNvSpPr>
            <a:spLocks noGrp="1"/>
          </p:cNvSpPr>
          <p:nvPr>
            <p:ph type="sldNum" sz="quarter" idx="12"/>
          </p:nvPr>
        </p:nvSpPr>
        <p:spPr/>
        <p:txBody>
          <a:bodyPr/>
          <a:lstStyle/>
          <a:p>
            <a:fld id="{2526AA39-4B3A-4C57-BC93-87A8E5E4D70F}" type="slidenum">
              <a:rPr lang="he-IL" smtClean="0"/>
              <a:t>‹#›</a:t>
            </a:fld>
            <a:endParaRPr lang="he-IL"/>
          </a:p>
        </p:txBody>
      </p:sp>
    </p:spTree>
    <p:extLst>
      <p:ext uri="{BB962C8B-B14F-4D97-AF65-F5344CB8AC3E}">
        <p14:creationId xmlns:p14="http://schemas.microsoft.com/office/powerpoint/2010/main" val="1860870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85C4B5-155E-EF73-3580-F235F75BE5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37FCDFEC-95C5-E519-C8C8-A5719BB44C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BF697E4F-5FE4-6780-57ED-DC437377BF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354DE9-A545-4677-A4CA-4139917633A5}" type="datetimeFigureOut">
              <a:rPr lang="he-IL" smtClean="0"/>
              <a:t>כ"ה/ניסן/תשפ"ג</a:t>
            </a:fld>
            <a:endParaRPr lang="he-IL"/>
          </a:p>
        </p:txBody>
      </p:sp>
      <p:sp>
        <p:nvSpPr>
          <p:cNvPr id="5" name="Footer Placeholder 4">
            <a:extLst>
              <a:ext uri="{FF2B5EF4-FFF2-40B4-BE49-F238E27FC236}">
                <a16:creationId xmlns:a16="http://schemas.microsoft.com/office/drawing/2014/main" id="{4B4FCEB9-548D-509F-C0CC-FA38505628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17833079-C525-4540-1F5F-4CC7D079CC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26AA39-4B3A-4C57-BC93-87A8E5E4D70F}" type="slidenum">
              <a:rPr lang="he-IL" smtClean="0"/>
              <a:t>‹#›</a:t>
            </a:fld>
            <a:endParaRPr lang="he-IL"/>
          </a:p>
        </p:txBody>
      </p:sp>
    </p:spTree>
    <p:extLst>
      <p:ext uri="{BB962C8B-B14F-4D97-AF65-F5344CB8AC3E}">
        <p14:creationId xmlns:p14="http://schemas.microsoft.com/office/powerpoint/2010/main" val="2493886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jpe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84CC5-081E-8EBE-3106-2DC0378D4513}"/>
              </a:ext>
            </a:extLst>
          </p:cNvPr>
          <p:cNvSpPr>
            <a:spLocks noGrp="1"/>
          </p:cNvSpPr>
          <p:nvPr>
            <p:ph type="ctrTitle"/>
          </p:nvPr>
        </p:nvSpPr>
        <p:spPr>
          <a:xfrm>
            <a:off x="1607127" y="2833254"/>
            <a:ext cx="9144000" cy="979199"/>
          </a:xfrm>
        </p:spPr>
        <p:txBody>
          <a:bodyPr/>
          <a:lstStyle/>
          <a:p>
            <a:r>
              <a:rPr lang="he-IL" u="sng" dirty="0">
                <a:solidFill>
                  <a:schemeClr val="bg1"/>
                </a:solidFill>
              </a:rPr>
              <a:t>אפליקציה לניהול מבחנים</a:t>
            </a:r>
          </a:p>
        </p:txBody>
      </p:sp>
      <p:sp>
        <p:nvSpPr>
          <p:cNvPr id="3" name="Subtitle 2">
            <a:extLst>
              <a:ext uri="{FF2B5EF4-FFF2-40B4-BE49-F238E27FC236}">
                <a16:creationId xmlns:a16="http://schemas.microsoft.com/office/drawing/2014/main" id="{AB7294EE-CAC6-6FB4-917F-59C43978738C}"/>
              </a:ext>
            </a:extLst>
          </p:cNvPr>
          <p:cNvSpPr>
            <a:spLocks noGrp="1"/>
          </p:cNvSpPr>
          <p:nvPr>
            <p:ph type="subTitle" idx="1"/>
          </p:nvPr>
        </p:nvSpPr>
        <p:spPr>
          <a:xfrm>
            <a:off x="1524000" y="3925311"/>
            <a:ext cx="9144000" cy="1655762"/>
          </a:xfrm>
        </p:spPr>
        <p:txBody>
          <a:bodyPr>
            <a:normAutofit lnSpcReduction="10000"/>
          </a:bodyPr>
          <a:lstStyle/>
          <a:p>
            <a:endParaRPr lang="he-IL" dirty="0">
              <a:solidFill>
                <a:schemeClr val="bg1"/>
              </a:solidFill>
            </a:endParaRPr>
          </a:p>
          <a:p>
            <a:r>
              <a:rPr lang="he-IL" dirty="0">
                <a:solidFill>
                  <a:schemeClr val="bg1"/>
                </a:solidFill>
              </a:rPr>
              <a:t>מגישים:</a:t>
            </a:r>
          </a:p>
          <a:p>
            <a:r>
              <a:rPr lang="he-IL" dirty="0" err="1">
                <a:solidFill>
                  <a:schemeClr val="bg1"/>
                </a:solidFill>
              </a:rPr>
              <a:t>יועז</a:t>
            </a:r>
            <a:r>
              <a:rPr lang="he-IL" dirty="0">
                <a:solidFill>
                  <a:schemeClr val="bg1"/>
                </a:solidFill>
              </a:rPr>
              <a:t> סבג – 205826001</a:t>
            </a:r>
          </a:p>
          <a:p>
            <a:r>
              <a:rPr lang="he-IL" dirty="0">
                <a:solidFill>
                  <a:schemeClr val="bg1"/>
                </a:solidFill>
              </a:rPr>
              <a:t>דור בר שלום - 305786527</a:t>
            </a:r>
          </a:p>
        </p:txBody>
      </p:sp>
    </p:spTree>
    <p:extLst>
      <p:ext uri="{BB962C8B-B14F-4D97-AF65-F5344CB8AC3E}">
        <p14:creationId xmlns:p14="http://schemas.microsoft.com/office/powerpoint/2010/main" val="2163691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AB67F343-6BF8-A121-735F-A3CEA524BE9E}"/>
              </a:ext>
            </a:extLst>
          </p:cNvPr>
          <p:cNvSpPr>
            <a:spLocks noGrp="1"/>
          </p:cNvSpPr>
          <p:nvPr>
            <p:ph type="subTitle" idx="1"/>
          </p:nvPr>
        </p:nvSpPr>
        <p:spPr>
          <a:xfrm>
            <a:off x="1524000" y="592928"/>
            <a:ext cx="9144000" cy="1080798"/>
          </a:xfrm>
          <a:effectLst>
            <a:outerShdw blurRad="50800" dist="38100" dir="2700000" algn="tl" rotWithShape="0">
              <a:prstClr val="black">
                <a:alpha val="40000"/>
              </a:prstClr>
            </a:outerShdw>
          </a:effectLst>
        </p:spPr>
        <p:txBody>
          <a:bodyPr>
            <a:normAutofit/>
          </a:bodyPr>
          <a:lstStyle/>
          <a:p>
            <a:r>
              <a:rPr lang="he-IL" sz="6000" dirty="0">
                <a:solidFill>
                  <a:schemeClr val="bg1"/>
                </a:solidFill>
              </a:rPr>
              <a:t>מבנה הפרויקט – צד שרת</a:t>
            </a:r>
          </a:p>
        </p:txBody>
      </p:sp>
      <p:sp>
        <p:nvSpPr>
          <p:cNvPr id="2" name="TextBox 1">
            <a:extLst>
              <a:ext uri="{FF2B5EF4-FFF2-40B4-BE49-F238E27FC236}">
                <a16:creationId xmlns:a16="http://schemas.microsoft.com/office/drawing/2014/main" id="{1BDFDE1E-E4EA-9770-8D68-5AABCD43B411}"/>
              </a:ext>
            </a:extLst>
          </p:cNvPr>
          <p:cNvSpPr txBox="1"/>
          <p:nvPr/>
        </p:nvSpPr>
        <p:spPr>
          <a:xfrm>
            <a:off x="593558" y="1957138"/>
            <a:ext cx="11004884" cy="2308324"/>
          </a:xfrm>
          <a:prstGeom prst="rect">
            <a:avLst/>
          </a:prstGeom>
          <a:noFill/>
        </p:spPr>
        <p:txBody>
          <a:bodyPr wrap="square" rtlCol="1">
            <a:spAutoFit/>
          </a:bodyPr>
          <a:lstStyle/>
          <a:p>
            <a:pPr algn="ctr" rtl="1"/>
            <a:r>
              <a:rPr lang="en-US" sz="3200" u="sng" dirty="0">
                <a:solidFill>
                  <a:schemeClr val="bg1"/>
                </a:solidFill>
              </a:rPr>
              <a:t>Migrations</a:t>
            </a:r>
          </a:p>
          <a:p>
            <a:pPr algn="ctr" rtl="1"/>
            <a:r>
              <a:rPr lang="he-IL" sz="2800" dirty="0">
                <a:solidFill>
                  <a:schemeClr val="bg1"/>
                </a:solidFill>
              </a:rPr>
              <a:t>אלו שני קבצים הקשורים להעברת מסדי נתונים ב-</a:t>
            </a:r>
            <a:r>
              <a:rPr lang="en-US" sz="2800" dirty="0">
                <a:solidFill>
                  <a:schemeClr val="bg1"/>
                </a:solidFill>
              </a:rPr>
              <a:t>API </a:t>
            </a:r>
            <a:r>
              <a:rPr lang="he-IL" sz="2800" dirty="0">
                <a:solidFill>
                  <a:schemeClr val="bg1"/>
                </a:solidFill>
              </a:rPr>
              <a:t>לניהול בחינות. הקובץ הראשון יוצר ארבע טבלאות: שגיאות בחינות, בחינות, סטודנטים ומורים. הקובץ השני מכיל תמונת מצב של מודל של </a:t>
            </a:r>
            <a:r>
              <a:rPr lang="he-IL" sz="2800" dirty="0" err="1">
                <a:solidFill>
                  <a:schemeClr val="bg1"/>
                </a:solidFill>
              </a:rPr>
              <a:t>סכימת</a:t>
            </a:r>
            <a:r>
              <a:rPr lang="he-IL" sz="2800" dirty="0">
                <a:solidFill>
                  <a:schemeClr val="bg1"/>
                </a:solidFill>
              </a:rPr>
              <a:t> מסד הנתונים הכוללת את הגדרות הטבלה והעמודות עבור אותן טבלאות.</a:t>
            </a:r>
          </a:p>
        </p:txBody>
      </p:sp>
      <p:sp>
        <p:nvSpPr>
          <p:cNvPr id="3" name="TextBox 2">
            <a:extLst>
              <a:ext uri="{FF2B5EF4-FFF2-40B4-BE49-F238E27FC236}">
                <a16:creationId xmlns:a16="http://schemas.microsoft.com/office/drawing/2014/main" id="{4171F954-420D-C907-0AE4-3BC79BF82E49}"/>
              </a:ext>
            </a:extLst>
          </p:cNvPr>
          <p:cNvSpPr txBox="1"/>
          <p:nvPr/>
        </p:nvSpPr>
        <p:spPr>
          <a:xfrm>
            <a:off x="545432" y="4620126"/>
            <a:ext cx="11165305" cy="1446550"/>
          </a:xfrm>
          <a:prstGeom prst="rect">
            <a:avLst/>
          </a:prstGeom>
          <a:noFill/>
        </p:spPr>
        <p:txBody>
          <a:bodyPr wrap="square" rtlCol="1">
            <a:spAutoFit/>
          </a:bodyPr>
          <a:lstStyle/>
          <a:p>
            <a:pPr algn="ctr"/>
            <a:r>
              <a:rPr lang="en-US" sz="3200" u="sng" dirty="0">
                <a:solidFill>
                  <a:schemeClr val="bg1"/>
                </a:solidFill>
              </a:rPr>
              <a:t>Models</a:t>
            </a:r>
          </a:p>
          <a:p>
            <a:pPr algn="ctr" rtl="1"/>
            <a:r>
              <a:rPr lang="he-IL" sz="2800" dirty="0">
                <a:solidFill>
                  <a:schemeClr val="bg1"/>
                </a:solidFill>
              </a:rPr>
              <a:t>משמשת לניהול נתונים הקשורים לבחינות ב-</a:t>
            </a:r>
            <a:r>
              <a:rPr lang="en-US" sz="2800" dirty="0">
                <a:solidFill>
                  <a:schemeClr val="bg1"/>
                </a:solidFill>
              </a:rPr>
              <a:t> API </a:t>
            </a:r>
            <a:r>
              <a:rPr lang="he-IL" sz="2800" dirty="0">
                <a:solidFill>
                  <a:schemeClr val="bg1"/>
                </a:solidFill>
              </a:rPr>
              <a:t>ולניהולן. </a:t>
            </a:r>
          </a:p>
          <a:p>
            <a:pPr algn="ctr" rtl="1"/>
            <a:r>
              <a:rPr lang="he-IL" sz="2800" dirty="0">
                <a:solidFill>
                  <a:schemeClr val="bg1"/>
                </a:solidFill>
              </a:rPr>
              <a:t>המחלקות </a:t>
            </a:r>
            <a:r>
              <a:rPr lang="en-US" sz="2800" dirty="0" err="1">
                <a:solidFill>
                  <a:schemeClr val="bg1"/>
                </a:solidFill>
              </a:rPr>
              <a:t>UserModel</a:t>
            </a:r>
            <a:r>
              <a:rPr lang="en-US" sz="2800" dirty="0">
                <a:solidFill>
                  <a:schemeClr val="bg1"/>
                </a:solidFill>
              </a:rPr>
              <a:t> </a:t>
            </a:r>
            <a:r>
              <a:rPr lang="he-IL" sz="2800" dirty="0">
                <a:solidFill>
                  <a:schemeClr val="bg1"/>
                </a:solidFill>
              </a:rPr>
              <a:t>ו-</a:t>
            </a:r>
            <a:r>
              <a:rPr lang="en-US" sz="2800" dirty="0" err="1">
                <a:solidFill>
                  <a:schemeClr val="bg1"/>
                </a:solidFill>
              </a:rPr>
              <a:t>LoginModel</a:t>
            </a:r>
            <a:r>
              <a:rPr lang="en-US" sz="2800" dirty="0">
                <a:solidFill>
                  <a:schemeClr val="bg1"/>
                </a:solidFill>
              </a:rPr>
              <a:t> </a:t>
            </a:r>
            <a:r>
              <a:rPr lang="he-IL" sz="2800" dirty="0">
                <a:solidFill>
                  <a:schemeClr val="bg1"/>
                </a:solidFill>
              </a:rPr>
              <a:t> משמשות לאימות והרשאה של משתמשים.</a:t>
            </a:r>
          </a:p>
        </p:txBody>
      </p:sp>
    </p:spTree>
    <p:extLst>
      <p:ext uri="{BB962C8B-B14F-4D97-AF65-F5344CB8AC3E}">
        <p14:creationId xmlns:p14="http://schemas.microsoft.com/office/powerpoint/2010/main" val="2534611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AB67F343-6BF8-A121-735F-A3CEA524BE9E}"/>
              </a:ext>
            </a:extLst>
          </p:cNvPr>
          <p:cNvSpPr>
            <a:spLocks noGrp="1"/>
          </p:cNvSpPr>
          <p:nvPr>
            <p:ph type="subTitle" idx="1"/>
          </p:nvPr>
        </p:nvSpPr>
        <p:spPr>
          <a:xfrm>
            <a:off x="1524000" y="592928"/>
            <a:ext cx="9144000" cy="1080798"/>
          </a:xfrm>
          <a:effectLst>
            <a:outerShdw blurRad="50800" dist="38100" dir="2700000" algn="tl" rotWithShape="0">
              <a:prstClr val="black">
                <a:alpha val="40000"/>
              </a:prstClr>
            </a:outerShdw>
          </a:effectLst>
        </p:spPr>
        <p:txBody>
          <a:bodyPr>
            <a:normAutofit/>
          </a:bodyPr>
          <a:lstStyle/>
          <a:p>
            <a:r>
              <a:rPr lang="he-IL" sz="6000" dirty="0">
                <a:solidFill>
                  <a:schemeClr val="bg1"/>
                </a:solidFill>
              </a:rPr>
              <a:t>מבנה הפרויקט – צד שרת</a:t>
            </a:r>
          </a:p>
        </p:txBody>
      </p:sp>
      <p:sp>
        <p:nvSpPr>
          <p:cNvPr id="2" name="TextBox 1">
            <a:extLst>
              <a:ext uri="{FF2B5EF4-FFF2-40B4-BE49-F238E27FC236}">
                <a16:creationId xmlns:a16="http://schemas.microsoft.com/office/drawing/2014/main" id="{1BDFDE1E-E4EA-9770-8D68-5AABCD43B411}"/>
              </a:ext>
            </a:extLst>
          </p:cNvPr>
          <p:cNvSpPr txBox="1"/>
          <p:nvPr/>
        </p:nvSpPr>
        <p:spPr>
          <a:xfrm>
            <a:off x="593558" y="1957138"/>
            <a:ext cx="11004884" cy="1877437"/>
          </a:xfrm>
          <a:prstGeom prst="rect">
            <a:avLst/>
          </a:prstGeom>
          <a:noFill/>
        </p:spPr>
        <p:txBody>
          <a:bodyPr wrap="square" rtlCol="1">
            <a:spAutoFit/>
          </a:bodyPr>
          <a:lstStyle/>
          <a:p>
            <a:pPr algn="ctr" rtl="1"/>
            <a:r>
              <a:rPr lang="en-US" sz="3200" u="sng" dirty="0">
                <a:solidFill>
                  <a:schemeClr val="bg1"/>
                </a:solidFill>
              </a:rPr>
              <a:t>Program</a:t>
            </a:r>
            <a:endParaRPr lang="he-IL" sz="3200" u="sng" dirty="0">
              <a:solidFill>
                <a:schemeClr val="bg1"/>
              </a:solidFill>
            </a:endParaRPr>
          </a:p>
          <a:p>
            <a:pPr algn="ctr" rtl="1"/>
            <a:r>
              <a:rPr lang="he-IL" sz="2800" dirty="0">
                <a:solidFill>
                  <a:schemeClr val="bg1"/>
                </a:solidFill>
              </a:rPr>
              <a:t>קוד זה מגדיר ומריץ אפליקציית</a:t>
            </a:r>
            <a:r>
              <a:rPr lang="en-US" sz="2800" dirty="0">
                <a:solidFill>
                  <a:schemeClr val="bg1"/>
                </a:solidFill>
              </a:rPr>
              <a:t>  ASP.NET Core </a:t>
            </a:r>
            <a:r>
              <a:rPr lang="he-IL" sz="2800" dirty="0">
                <a:solidFill>
                  <a:schemeClr val="bg1"/>
                </a:solidFill>
              </a:rPr>
              <a:t>תוך כדי שימוש באימות </a:t>
            </a:r>
            <a:r>
              <a:rPr lang="en-US" sz="2800" dirty="0">
                <a:solidFill>
                  <a:schemeClr val="bg1"/>
                </a:solidFill>
              </a:rPr>
              <a:t> JWT </a:t>
            </a:r>
            <a:r>
              <a:rPr lang="he-IL" sz="2800" dirty="0">
                <a:solidFill>
                  <a:schemeClr val="bg1"/>
                </a:solidFill>
              </a:rPr>
              <a:t>עם מפתח אבטחה סימטרי, וכן מוסיף </a:t>
            </a:r>
            <a:r>
              <a:rPr lang="en-US" sz="2800" dirty="0">
                <a:solidFill>
                  <a:schemeClr val="bg1"/>
                </a:solidFill>
              </a:rPr>
              <a:t> Swagger </a:t>
            </a:r>
            <a:r>
              <a:rPr lang="he-IL" sz="2800" dirty="0">
                <a:solidFill>
                  <a:schemeClr val="bg1"/>
                </a:solidFill>
              </a:rPr>
              <a:t>לתיעוד .בנוסף, מגדיר את בקשות ה-</a:t>
            </a:r>
            <a:r>
              <a:rPr lang="en-US" sz="2800" dirty="0">
                <a:solidFill>
                  <a:schemeClr val="bg1"/>
                </a:solidFill>
              </a:rPr>
              <a:t>  HTTP </a:t>
            </a:r>
            <a:r>
              <a:rPr lang="he-IL" sz="2800" dirty="0">
                <a:solidFill>
                  <a:schemeClr val="bg1"/>
                </a:solidFill>
              </a:rPr>
              <a:t> של האפליקציה וממפה בקרים לטיפול בבקשות נכנסות.</a:t>
            </a:r>
          </a:p>
        </p:txBody>
      </p:sp>
    </p:spTree>
    <p:extLst>
      <p:ext uri="{BB962C8B-B14F-4D97-AF65-F5344CB8AC3E}">
        <p14:creationId xmlns:p14="http://schemas.microsoft.com/office/powerpoint/2010/main" val="1049175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AB67F343-6BF8-A121-735F-A3CEA524BE9E}"/>
              </a:ext>
            </a:extLst>
          </p:cNvPr>
          <p:cNvSpPr>
            <a:spLocks noGrp="1"/>
          </p:cNvSpPr>
          <p:nvPr>
            <p:ph type="subTitle" idx="1"/>
          </p:nvPr>
        </p:nvSpPr>
        <p:spPr>
          <a:xfrm>
            <a:off x="1524000" y="592928"/>
            <a:ext cx="9144000" cy="1080798"/>
          </a:xfrm>
          <a:effectLst>
            <a:outerShdw blurRad="50800" dist="38100" dir="2700000" algn="tl" rotWithShape="0">
              <a:prstClr val="black">
                <a:alpha val="40000"/>
              </a:prstClr>
            </a:outerShdw>
          </a:effectLst>
        </p:spPr>
        <p:txBody>
          <a:bodyPr>
            <a:normAutofit/>
          </a:bodyPr>
          <a:lstStyle/>
          <a:p>
            <a:r>
              <a:rPr lang="he-IL" sz="6000" dirty="0">
                <a:solidFill>
                  <a:schemeClr val="bg1"/>
                </a:solidFill>
              </a:rPr>
              <a:t>מבנה הפרויקט – צד שרת</a:t>
            </a:r>
          </a:p>
        </p:txBody>
      </p:sp>
      <p:sp>
        <p:nvSpPr>
          <p:cNvPr id="2" name="TextBox 1">
            <a:extLst>
              <a:ext uri="{FF2B5EF4-FFF2-40B4-BE49-F238E27FC236}">
                <a16:creationId xmlns:a16="http://schemas.microsoft.com/office/drawing/2014/main" id="{1BDFDE1E-E4EA-9770-8D68-5AABCD43B411}"/>
              </a:ext>
            </a:extLst>
          </p:cNvPr>
          <p:cNvSpPr txBox="1"/>
          <p:nvPr/>
        </p:nvSpPr>
        <p:spPr>
          <a:xfrm>
            <a:off x="593558" y="1957138"/>
            <a:ext cx="11004884" cy="584775"/>
          </a:xfrm>
          <a:prstGeom prst="rect">
            <a:avLst/>
          </a:prstGeom>
          <a:noFill/>
        </p:spPr>
        <p:txBody>
          <a:bodyPr wrap="square" rtlCol="1">
            <a:spAutoFit/>
          </a:bodyPr>
          <a:lstStyle/>
          <a:p>
            <a:pPr algn="ctr" rtl="1"/>
            <a:r>
              <a:rPr lang="en-US" sz="3200" u="sng" dirty="0">
                <a:solidFill>
                  <a:schemeClr val="bg1"/>
                </a:solidFill>
              </a:rPr>
              <a:t>Frameworks + Packages</a:t>
            </a:r>
            <a:endParaRPr lang="he-IL" sz="3200" u="sng" dirty="0">
              <a:solidFill>
                <a:schemeClr val="bg1"/>
              </a:solidFill>
            </a:endParaRPr>
          </a:p>
        </p:txBody>
      </p:sp>
      <p:pic>
        <p:nvPicPr>
          <p:cNvPr id="4" name="Picture 3" descr="Text">
            <a:extLst>
              <a:ext uri="{FF2B5EF4-FFF2-40B4-BE49-F238E27FC236}">
                <a16:creationId xmlns:a16="http://schemas.microsoft.com/office/drawing/2014/main" id="{1D38544A-3C91-9260-CB38-D83AECF632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2595" y="2541913"/>
            <a:ext cx="5606809" cy="3980076"/>
          </a:xfrm>
          <a:prstGeom prst="rect">
            <a:avLst/>
          </a:prstGeom>
        </p:spPr>
      </p:pic>
    </p:spTree>
    <p:extLst>
      <p:ext uri="{BB962C8B-B14F-4D97-AF65-F5344CB8AC3E}">
        <p14:creationId xmlns:p14="http://schemas.microsoft.com/office/powerpoint/2010/main" val="4097896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AB67F343-6BF8-A121-735F-A3CEA524BE9E}"/>
              </a:ext>
            </a:extLst>
          </p:cNvPr>
          <p:cNvSpPr>
            <a:spLocks noGrp="1"/>
          </p:cNvSpPr>
          <p:nvPr>
            <p:ph type="subTitle" idx="1"/>
          </p:nvPr>
        </p:nvSpPr>
        <p:spPr>
          <a:xfrm>
            <a:off x="1524000" y="592928"/>
            <a:ext cx="9144000" cy="1080798"/>
          </a:xfrm>
          <a:effectLst>
            <a:outerShdw blurRad="50800" dist="38100" dir="2700000" algn="tl" rotWithShape="0">
              <a:prstClr val="black">
                <a:alpha val="40000"/>
              </a:prstClr>
            </a:outerShdw>
          </a:effectLst>
        </p:spPr>
        <p:txBody>
          <a:bodyPr>
            <a:normAutofit/>
          </a:bodyPr>
          <a:lstStyle/>
          <a:p>
            <a:r>
              <a:rPr lang="he-IL" sz="6000" dirty="0">
                <a:solidFill>
                  <a:schemeClr val="bg1"/>
                </a:solidFill>
              </a:rPr>
              <a:t>מבנה הפרויקט – צד שרת</a:t>
            </a:r>
          </a:p>
        </p:txBody>
      </p:sp>
      <p:sp>
        <p:nvSpPr>
          <p:cNvPr id="2" name="TextBox 1">
            <a:extLst>
              <a:ext uri="{FF2B5EF4-FFF2-40B4-BE49-F238E27FC236}">
                <a16:creationId xmlns:a16="http://schemas.microsoft.com/office/drawing/2014/main" id="{1BDFDE1E-E4EA-9770-8D68-5AABCD43B411}"/>
              </a:ext>
            </a:extLst>
          </p:cNvPr>
          <p:cNvSpPr txBox="1"/>
          <p:nvPr/>
        </p:nvSpPr>
        <p:spPr>
          <a:xfrm>
            <a:off x="593558" y="1957138"/>
            <a:ext cx="11004884" cy="584775"/>
          </a:xfrm>
          <a:prstGeom prst="rect">
            <a:avLst/>
          </a:prstGeom>
          <a:noFill/>
        </p:spPr>
        <p:txBody>
          <a:bodyPr wrap="square" rtlCol="1">
            <a:spAutoFit/>
          </a:bodyPr>
          <a:lstStyle/>
          <a:p>
            <a:pPr algn="ctr" rtl="1"/>
            <a:r>
              <a:rPr lang="he-IL" sz="3200" u="sng" dirty="0">
                <a:solidFill>
                  <a:schemeClr val="bg1"/>
                </a:solidFill>
              </a:rPr>
              <a:t>רשימת </a:t>
            </a:r>
            <a:r>
              <a:rPr lang="he-IL" sz="3200" u="sng" dirty="0" err="1">
                <a:solidFill>
                  <a:schemeClr val="bg1"/>
                </a:solidFill>
              </a:rPr>
              <a:t>פונקיות</a:t>
            </a:r>
            <a:r>
              <a:rPr lang="he-IL" sz="3200" u="sng" dirty="0">
                <a:solidFill>
                  <a:schemeClr val="bg1"/>
                </a:solidFill>
              </a:rPr>
              <a:t> </a:t>
            </a:r>
            <a:r>
              <a:rPr lang="en-US" sz="3200" u="sng" dirty="0">
                <a:solidFill>
                  <a:schemeClr val="bg1"/>
                </a:solidFill>
              </a:rPr>
              <a:t>API</a:t>
            </a:r>
            <a:r>
              <a:rPr lang="he-IL" sz="3200" u="sng" dirty="0">
                <a:solidFill>
                  <a:schemeClr val="bg1"/>
                </a:solidFill>
              </a:rPr>
              <a:t> לגישה לשרת</a:t>
            </a:r>
          </a:p>
        </p:txBody>
      </p:sp>
      <p:pic>
        <p:nvPicPr>
          <p:cNvPr id="4" name="Picture 3" descr="Graphical user interface, text, application, email&#10;&#10;Description automatically generated">
            <a:extLst>
              <a:ext uri="{FF2B5EF4-FFF2-40B4-BE49-F238E27FC236}">
                <a16:creationId xmlns:a16="http://schemas.microsoft.com/office/drawing/2014/main" id="{1F252128-52B0-4D2B-C1F5-AEAA0ACCE9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9793" y="2633252"/>
            <a:ext cx="6892413" cy="3782928"/>
          </a:xfrm>
          <a:prstGeom prst="rect">
            <a:avLst/>
          </a:prstGeom>
        </p:spPr>
      </p:pic>
    </p:spTree>
    <p:extLst>
      <p:ext uri="{BB962C8B-B14F-4D97-AF65-F5344CB8AC3E}">
        <p14:creationId xmlns:p14="http://schemas.microsoft.com/office/powerpoint/2010/main" val="3893962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AB67F343-6BF8-A121-735F-A3CEA524BE9E}"/>
              </a:ext>
            </a:extLst>
          </p:cNvPr>
          <p:cNvSpPr>
            <a:spLocks noGrp="1"/>
          </p:cNvSpPr>
          <p:nvPr>
            <p:ph type="subTitle" idx="1"/>
          </p:nvPr>
        </p:nvSpPr>
        <p:spPr>
          <a:xfrm>
            <a:off x="1524000" y="592928"/>
            <a:ext cx="9144000" cy="1080798"/>
          </a:xfrm>
          <a:effectLst>
            <a:outerShdw blurRad="50800" dist="38100" dir="2700000" algn="tl" rotWithShape="0">
              <a:prstClr val="black">
                <a:alpha val="40000"/>
              </a:prstClr>
            </a:outerShdw>
          </a:effectLst>
        </p:spPr>
        <p:txBody>
          <a:bodyPr>
            <a:normAutofit/>
          </a:bodyPr>
          <a:lstStyle/>
          <a:p>
            <a:r>
              <a:rPr lang="he-IL" sz="6000" dirty="0">
                <a:solidFill>
                  <a:schemeClr val="bg1"/>
                </a:solidFill>
              </a:rPr>
              <a:t>מבנה הפרויקט – צד שרת</a:t>
            </a:r>
          </a:p>
        </p:txBody>
      </p:sp>
      <p:sp>
        <p:nvSpPr>
          <p:cNvPr id="2" name="TextBox 1">
            <a:extLst>
              <a:ext uri="{FF2B5EF4-FFF2-40B4-BE49-F238E27FC236}">
                <a16:creationId xmlns:a16="http://schemas.microsoft.com/office/drawing/2014/main" id="{1BDFDE1E-E4EA-9770-8D68-5AABCD43B411}"/>
              </a:ext>
            </a:extLst>
          </p:cNvPr>
          <p:cNvSpPr txBox="1"/>
          <p:nvPr/>
        </p:nvSpPr>
        <p:spPr>
          <a:xfrm>
            <a:off x="593558" y="1652634"/>
            <a:ext cx="11004884" cy="1077218"/>
          </a:xfrm>
          <a:prstGeom prst="rect">
            <a:avLst/>
          </a:prstGeom>
          <a:noFill/>
        </p:spPr>
        <p:txBody>
          <a:bodyPr wrap="square" rtlCol="1">
            <a:spAutoFit/>
          </a:bodyPr>
          <a:lstStyle/>
          <a:p>
            <a:pPr algn="ctr" rtl="1"/>
            <a:r>
              <a:rPr lang="he-IL" sz="3200" b="0" i="0" u="sng" dirty="0">
                <a:solidFill>
                  <a:schemeClr val="bg1"/>
                </a:solidFill>
                <a:effectLst/>
                <a:latin typeface="Arial" panose="020B0604020202020204" pitchFamily="34" charset="0"/>
              </a:rPr>
              <a:t>רשימת טבלאות </a:t>
            </a:r>
            <a:r>
              <a:rPr lang="en-US" sz="3200" b="0" i="0" u="sng" dirty="0">
                <a:solidFill>
                  <a:schemeClr val="bg1"/>
                </a:solidFill>
                <a:effectLst/>
                <a:latin typeface="Arial" panose="020B0604020202020204" pitchFamily="34" charset="0"/>
              </a:rPr>
              <a:t>DB </a:t>
            </a:r>
            <a:r>
              <a:rPr lang="he-IL" sz="3200" b="0" i="0" u="sng" dirty="0">
                <a:solidFill>
                  <a:schemeClr val="bg1"/>
                </a:solidFill>
                <a:effectLst/>
                <a:latin typeface="Arial" panose="020B0604020202020204" pitchFamily="34" charset="0"/>
              </a:rPr>
              <a:t>  ועמודות וקבצי מידע </a:t>
            </a:r>
            <a:r>
              <a:rPr lang="en-US" sz="3200" b="0" i="0" u="sng" dirty="0">
                <a:solidFill>
                  <a:schemeClr val="bg1"/>
                </a:solidFill>
                <a:effectLst/>
                <a:latin typeface="Arial" panose="020B0604020202020204" pitchFamily="34" charset="0"/>
              </a:rPr>
              <a:t>JSON</a:t>
            </a:r>
            <a:br>
              <a:rPr lang="en-US" sz="3200" u="sng" dirty="0">
                <a:solidFill>
                  <a:schemeClr val="bg1"/>
                </a:solidFill>
              </a:rPr>
            </a:br>
            <a:endParaRPr lang="he-IL" sz="3200" u="sng" dirty="0">
              <a:solidFill>
                <a:schemeClr val="bg1"/>
              </a:solidFill>
            </a:endParaRPr>
          </a:p>
        </p:txBody>
      </p:sp>
      <p:pic>
        <p:nvPicPr>
          <p:cNvPr id="4" name="Picture 3" descr="Text&#10;&#10;Description automatically generated with medium confidence">
            <a:extLst>
              <a:ext uri="{FF2B5EF4-FFF2-40B4-BE49-F238E27FC236}">
                <a16:creationId xmlns:a16="http://schemas.microsoft.com/office/drawing/2014/main" id="{477CE64A-FBC5-926A-E363-9D697BCE47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73" y="2871578"/>
            <a:ext cx="3035404" cy="637435"/>
          </a:xfrm>
          <a:prstGeom prst="rect">
            <a:avLst/>
          </a:prstGeom>
        </p:spPr>
      </p:pic>
      <p:sp>
        <p:nvSpPr>
          <p:cNvPr id="5" name="TextBox 4">
            <a:extLst>
              <a:ext uri="{FF2B5EF4-FFF2-40B4-BE49-F238E27FC236}">
                <a16:creationId xmlns:a16="http://schemas.microsoft.com/office/drawing/2014/main" id="{F38F6455-65A0-E16B-7816-4354949C1846}"/>
              </a:ext>
            </a:extLst>
          </p:cNvPr>
          <p:cNvSpPr txBox="1"/>
          <p:nvPr/>
        </p:nvSpPr>
        <p:spPr>
          <a:xfrm>
            <a:off x="179173" y="2570706"/>
            <a:ext cx="2821287" cy="338554"/>
          </a:xfrm>
          <a:prstGeom prst="rect">
            <a:avLst/>
          </a:prstGeom>
          <a:noFill/>
        </p:spPr>
        <p:txBody>
          <a:bodyPr wrap="square" rtlCol="1">
            <a:spAutoFit/>
          </a:bodyPr>
          <a:lstStyle/>
          <a:p>
            <a:r>
              <a:rPr lang="en-US" sz="1600" dirty="0" err="1">
                <a:solidFill>
                  <a:schemeClr val="bg1"/>
                </a:solidFill>
                <a:latin typeface="Consolas" panose="020B0609020204030204" pitchFamily="49" charset="0"/>
              </a:rPr>
              <a:t>EFMigrationsHistory</a:t>
            </a:r>
            <a:endParaRPr lang="he-IL" sz="1600" dirty="0">
              <a:solidFill>
                <a:schemeClr val="bg1"/>
              </a:solidFill>
            </a:endParaRPr>
          </a:p>
        </p:txBody>
      </p:sp>
      <p:pic>
        <p:nvPicPr>
          <p:cNvPr id="8" name="Picture 7" descr="Graphical user interface, text, application&#10;&#10;Description automatically generated">
            <a:extLst>
              <a:ext uri="{FF2B5EF4-FFF2-40B4-BE49-F238E27FC236}">
                <a16:creationId xmlns:a16="http://schemas.microsoft.com/office/drawing/2014/main" id="{AE4FA54F-D540-C77A-AF10-FD19EEB078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73" y="4172147"/>
            <a:ext cx="2886478" cy="1581371"/>
          </a:xfrm>
          <a:prstGeom prst="rect">
            <a:avLst/>
          </a:prstGeom>
        </p:spPr>
      </p:pic>
      <p:sp>
        <p:nvSpPr>
          <p:cNvPr id="9" name="TextBox 8">
            <a:extLst>
              <a:ext uri="{FF2B5EF4-FFF2-40B4-BE49-F238E27FC236}">
                <a16:creationId xmlns:a16="http://schemas.microsoft.com/office/drawing/2014/main" id="{5355F851-C885-99F3-AE25-97DE0F579A31}"/>
              </a:ext>
            </a:extLst>
          </p:cNvPr>
          <p:cNvSpPr txBox="1"/>
          <p:nvPr/>
        </p:nvSpPr>
        <p:spPr>
          <a:xfrm>
            <a:off x="179173" y="3833807"/>
            <a:ext cx="3035404" cy="338554"/>
          </a:xfrm>
          <a:prstGeom prst="rect">
            <a:avLst/>
          </a:prstGeom>
          <a:noFill/>
        </p:spPr>
        <p:txBody>
          <a:bodyPr wrap="square" rtlCol="1">
            <a:spAutoFit/>
          </a:bodyPr>
          <a:lstStyle/>
          <a:p>
            <a:r>
              <a:rPr lang="en-US" sz="1600" dirty="0" err="1">
                <a:solidFill>
                  <a:schemeClr val="bg1"/>
                </a:solidFill>
                <a:latin typeface="Consolas" panose="020B0609020204030204" pitchFamily="49" charset="0"/>
              </a:rPr>
              <a:t>ExamErrors</a:t>
            </a:r>
            <a:endParaRPr lang="he-IL" sz="1600" dirty="0">
              <a:solidFill>
                <a:schemeClr val="bg1"/>
              </a:solidFill>
            </a:endParaRPr>
          </a:p>
        </p:txBody>
      </p:sp>
      <p:pic>
        <p:nvPicPr>
          <p:cNvPr id="11" name="Picture 10" descr="A screenshot of a computer&#10;&#10;Description automatically generated with medium confidence">
            <a:extLst>
              <a:ext uri="{FF2B5EF4-FFF2-40B4-BE49-F238E27FC236}">
                <a16:creationId xmlns:a16="http://schemas.microsoft.com/office/drawing/2014/main" id="{CD79903D-5937-6703-3BAB-69CEDA6C3D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16154" y="2871578"/>
            <a:ext cx="2429214" cy="704948"/>
          </a:xfrm>
          <a:prstGeom prst="rect">
            <a:avLst/>
          </a:prstGeom>
        </p:spPr>
      </p:pic>
      <p:sp>
        <p:nvSpPr>
          <p:cNvPr id="12" name="TextBox 11">
            <a:extLst>
              <a:ext uri="{FF2B5EF4-FFF2-40B4-BE49-F238E27FC236}">
                <a16:creationId xmlns:a16="http://schemas.microsoft.com/office/drawing/2014/main" id="{2664731D-EC9A-89A6-6A50-AA0210A5D54E}"/>
              </a:ext>
            </a:extLst>
          </p:cNvPr>
          <p:cNvSpPr txBox="1"/>
          <p:nvPr/>
        </p:nvSpPr>
        <p:spPr>
          <a:xfrm>
            <a:off x="4016154" y="2533024"/>
            <a:ext cx="2340078" cy="338554"/>
          </a:xfrm>
          <a:prstGeom prst="rect">
            <a:avLst/>
          </a:prstGeom>
          <a:noFill/>
        </p:spPr>
        <p:txBody>
          <a:bodyPr wrap="square" rtlCol="1">
            <a:spAutoFit/>
          </a:bodyPr>
          <a:lstStyle/>
          <a:p>
            <a:r>
              <a:rPr lang="en-US" sz="1600" dirty="0">
                <a:solidFill>
                  <a:schemeClr val="bg1"/>
                </a:solidFill>
              </a:rPr>
              <a:t>Exams</a:t>
            </a:r>
            <a:endParaRPr lang="he-IL" sz="1600" dirty="0">
              <a:solidFill>
                <a:schemeClr val="bg1"/>
              </a:solidFill>
            </a:endParaRPr>
          </a:p>
        </p:txBody>
      </p:sp>
      <p:pic>
        <p:nvPicPr>
          <p:cNvPr id="14" name="Picture 13" descr="Graphical user interface, text, chat or text message&#10;&#10;Description automatically generated">
            <a:extLst>
              <a:ext uri="{FF2B5EF4-FFF2-40B4-BE49-F238E27FC236}">
                <a16:creationId xmlns:a16="http://schemas.microsoft.com/office/drawing/2014/main" id="{78217779-0E1F-E2DA-F87C-514572B298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30390" y="4357910"/>
            <a:ext cx="2800741" cy="1209844"/>
          </a:xfrm>
          <a:prstGeom prst="rect">
            <a:avLst/>
          </a:prstGeom>
        </p:spPr>
      </p:pic>
      <p:sp>
        <p:nvSpPr>
          <p:cNvPr id="15" name="TextBox 14">
            <a:extLst>
              <a:ext uri="{FF2B5EF4-FFF2-40B4-BE49-F238E27FC236}">
                <a16:creationId xmlns:a16="http://schemas.microsoft.com/office/drawing/2014/main" id="{2882D243-8D03-A492-9D53-A9A580520D50}"/>
              </a:ext>
            </a:extLst>
          </p:cNvPr>
          <p:cNvSpPr txBox="1"/>
          <p:nvPr/>
        </p:nvSpPr>
        <p:spPr>
          <a:xfrm>
            <a:off x="3794257" y="4027107"/>
            <a:ext cx="3035404" cy="338554"/>
          </a:xfrm>
          <a:prstGeom prst="rect">
            <a:avLst/>
          </a:prstGeom>
          <a:noFill/>
        </p:spPr>
        <p:txBody>
          <a:bodyPr wrap="square" rtlCol="1">
            <a:spAutoFit/>
          </a:bodyPr>
          <a:lstStyle/>
          <a:p>
            <a:r>
              <a:rPr lang="en-US" sz="1600" dirty="0">
                <a:solidFill>
                  <a:schemeClr val="bg1"/>
                </a:solidFill>
                <a:latin typeface="Consolas" panose="020B0609020204030204" pitchFamily="49" charset="0"/>
              </a:rPr>
              <a:t>Students</a:t>
            </a:r>
            <a:endParaRPr lang="he-IL" sz="1600" dirty="0">
              <a:solidFill>
                <a:schemeClr val="bg1"/>
              </a:solidFill>
            </a:endParaRPr>
          </a:p>
        </p:txBody>
      </p:sp>
      <p:pic>
        <p:nvPicPr>
          <p:cNvPr id="17" name="Picture 16" descr="Graphical user interface, text&#10;&#10;Description automatically generated">
            <a:extLst>
              <a:ext uri="{FF2B5EF4-FFF2-40B4-BE49-F238E27FC236}">
                <a16:creationId xmlns:a16="http://schemas.microsoft.com/office/drawing/2014/main" id="{1C4CE270-2C27-6025-E589-7C2A79BEF90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95116" y="2867040"/>
            <a:ext cx="2848373" cy="1305107"/>
          </a:xfrm>
          <a:prstGeom prst="rect">
            <a:avLst/>
          </a:prstGeom>
        </p:spPr>
      </p:pic>
      <p:sp>
        <p:nvSpPr>
          <p:cNvPr id="18" name="TextBox 17">
            <a:extLst>
              <a:ext uri="{FF2B5EF4-FFF2-40B4-BE49-F238E27FC236}">
                <a16:creationId xmlns:a16="http://schemas.microsoft.com/office/drawing/2014/main" id="{D72B2AD3-E78A-41DB-C2AD-5E2D691C9015}"/>
              </a:ext>
            </a:extLst>
          </p:cNvPr>
          <p:cNvSpPr txBox="1"/>
          <p:nvPr/>
        </p:nvSpPr>
        <p:spPr>
          <a:xfrm>
            <a:off x="7995116" y="2542812"/>
            <a:ext cx="3035404" cy="338554"/>
          </a:xfrm>
          <a:prstGeom prst="rect">
            <a:avLst/>
          </a:prstGeom>
          <a:noFill/>
        </p:spPr>
        <p:txBody>
          <a:bodyPr wrap="square" rtlCol="1">
            <a:spAutoFit/>
          </a:bodyPr>
          <a:lstStyle/>
          <a:p>
            <a:r>
              <a:rPr lang="en-US" sz="1600" dirty="0">
                <a:solidFill>
                  <a:schemeClr val="bg1"/>
                </a:solidFill>
                <a:latin typeface="Consolas" panose="020B0609020204030204" pitchFamily="49" charset="0"/>
              </a:rPr>
              <a:t>Teachers</a:t>
            </a:r>
            <a:endParaRPr lang="he-IL" sz="1600" dirty="0">
              <a:solidFill>
                <a:schemeClr val="bg1"/>
              </a:solidFill>
            </a:endParaRPr>
          </a:p>
        </p:txBody>
      </p:sp>
    </p:spTree>
    <p:extLst>
      <p:ext uri="{BB962C8B-B14F-4D97-AF65-F5344CB8AC3E}">
        <p14:creationId xmlns:p14="http://schemas.microsoft.com/office/powerpoint/2010/main" val="1653641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AB67F343-6BF8-A121-735F-A3CEA524BE9E}"/>
              </a:ext>
            </a:extLst>
          </p:cNvPr>
          <p:cNvSpPr>
            <a:spLocks noGrp="1"/>
          </p:cNvSpPr>
          <p:nvPr>
            <p:ph type="subTitle" idx="1"/>
          </p:nvPr>
        </p:nvSpPr>
        <p:spPr>
          <a:xfrm>
            <a:off x="1524000" y="592928"/>
            <a:ext cx="9144000" cy="1080798"/>
          </a:xfrm>
          <a:effectLst>
            <a:outerShdw blurRad="50800" dist="38100" dir="2700000" algn="tl" rotWithShape="0">
              <a:prstClr val="black">
                <a:alpha val="40000"/>
              </a:prstClr>
            </a:outerShdw>
          </a:effectLst>
        </p:spPr>
        <p:txBody>
          <a:bodyPr>
            <a:normAutofit/>
          </a:bodyPr>
          <a:lstStyle/>
          <a:p>
            <a:r>
              <a:rPr lang="he-IL" sz="6000" dirty="0">
                <a:solidFill>
                  <a:schemeClr val="bg1"/>
                </a:solidFill>
              </a:rPr>
              <a:t>מבנה הפרויקט – צד שרת</a:t>
            </a:r>
          </a:p>
        </p:txBody>
      </p:sp>
      <p:sp>
        <p:nvSpPr>
          <p:cNvPr id="2" name="TextBox 1">
            <a:extLst>
              <a:ext uri="{FF2B5EF4-FFF2-40B4-BE49-F238E27FC236}">
                <a16:creationId xmlns:a16="http://schemas.microsoft.com/office/drawing/2014/main" id="{1BDFDE1E-E4EA-9770-8D68-5AABCD43B411}"/>
              </a:ext>
            </a:extLst>
          </p:cNvPr>
          <p:cNvSpPr txBox="1"/>
          <p:nvPr/>
        </p:nvSpPr>
        <p:spPr>
          <a:xfrm>
            <a:off x="593558" y="1652634"/>
            <a:ext cx="11004884" cy="584775"/>
          </a:xfrm>
          <a:prstGeom prst="rect">
            <a:avLst/>
          </a:prstGeom>
          <a:noFill/>
        </p:spPr>
        <p:txBody>
          <a:bodyPr wrap="square" rtlCol="1">
            <a:spAutoFit/>
          </a:bodyPr>
          <a:lstStyle/>
          <a:p>
            <a:pPr algn="ctr" rtl="1"/>
            <a:r>
              <a:rPr lang="en-US" sz="3200" b="0" i="0" u="sng" dirty="0">
                <a:solidFill>
                  <a:schemeClr val="bg1"/>
                </a:solidFill>
                <a:effectLst/>
                <a:latin typeface="Arial" panose="020B0604020202020204" pitchFamily="34" charset="0"/>
              </a:rPr>
              <a:t>Data Flow</a:t>
            </a:r>
            <a:endParaRPr lang="he-IL" sz="3200" u="sng" dirty="0">
              <a:solidFill>
                <a:schemeClr val="bg1"/>
              </a:solidFill>
            </a:endParaRPr>
          </a:p>
        </p:txBody>
      </p:sp>
      <p:pic>
        <p:nvPicPr>
          <p:cNvPr id="6" name="Picture 5" descr="Graphical user interface&#10;&#10;Description automatically generated">
            <a:extLst>
              <a:ext uri="{FF2B5EF4-FFF2-40B4-BE49-F238E27FC236}">
                <a16:creationId xmlns:a16="http://schemas.microsoft.com/office/drawing/2014/main" id="{A22B0D09-B6AC-5EC9-8CBE-4F0D589BAF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868" y="2629677"/>
            <a:ext cx="2691079" cy="2020104"/>
          </a:xfrm>
          <a:prstGeom prst="rect">
            <a:avLst/>
          </a:prstGeom>
        </p:spPr>
      </p:pic>
      <p:pic>
        <p:nvPicPr>
          <p:cNvPr id="13" name="Picture 12" descr="Graphical user interface, text, application, Word&#10;&#10;Description automatically generated">
            <a:extLst>
              <a:ext uri="{FF2B5EF4-FFF2-40B4-BE49-F238E27FC236}">
                <a16:creationId xmlns:a16="http://schemas.microsoft.com/office/drawing/2014/main" id="{55034804-6821-B190-B7D3-078522AC89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868" y="4880470"/>
            <a:ext cx="2665935" cy="438782"/>
          </a:xfrm>
          <a:prstGeom prst="rect">
            <a:avLst/>
          </a:prstGeom>
        </p:spPr>
      </p:pic>
      <p:pic>
        <p:nvPicPr>
          <p:cNvPr id="19" name="Picture 18" descr="Graphical user interface, application&#10;&#10;Description automatically generated">
            <a:extLst>
              <a:ext uri="{FF2B5EF4-FFF2-40B4-BE49-F238E27FC236}">
                <a16:creationId xmlns:a16="http://schemas.microsoft.com/office/drawing/2014/main" id="{950D0C25-005F-6AB3-BC07-ABF701707E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2730" y="2613673"/>
            <a:ext cx="2961929" cy="2233629"/>
          </a:xfrm>
          <a:prstGeom prst="rect">
            <a:avLst/>
          </a:prstGeom>
        </p:spPr>
      </p:pic>
      <p:pic>
        <p:nvPicPr>
          <p:cNvPr id="21" name="Picture 20" descr="Graphical user interface, text, application, Word&#10;&#10;Description automatically generated">
            <a:extLst>
              <a:ext uri="{FF2B5EF4-FFF2-40B4-BE49-F238E27FC236}">
                <a16:creationId xmlns:a16="http://schemas.microsoft.com/office/drawing/2014/main" id="{3E6FDD4C-3479-63ED-9632-75C508B2F98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12730" y="5221108"/>
            <a:ext cx="2961929" cy="709486"/>
          </a:xfrm>
          <a:prstGeom prst="rect">
            <a:avLst/>
          </a:prstGeom>
        </p:spPr>
      </p:pic>
      <p:pic>
        <p:nvPicPr>
          <p:cNvPr id="23" name="Picture 22" descr="Graphical user interface&#10;&#10;Description automatically generated">
            <a:extLst>
              <a:ext uri="{FF2B5EF4-FFF2-40B4-BE49-F238E27FC236}">
                <a16:creationId xmlns:a16="http://schemas.microsoft.com/office/drawing/2014/main" id="{D8AF44AB-95CC-60EB-65EB-79102FD660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25854" y="2610630"/>
            <a:ext cx="2716454" cy="2039151"/>
          </a:xfrm>
          <a:prstGeom prst="rect">
            <a:avLst/>
          </a:prstGeom>
        </p:spPr>
      </p:pic>
      <p:pic>
        <p:nvPicPr>
          <p:cNvPr id="25" name="Picture 24" descr="Table&#10;&#10;Description automatically generated">
            <a:extLst>
              <a:ext uri="{FF2B5EF4-FFF2-40B4-BE49-F238E27FC236}">
                <a16:creationId xmlns:a16="http://schemas.microsoft.com/office/drawing/2014/main" id="{A30B4BBC-77D9-ABAF-6EAA-82A5F138042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25854" y="5024665"/>
            <a:ext cx="2781185" cy="709486"/>
          </a:xfrm>
          <a:prstGeom prst="rect">
            <a:avLst/>
          </a:prstGeom>
        </p:spPr>
      </p:pic>
      <p:pic>
        <p:nvPicPr>
          <p:cNvPr id="27" name="Picture 26" descr="Graphical user interface, website&#10;&#10;Description automatically generated">
            <a:extLst>
              <a:ext uri="{FF2B5EF4-FFF2-40B4-BE49-F238E27FC236}">
                <a16:creationId xmlns:a16="http://schemas.microsoft.com/office/drawing/2014/main" id="{51523BF4-8838-7116-66DD-7B39A7A7395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483518" y="2621244"/>
            <a:ext cx="2560998" cy="2036970"/>
          </a:xfrm>
          <a:prstGeom prst="rect">
            <a:avLst/>
          </a:prstGeom>
        </p:spPr>
      </p:pic>
      <p:pic>
        <p:nvPicPr>
          <p:cNvPr id="29" name="Picture 28" descr="Graphical user interface&#10;&#10;Description automatically generated">
            <a:extLst>
              <a:ext uri="{FF2B5EF4-FFF2-40B4-BE49-F238E27FC236}">
                <a16:creationId xmlns:a16="http://schemas.microsoft.com/office/drawing/2014/main" id="{1A682D80-1C2F-AAE6-8B25-CCE2B863B63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532480" y="5102442"/>
            <a:ext cx="2463074" cy="433619"/>
          </a:xfrm>
          <a:prstGeom prst="rect">
            <a:avLst/>
          </a:prstGeom>
        </p:spPr>
      </p:pic>
    </p:spTree>
    <p:extLst>
      <p:ext uri="{BB962C8B-B14F-4D97-AF65-F5344CB8AC3E}">
        <p14:creationId xmlns:p14="http://schemas.microsoft.com/office/powerpoint/2010/main" val="3941807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AB67F343-6BF8-A121-735F-A3CEA524BE9E}"/>
              </a:ext>
            </a:extLst>
          </p:cNvPr>
          <p:cNvSpPr>
            <a:spLocks noGrp="1"/>
          </p:cNvSpPr>
          <p:nvPr>
            <p:ph type="subTitle" idx="1"/>
          </p:nvPr>
        </p:nvSpPr>
        <p:spPr>
          <a:xfrm>
            <a:off x="1524000" y="592928"/>
            <a:ext cx="9144000" cy="1080798"/>
          </a:xfrm>
          <a:effectLst>
            <a:outerShdw blurRad="50800" dist="38100" dir="2700000" algn="tl" rotWithShape="0">
              <a:prstClr val="black">
                <a:alpha val="40000"/>
              </a:prstClr>
            </a:outerShdw>
          </a:effectLst>
        </p:spPr>
        <p:txBody>
          <a:bodyPr>
            <a:normAutofit/>
          </a:bodyPr>
          <a:lstStyle/>
          <a:p>
            <a:r>
              <a:rPr lang="he-IL" sz="6000" dirty="0">
                <a:solidFill>
                  <a:schemeClr val="bg1"/>
                </a:solidFill>
              </a:rPr>
              <a:t>מבנה הפרויקט – צד שרת</a:t>
            </a:r>
          </a:p>
        </p:txBody>
      </p:sp>
      <p:sp>
        <p:nvSpPr>
          <p:cNvPr id="2" name="TextBox 1">
            <a:extLst>
              <a:ext uri="{FF2B5EF4-FFF2-40B4-BE49-F238E27FC236}">
                <a16:creationId xmlns:a16="http://schemas.microsoft.com/office/drawing/2014/main" id="{1BDFDE1E-E4EA-9770-8D68-5AABCD43B411}"/>
              </a:ext>
            </a:extLst>
          </p:cNvPr>
          <p:cNvSpPr txBox="1"/>
          <p:nvPr/>
        </p:nvSpPr>
        <p:spPr>
          <a:xfrm>
            <a:off x="593558" y="1652634"/>
            <a:ext cx="11004884" cy="584775"/>
          </a:xfrm>
          <a:prstGeom prst="rect">
            <a:avLst/>
          </a:prstGeom>
          <a:noFill/>
        </p:spPr>
        <p:txBody>
          <a:bodyPr wrap="square" rtlCol="1">
            <a:spAutoFit/>
          </a:bodyPr>
          <a:lstStyle/>
          <a:p>
            <a:pPr algn="ctr" rtl="1"/>
            <a:r>
              <a:rPr lang="en-US" sz="3200" b="0" i="0" u="sng" dirty="0">
                <a:solidFill>
                  <a:schemeClr val="bg1"/>
                </a:solidFill>
                <a:effectLst/>
                <a:latin typeface="Arial" panose="020B0604020202020204" pitchFamily="34" charset="0"/>
              </a:rPr>
              <a:t>Data Flow</a:t>
            </a:r>
            <a:endParaRPr lang="he-IL" sz="3200" u="sng" dirty="0">
              <a:solidFill>
                <a:schemeClr val="bg1"/>
              </a:solidFill>
            </a:endParaRPr>
          </a:p>
        </p:txBody>
      </p:sp>
      <p:pic>
        <p:nvPicPr>
          <p:cNvPr id="4" name="Picture 3" descr="Graphical user interface, application">
            <a:extLst>
              <a:ext uri="{FF2B5EF4-FFF2-40B4-BE49-F238E27FC236}">
                <a16:creationId xmlns:a16="http://schemas.microsoft.com/office/drawing/2014/main" id="{BE7266C2-EDD1-39E4-62E3-8B62E6FC74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7979" y="2685411"/>
            <a:ext cx="3719185" cy="3096122"/>
          </a:xfrm>
          <a:prstGeom prst="rect">
            <a:avLst/>
          </a:prstGeom>
        </p:spPr>
      </p:pic>
      <p:sp>
        <p:nvSpPr>
          <p:cNvPr id="5" name="TextBox 4">
            <a:extLst>
              <a:ext uri="{FF2B5EF4-FFF2-40B4-BE49-F238E27FC236}">
                <a16:creationId xmlns:a16="http://schemas.microsoft.com/office/drawing/2014/main" id="{BD21ACAD-C5B5-108D-E3EF-4A37B36F51CF}"/>
              </a:ext>
            </a:extLst>
          </p:cNvPr>
          <p:cNvSpPr txBox="1"/>
          <p:nvPr/>
        </p:nvSpPr>
        <p:spPr>
          <a:xfrm>
            <a:off x="8224681" y="2276744"/>
            <a:ext cx="3028335" cy="369332"/>
          </a:xfrm>
          <a:prstGeom prst="rect">
            <a:avLst/>
          </a:prstGeom>
          <a:noFill/>
        </p:spPr>
        <p:txBody>
          <a:bodyPr wrap="square" rtlCol="1">
            <a:spAutoFit/>
          </a:bodyPr>
          <a:lstStyle/>
          <a:p>
            <a:r>
              <a:rPr lang="he-IL" dirty="0">
                <a:solidFill>
                  <a:schemeClr val="bg1"/>
                </a:solidFill>
              </a:rPr>
              <a:t>חיפוש מבחן – מרצה/תלמיד</a:t>
            </a:r>
          </a:p>
        </p:txBody>
      </p:sp>
      <p:pic>
        <p:nvPicPr>
          <p:cNvPr id="9" name="Picture 8" descr="Chart, waterfall chart">
            <a:extLst>
              <a:ext uri="{FF2B5EF4-FFF2-40B4-BE49-F238E27FC236}">
                <a16:creationId xmlns:a16="http://schemas.microsoft.com/office/drawing/2014/main" id="{D0CDFCF2-3081-B9C5-7766-6E65764884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2231" y="2660259"/>
            <a:ext cx="3458195" cy="3169295"/>
          </a:xfrm>
          <a:prstGeom prst="rect">
            <a:avLst/>
          </a:prstGeom>
        </p:spPr>
      </p:pic>
      <p:sp>
        <p:nvSpPr>
          <p:cNvPr id="10" name="TextBox 9">
            <a:extLst>
              <a:ext uri="{FF2B5EF4-FFF2-40B4-BE49-F238E27FC236}">
                <a16:creationId xmlns:a16="http://schemas.microsoft.com/office/drawing/2014/main" id="{85CD2912-9A11-785C-49BE-3ACF3B54A273}"/>
              </a:ext>
            </a:extLst>
          </p:cNvPr>
          <p:cNvSpPr txBox="1"/>
          <p:nvPr/>
        </p:nvSpPr>
        <p:spPr>
          <a:xfrm>
            <a:off x="2871019" y="2281106"/>
            <a:ext cx="3028335" cy="369332"/>
          </a:xfrm>
          <a:prstGeom prst="rect">
            <a:avLst/>
          </a:prstGeom>
          <a:noFill/>
        </p:spPr>
        <p:txBody>
          <a:bodyPr wrap="square" rtlCol="1">
            <a:spAutoFit/>
          </a:bodyPr>
          <a:lstStyle/>
          <a:p>
            <a:r>
              <a:rPr lang="he-IL" dirty="0">
                <a:solidFill>
                  <a:schemeClr val="bg1"/>
                </a:solidFill>
              </a:rPr>
              <a:t>סטטיסטיקות </a:t>
            </a:r>
          </a:p>
        </p:txBody>
      </p:sp>
    </p:spTree>
    <p:extLst>
      <p:ext uri="{BB962C8B-B14F-4D97-AF65-F5344CB8AC3E}">
        <p14:creationId xmlns:p14="http://schemas.microsoft.com/office/powerpoint/2010/main" val="1114603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AB67F343-6BF8-A121-735F-A3CEA524BE9E}"/>
              </a:ext>
            </a:extLst>
          </p:cNvPr>
          <p:cNvSpPr>
            <a:spLocks noGrp="1"/>
          </p:cNvSpPr>
          <p:nvPr>
            <p:ph type="subTitle" idx="1"/>
          </p:nvPr>
        </p:nvSpPr>
        <p:spPr>
          <a:xfrm>
            <a:off x="1422400" y="849602"/>
            <a:ext cx="9144000" cy="1080798"/>
          </a:xfrm>
          <a:effectLst>
            <a:outerShdw blurRad="50800" dist="38100" dir="2700000" algn="tl" rotWithShape="0">
              <a:prstClr val="black">
                <a:alpha val="40000"/>
              </a:prstClr>
            </a:outerShdw>
          </a:effectLst>
        </p:spPr>
        <p:txBody>
          <a:bodyPr>
            <a:normAutofit/>
          </a:bodyPr>
          <a:lstStyle/>
          <a:p>
            <a:r>
              <a:rPr lang="he-IL" sz="6000" dirty="0">
                <a:solidFill>
                  <a:schemeClr val="bg1"/>
                </a:solidFill>
              </a:rPr>
              <a:t>מבנה הפרויקט – צד לקוח</a:t>
            </a:r>
          </a:p>
        </p:txBody>
      </p:sp>
      <p:sp>
        <p:nvSpPr>
          <p:cNvPr id="8" name="TextBox 7">
            <a:extLst>
              <a:ext uri="{FF2B5EF4-FFF2-40B4-BE49-F238E27FC236}">
                <a16:creationId xmlns:a16="http://schemas.microsoft.com/office/drawing/2014/main" id="{18CEAE79-046E-BD3A-1D62-EA278C43C54E}"/>
              </a:ext>
            </a:extLst>
          </p:cNvPr>
          <p:cNvSpPr txBox="1"/>
          <p:nvPr/>
        </p:nvSpPr>
        <p:spPr>
          <a:xfrm>
            <a:off x="930442" y="2085474"/>
            <a:ext cx="10619874" cy="4031873"/>
          </a:xfrm>
          <a:prstGeom prst="rect">
            <a:avLst/>
          </a:prstGeom>
          <a:noFill/>
        </p:spPr>
        <p:txBody>
          <a:bodyPr wrap="square" rtlCol="1">
            <a:spAutoFit/>
          </a:bodyPr>
          <a:lstStyle/>
          <a:p>
            <a:pPr algn="ctr"/>
            <a:r>
              <a:rPr lang="en-US" sz="3200" u="sng" dirty="0">
                <a:solidFill>
                  <a:schemeClr val="bg1"/>
                </a:solidFill>
              </a:rPr>
              <a:t>Models</a:t>
            </a:r>
          </a:p>
          <a:p>
            <a:pPr algn="ctr"/>
            <a:r>
              <a:rPr lang="he-IL" sz="2800" dirty="0">
                <a:solidFill>
                  <a:schemeClr val="bg1"/>
                </a:solidFill>
              </a:rPr>
              <a:t>תיקייה המכילה את המחלקות </a:t>
            </a:r>
            <a:r>
              <a:rPr lang="he-IL" sz="2800" dirty="0" err="1">
                <a:solidFill>
                  <a:schemeClr val="bg1"/>
                </a:solidFill>
              </a:rPr>
              <a:t>שממדלות</a:t>
            </a:r>
            <a:r>
              <a:rPr lang="he-IL" sz="2800" dirty="0">
                <a:solidFill>
                  <a:schemeClr val="bg1"/>
                </a:solidFill>
              </a:rPr>
              <a:t> את הצורה שבה אנו שומרים את המידע עבור:</a:t>
            </a:r>
          </a:p>
          <a:p>
            <a:pPr algn="ctr"/>
            <a:r>
              <a:rPr lang="he-IL" sz="2800" dirty="0">
                <a:solidFill>
                  <a:schemeClr val="bg1"/>
                </a:solidFill>
              </a:rPr>
              <a:t>סטטוס האפליקציה</a:t>
            </a:r>
          </a:p>
          <a:p>
            <a:pPr algn="ctr"/>
            <a:r>
              <a:rPr lang="he-IL" sz="2800" dirty="0">
                <a:solidFill>
                  <a:schemeClr val="bg1"/>
                </a:solidFill>
              </a:rPr>
              <a:t>הודעת שינוי תצוגה</a:t>
            </a:r>
          </a:p>
          <a:p>
            <a:pPr algn="ctr"/>
            <a:r>
              <a:rPr lang="he-IL" sz="2800" dirty="0">
                <a:solidFill>
                  <a:schemeClr val="bg1"/>
                </a:solidFill>
              </a:rPr>
              <a:t>מבחנים</a:t>
            </a:r>
          </a:p>
          <a:p>
            <a:pPr algn="ctr"/>
            <a:r>
              <a:rPr lang="he-IL" sz="2800" dirty="0">
                <a:solidFill>
                  <a:schemeClr val="bg1"/>
                </a:solidFill>
              </a:rPr>
              <a:t>התחברות משתמש</a:t>
            </a:r>
          </a:p>
          <a:p>
            <a:pPr algn="ctr"/>
            <a:r>
              <a:rPr lang="he-IL" sz="2800" dirty="0">
                <a:solidFill>
                  <a:schemeClr val="bg1"/>
                </a:solidFill>
              </a:rPr>
              <a:t>רשימת נבחנים במבחן </a:t>
            </a:r>
            <a:r>
              <a:rPr lang="he-IL" sz="2800" dirty="0" err="1">
                <a:solidFill>
                  <a:schemeClr val="bg1"/>
                </a:solidFill>
              </a:rPr>
              <a:t>וציוניהם</a:t>
            </a:r>
            <a:endParaRPr lang="en-US" sz="2800" dirty="0">
              <a:solidFill>
                <a:schemeClr val="bg1"/>
              </a:solidFill>
            </a:endParaRPr>
          </a:p>
          <a:p>
            <a:pPr algn="ctr"/>
            <a:r>
              <a:rPr lang="he-IL" sz="2800" dirty="0">
                <a:solidFill>
                  <a:schemeClr val="bg1"/>
                </a:solidFill>
              </a:rPr>
              <a:t>פרטי משתמש</a:t>
            </a:r>
          </a:p>
        </p:txBody>
      </p:sp>
    </p:spTree>
    <p:extLst>
      <p:ext uri="{BB962C8B-B14F-4D97-AF65-F5344CB8AC3E}">
        <p14:creationId xmlns:p14="http://schemas.microsoft.com/office/powerpoint/2010/main" val="237343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AB67F343-6BF8-A121-735F-A3CEA524BE9E}"/>
              </a:ext>
            </a:extLst>
          </p:cNvPr>
          <p:cNvSpPr>
            <a:spLocks noGrp="1"/>
          </p:cNvSpPr>
          <p:nvPr>
            <p:ph type="subTitle" idx="1"/>
          </p:nvPr>
        </p:nvSpPr>
        <p:spPr>
          <a:xfrm>
            <a:off x="1422400" y="849602"/>
            <a:ext cx="9144000" cy="1080798"/>
          </a:xfrm>
          <a:effectLst>
            <a:outerShdw blurRad="50800" dist="38100" dir="2700000" algn="tl" rotWithShape="0">
              <a:prstClr val="black">
                <a:alpha val="40000"/>
              </a:prstClr>
            </a:outerShdw>
          </a:effectLst>
        </p:spPr>
        <p:txBody>
          <a:bodyPr>
            <a:normAutofit/>
          </a:bodyPr>
          <a:lstStyle/>
          <a:p>
            <a:r>
              <a:rPr lang="he-IL" sz="6000" dirty="0">
                <a:solidFill>
                  <a:schemeClr val="bg1"/>
                </a:solidFill>
              </a:rPr>
              <a:t>מבנה הפרויקט – צד לקוח</a:t>
            </a:r>
          </a:p>
        </p:txBody>
      </p:sp>
      <p:sp>
        <p:nvSpPr>
          <p:cNvPr id="8" name="TextBox 7">
            <a:extLst>
              <a:ext uri="{FF2B5EF4-FFF2-40B4-BE49-F238E27FC236}">
                <a16:creationId xmlns:a16="http://schemas.microsoft.com/office/drawing/2014/main" id="{18CEAE79-046E-BD3A-1D62-EA278C43C54E}"/>
              </a:ext>
            </a:extLst>
          </p:cNvPr>
          <p:cNvSpPr txBox="1"/>
          <p:nvPr/>
        </p:nvSpPr>
        <p:spPr>
          <a:xfrm>
            <a:off x="930442" y="2274838"/>
            <a:ext cx="10619874" cy="2308324"/>
          </a:xfrm>
          <a:prstGeom prst="rect">
            <a:avLst/>
          </a:prstGeom>
          <a:noFill/>
        </p:spPr>
        <p:txBody>
          <a:bodyPr wrap="square" rtlCol="1">
            <a:spAutoFit/>
          </a:bodyPr>
          <a:lstStyle/>
          <a:p>
            <a:pPr algn="ctr"/>
            <a:r>
              <a:rPr lang="en-US" sz="3200" u="sng" dirty="0">
                <a:solidFill>
                  <a:schemeClr val="bg1"/>
                </a:solidFill>
              </a:rPr>
              <a:t>Services</a:t>
            </a:r>
          </a:p>
          <a:p>
            <a:pPr algn="ctr" rtl="1"/>
            <a:r>
              <a:rPr lang="he-IL" sz="2800" dirty="0">
                <a:solidFill>
                  <a:schemeClr val="bg1"/>
                </a:solidFill>
              </a:rPr>
              <a:t>תפקיד קבצי הקוד בתיקייה הם לתקשר עם שרת </a:t>
            </a:r>
            <a:r>
              <a:rPr lang="en-US" sz="2800" dirty="0">
                <a:solidFill>
                  <a:schemeClr val="bg1"/>
                </a:solidFill>
              </a:rPr>
              <a:t>API</a:t>
            </a:r>
            <a:r>
              <a:rPr lang="he-IL" sz="2800" dirty="0">
                <a:solidFill>
                  <a:schemeClr val="bg1"/>
                </a:solidFill>
              </a:rPr>
              <a:t> בצורה של בקשות </a:t>
            </a:r>
            <a:r>
              <a:rPr lang="en-US" sz="2800" dirty="0">
                <a:solidFill>
                  <a:schemeClr val="bg1"/>
                </a:solidFill>
              </a:rPr>
              <a:t>HTTP</a:t>
            </a:r>
            <a:r>
              <a:rPr lang="he-IL" sz="2800" dirty="0">
                <a:solidFill>
                  <a:schemeClr val="bg1"/>
                </a:solidFill>
              </a:rPr>
              <a:t> (</a:t>
            </a:r>
            <a:r>
              <a:rPr lang="en-US" sz="2800" dirty="0">
                <a:solidFill>
                  <a:schemeClr val="bg1"/>
                </a:solidFill>
              </a:rPr>
              <a:t>POST</a:t>
            </a:r>
            <a:r>
              <a:rPr lang="he-IL" sz="2800" dirty="0">
                <a:solidFill>
                  <a:schemeClr val="bg1"/>
                </a:solidFill>
              </a:rPr>
              <a:t> ו- </a:t>
            </a:r>
            <a:r>
              <a:rPr lang="en-US" sz="2800" dirty="0">
                <a:solidFill>
                  <a:schemeClr val="bg1"/>
                </a:solidFill>
              </a:rPr>
              <a:t>GET</a:t>
            </a:r>
            <a:r>
              <a:rPr lang="he-IL" sz="2800" dirty="0">
                <a:solidFill>
                  <a:schemeClr val="bg1"/>
                </a:solidFill>
              </a:rPr>
              <a:t>) על מנת לבצע פעולות לתפקוד המערכת כגון חיפוש מידע ועדכונו בשרת.</a:t>
            </a:r>
          </a:p>
          <a:p>
            <a:pPr algn="ctr" rtl="1"/>
            <a:r>
              <a:rPr lang="he-IL" sz="2800" dirty="0">
                <a:solidFill>
                  <a:schemeClr val="bg1"/>
                </a:solidFill>
              </a:rPr>
              <a:t>  </a:t>
            </a:r>
          </a:p>
        </p:txBody>
      </p:sp>
      <p:pic>
        <p:nvPicPr>
          <p:cNvPr id="2" name="Picture 1">
            <a:extLst>
              <a:ext uri="{FF2B5EF4-FFF2-40B4-BE49-F238E27FC236}">
                <a16:creationId xmlns:a16="http://schemas.microsoft.com/office/drawing/2014/main" id="{BC5DC790-48AF-90B1-F188-0A5AAE376C44}"/>
              </a:ext>
            </a:extLst>
          </p:cNvPr>
          <p:cNvPicPr>
            <a:picLocks noChangeAspect="1"/>
          </p:cNvPicPr>
          <p:nvPr/>
        </p:nvPicPr>
        <p:blipFill>
          <a:blip r:embed="rId3"/>
          <a:stretch>
            <a:fillRect/>
          </a:stretch>
        </p:blipFill>
        <p:spPr>
          <a:xfrm>
            <a:off x="785924" y="4086279"/>
            <a:ext cx="10620152" cy="1682642"/>
          </a:xfrm>
          <a:prstGeom prst="rect">
            <a:avLst/>
          </a:prstGeom>
        </p:spPr>
      </p:pic>
    </p:spTree>
    <p:extLst>
      <p:ext uri="{BB962C8B-B14F-4D97-AF65-F5344CB8AC3E}">
        <p14:creationId xmlns:p14="http://schemas.microsoft.com/office/powerpoint/2010/main" val="3884831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AB67F343-6BF8-A121-735F-A3CEA524BE9E}"/>
              </a:ext>
            </a:extLst>
          </p:cNvPr>
          <p:cNvSpPr>
            <a:spLocks noGrp="1"/>
          </p:cNvSpPr>
          <p:nvPr>
            <p:ph type="subTitle" idx="1"/>
          </p:nvPr>
        </p:nvSpPr>
        <p:spPr>
          <a:xfrm>
            <a:off x="1422400" y="849602"/>
            <a:ext cx="9144000" cy="1080798"/>
          </a:xfrm>
          <a:effectLst>
            <a:outerShdw blurRad="50800" dist="38100" dir="2700000" algn="tl" rotWithShape="0">
              <a:prstClr val="black">
                <a:alpha val="40000"/>
              </a:prstClr>
            </a:outerShdw>
          </a:effectLst>
        </p:spPr>
        <p:txBody>
          <a:bodyPr>
            <a:normAutofit/>
          </a:bodyPr>
          <a:lstStyle/>
          <a:p>
            <a:r>
              <a:rPr lang="he-IL" sz="6000" dirty="0">
                <a:solidFill>
                  <a:schemeClr val="bg1"/>
                </a:solidFill>
              </a:rPr>
              <a:t>מבנה הפרויקט – צד לקוח</a:t>
            </a:r>
          </a:p>
        </p:txBody>
      </p:sp>
      <p:sp>
        <p:nvSpPr>
          <p:cNvPr id="8" name="TextBox 7">
            <a:extLst>
              <a:ext uri="{FF2B5EF4-FFF2-40B4-BE49-F238E27FC236}">
                <a16:creationId xmlns:a16="http://schemas.microsoft.com/office/drawing/2014/main" id="{18CEAE79-046E-BD3A-1D62-EA278C43C54E}"/>
              </a:ext>
            </a:extLst>
          </p:cNvPr>
          <p:cNvSpPr txBox="1"/>
          <p:nvPr/>
        </p:nvSpPr>
        <p:spPr>
          <a:xfrm>
            <a:off x="684463" y="1930400"/>
            <a:ext cx="10619874" cy="2308324"/>
          </a:xfrm>
          <a:prstGeom prst="rect">
            <a:avLst/>
          </a:prstGeom>
          <a:noFill/>
        </p:spPr>
        <p:txBody>
          <a:bodyPr wrap="square" rtlCol="1">
            <a:spAutoFit/>
          </a:bodyPr>
          <a:lstStyle/>
          <a:p>
            <a:pPr algn="ctr"/>
            <a:r>
              <a:rPr lang="en-US" sz="3200" u="sng" dirty="0" err="1">
                <a:solidFill>
                  <a:schemeClr val="bg1"/>
                </a:solidFill>
              </a:rPr>
              <a:t>ViewModel</a:t>
            </a:r>
            <a:endParaRPr lang="en-US" sz="3200" u="sng" dirty="0">
              <a:solidFill>
                <a:schemeClr val="bg1"/>
              </a:solidFill>
            </a:endParaRPr>
          </a:p>
          <a:p>
            <a:pPr algn="ctr"/>
            <a:r>
              <a:rPr lang="he-IL" sz="2800" dirty="0">
                <a:solidFill>
                  <a:schemeClr val="bg1"/>
                </a:solidFill>
              </a:rPr>
              <a:t>תיקייה האחראית על מידול המידע בתרחישים (חלונות) שונים במהלך חוויית המשתמש והן על הפונקציונליות בפעולות שונות.</a:t>
            </a:r>
          </a:p>
          <a:p>
            <a:pPr algn="ctr"/>
            <a:r>
              <a:rPr lang="he-IL" sz="2800" dirty="0">
                <a:solidFill>
                  <a:schemeClr val="bg1"/>
                </a:solidFill>
              </a:rPr>
              <a:t>יש לשים לב שיש הפרדה בין סטודנטים למורים שכן יש הבדל בהרשאות, בגישות לפיצ'רים שונים ולסוג המידע הנשמר על סטודנט\מורה.</a:t>
            </a:r>
          </a:p>
        </p:txBody>
      </p:sp>
      <p:sp>
        <p:nvSpPr>
          <p:cNvPr id="3" name="TextBox 2">
            <a:extLst>
              <a:ext uri="{FF2B5EF4-FFF2-40B4-BE49-F238E27FC236}">
                <a16:creationId xmlns:a16="http://schemas.microsoft.com/office/drawing/2014/main" id="{85E780F2-85B6-3747-6107-8183304DDD9B}"/>
              </a:ext>
            </a:extLst>
          </p:cNvPr>
          <p:cNvSpPr txBox="1"/>
          <p:nvPr/>
        </p:nvSpPr>
        <p:spPr>
          <a:xfrm>
            <a:off x="684463" y="4380803"/>
            <a:ext cx="10619874" cy="1877437"/>
          </a:xfrm>
          <a:prstGeom prst="rect">
            <a:avLst/>
          </a:prstGeom>
          <a:noFill/>
        </p:spPr>
        <p:txBody>
          <a:bodyPr wrap="square" rtlCol="1">
            <a:spAutoFit/>
          </a:bodyPr>
          <a:lstStyle/>
          <a:p>
            <a:pPr algn="ctr"/>
            <a:r>
              <a:rPr lang="en-US" sz="3200" u="sng" dirty="0">
                <a:solidFill>
                  <a:schemeClr val="bg1"/>
                </a:solidFill>
              </a:rPr>
              <a:t>Views</a:t>
            </a:r>
          </a:p>
          <a:p>
            <a:pPr algn="ctr" rtl="1"/>
            <a:r>
              <a:rPr lang="he-IL" sz="2800" dirty="0">
                <a:solidFill>
                  <a:schemeClr val="bg1"/>
                </a:solidFill>
              </a:rPr>
              <a:t>תיקייה המכילה קבצי </a:t>
            </a:r>
            <a:r>
              <a:rPr lang="en-US" sz="2800" dirty="0">
                <a:solidFill>
                  <a:schemeClr val="bg1"/>
                </a:solidFill>
              </a:rPr>
              <a:t>XAML</a:t>
            </a:r>
            <a:r>
              <a:rPr lang="he-IL" sz="2800" dirty="0">
                <a:solidFill>
                  <a:schemeClr val="bg1"/>
                </a:solidFill>
              </a:rPr>
              <a:t> האחראיים לעיצוב כל חלון </a:t>
            </a:r>
            <a:r>
              <a:rPr lang="he-IL" sz="2800" dirty="0" err="1">
                <a:solidFill>
                  <a:schemeClr val="bg1"/>
                </a:solidFill>
              </a:rPr>
              <a:t>באפליקצייה</a:t>
            </a:r>
            <a:r>
              <a:rPr lang="he-IL" sz="2800" dirty="0">
                <a:solidFill>
                  <a:schemeClr val="bg1"/>
                </a:solidFill>
              </a:rPr>
              <a:t>.</a:t>
            </a:r>
          </a:p>
          <a:p>
            <a:pPr algn="ctr" rtl="1"/>
            <a:r>
              <a:rPr lang="he-IL" sz="2800" dirty="0">
                <a:solidFill>
                  <a:schemeClr val="bg1"/>
                </a:solidFill>
              </a:rPr>
              <a:t>נשים לב שגם כאן ישנה הפרדה בין משתמש מסוג סטודנט למשתמש מסוג מורה מטעם הבדלי הרשאות וגישות לפיצ'רים שונים.</a:t>
            </a:r>
          </a:p>
        </p:txBody>
      </p:sp>
    </p:spTree>
    <p:extLst>
      <p:ext uri="{BB962C8B-B14F-4D97-AF65-F5344CB8AC3E}">
        <p14:creationId xmlns:p14="http://schemas.microsoft.com/office/powerpoint/2010/main" val="1123158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AB67F343-6BF8-A121-735F-A3CEA524BE9E}"/>
              </a:ext>
            </a:extLst>
          </p:cNvPr>
          <p:cNvSpPr>
            <a:spLocks noGrp="1"/>
          </p:cNvSpPr>
          <p:nvPr>
            <p:ph type="subTitle" idx="1"/>
          </p:nvPr>
        </p:nvSpPr>
        <p:spPr>
          <a:xfrm>
            <a:off x="1422400" y="849602"/>
            <a:ext cx="9144000" cy="1080798"/>
          </a:xfrm>
          <a:effectLst>
            <a:outerShdw blurRad="50800" dist="38100" dir="2700000" algn="tl" rotWithShape="0">
              <a:prstClr val="black">
                <a:alpha val="40000"/>
              </a:prstClr>
            </a:outerShdw>
          </a:effectLst>
        </p:spPr>
        <p:txBody>
          <a:bodyPr>
            <a:normAutofit/>
          </a:bodyPr>
          <a:lstStyle/>
          <a:p>
            <a:r>
              <a:rPr lang="he-IL" sz="6000" dirty="0">
                <a:solidFill>
                  <a:schemeClr val="bg1"/>
                </a:solidFill>
              </a:rPr>
              <a:t>מבנה הפרויקט – צד לקוח</a:t>
            </a:r>
          </a:p>
        </p:txBody>
      </p:sp>
      <p:sp>
        <p:nvSpPr>
          <p:cNvPr id="2" name="TextBox 1">
            <a:extLst>
              <a:ext uri="{FF2B5EF4-FFF2-40B4-BE49-F238E27FC236}">
                <a16:creationId xmlns:a16="http://schemas.microsoft.com/office/drawing/2014/main" id="{9FC3B977-98F2-774E-F11A-8A0CFF7BFCAE}"/>
              </a:ext>
            </a:extLst>
          </p:cNvPr>
          <p:cNvSpPr txBox="1"/>
          <p:nvPr/>
        </p:nvSpPr>
        <p:spPr>
          <a:xfrm>
            <a:off x="564147" y="2438401"/>
            <a:ext cx="10860505" cy="1446550"/>
          </a:xfrm>
          <a:prstGeom prst="rect">
            <a:avLst/>
          </a:prstGeom>
          <a:noFill/>
        </p:spPr>
        <p:txBody>
          <a:bodyPr wrap="square" rtlCol="1">
            <a:spAutoFit/>
          </a:bodyPr>
          <a:lstStyle/>
          <a:p>
            <a:pPr algn="ctr"/>
            <a:r>
              <a:rPr lang="en-US" sz="3200" u="sng" dirty="0">
                <a:solidFill>
                  <a:schemeClr val="bg1"/>
                </a:solidFill>
              </a:rPr>
              <a:t>App</a:t>
            </a:r>
          </a:p>
          <a:p>
            <a:pPr algn="ctr" rtl="1"/>
            <a:r>
              <a:rPr lang="he-IL" sz="2800" dirty="0">
                <a:solidFill>
                  <a:schemeClr val="bg1"/>
                </a:solidFill>
              </a:rPr>
              <a:t>רכיב זה הוא אלמנט הבסיס של מערכת צד הלקוח, מציין את </a:t>
            </a:r>
            <a:r>
              <a:rPr lang="en-US" sz="2800" dirty="0">
                <a:solidFill>
                  <a:schemeClr val="bg1"/>
                </a:solidFill>
              </a:rPr>
              <a:t> URI </a:t>
            </a:r>
            <a:r>
              <a:rPr lang="he-IL" sz="2800" dirty="0">
                <a:solidFill>
                  <a:schemeClr val="bg1"/>
                </a:solidFill>
              </a:rPr>
              <a:t>ההפעלה של היישום (שהוא חלון הכניסה במקרה זה).</a:t>
            </a:r>
          </a:p>
        </p:txBody>
      </p:sp>
    </p:spTree>
    <p:extLst>
      <p:ext uri="{BB962C8B-B14F-4D97-AF65-F5344CB8AC3E}">
        <p14:creationId xmlns:p14="http://schemas.microsoft.com/office/powerpoint/2010/main" val="4231240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AB67F343-6BF8-A121-735F-A3CEA524BE9E}"/>
              </a:ext>
            </a:extLst>
          </p:cNvPr>
          <p:cNvSpPr>
            <a:spLocks noGrp="1"/>
          </p:cNvSpPr>
          <p:nvPr>
            <p:ph type="subTitle" idx="1"/>
          </p:nvPr>
        </p:nvSpPr>
        <p:spPr>
          <a:xfrm>
            <a:off x="1422400" y="849602"/>
            <a:ext cx="9144000" cy="1080798"/>
          </a:xfrm>
          <a:effectLst>
            <a:outerShdw blurRad="50800" dist="38100" dir="2700000" algn="tl" rotWithShape="0">
              <a:prstClr val="black">
                <a:alpha val="40000"/>
              </a:prstClr>
            </a:outerShdw>
          </a:effectLst>
        </p:spPr>
        <p:txBody>
          <a:bodyPr>
            <a:normAutofit/>
          </a:bodyPr>
          <a:lstStyle/>
          <a:p>
            <a:r>
              <a:rPr lang="he-IL" sz="6000" dirty="0">
                <a:solidFill>
                  <a:schemeClr val="bg1"/>
                </a:solidFill>
              </a:rPr>
              <a:t>מבנה הפרויקט – צד לקוח</a:t>
            </a:r>
          </a:p>
        </p:txBody>
      </p:sp>
      <p:sp>
        <p:nvSpPr>
          <p:cNvPr id="2" name="TextBox 1">
            <a:extLst>
              <a:ext uri="{FF2B5EF4-FFF2-40B4-BE49-F238E27FC236}">
                <a16:creationId xmlns:a16="http://schemas.microsoft.com/office/drawing/2014/main" id="{9FC3B977-98F2-774E-F11A-8A0CFF7BFCAE}"/>
              </a:ext>
            </a:extLst>
          </p:cNvPr>
          <p:cNvSpPr txBox="1"/>
          <p:nvPr/>
        </p:nvSpPr>
        <p:spPr>
          <a:xfrm>
            <a:off x="564147" y="2438401"/>
            <a:ext cx="10860505" cy="584775"/>
          </a:xfrm>
          <a:prstGeom prst="rect">
            <a:avLst/>
          </a:prstGeom>
          <a:noFill/>
        </p:spPr>
        <p:txBody>
          <a:bodyPr wrap="square" rtlCol="1">
            <a:spAutoFit/>
          </a:bodyPr>
          <a:lstStyle/>
          <a:p>
            <a:pPr algn="ctr"/>
            <a:r>
              <a:rPr lang="en-US" sz="3200" u="sng" dirty="0">
                <a:solidFill>
                  <a:schemeClr val="bg1"/>
                </a:solidFill>
              </a:rPr>
              <a:t>Frameworks + </a:t>
            </a:r>
            <a:r>
              <a:rPr lang="en-US" sz="3200" u="sng" dirty="0" err="1">
                <a:solidFill>
                  <a:schemeClr val="bg1"/>
                </a:solidFill>
              </a:rPr>
              <a:t>Packeges</a:t>
            </a:r>
            <a:endParaRPr lang="he-IL" sz="2800" dirty="0">
              <a:solidFill>
                <a:schemeClr val="bg1"/>
              </a:solidFill>
            </a:endParaRPr>
          </a:p>
        </p:txBody>
      </p:sp>
      <p:pic>
        <p:nvPicPr>
          <p:cNvPr id="4" name="Picture 3" descr="Text">
            <a:extLst>
              <a:ext uri="{FF2B5EF4-FFF2-40B4-BE49-F238E27FC236}">
                <a16:creationId xmlns:a16="http://schemas.microsoft.com/office/drawing/2014/main" id="{3410313D-B0A7-FFB5-EAC1-93A417E735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7078" y="3429000"/>
            <a:ext cx="7404336" cy="3014291"/>
          </a:xfrm>
          <a:prstGeom prst="rect">
            <a:avLst/>
          </a:prstGeom>
        </p:spPr>
      </p:pic>
    </p:spTree>
    <p:extLst>
      <p:ext uri="{BB962C8B-B14F-4D97-AF65-F5344CB8AC3E}">
        <p14:creationId xmlns:p14="http://schemas.microsoft.com/office/powerpoint/2010/main" val="882048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AB67F343-6BF8-A121-735F-A3CEA524BE9E}"/>
              </a:ext>
            </a:extLst>
          </p:cNvPr>
          <p:cNvSpPr>
            <a:spLocks noGrp="1"/>
          </p:cNvSpPr>
          <p:nvPr>
            <p:ph type="subTitle" idx="1"/>
          </p:nvPr>
        </p:nvSpPr>
        <p:spPr>
          <a:xfrm>
            <a:off x="1422400" y="849602"/>
            <a:ext cx="9144000" cy="1080798"/>
          </a:xfrm>
          <a:effectLst>
            <a:outerShdw blurRad="50800" dist="38100" dir="2700000" algn="tl" rotWithShape="0">
              <a:prstClr val="black">
                <a:alpha val="40000"/>
              </a:prstClr>
            </a:outerShdw>
          </a:effectLst>
        </p:spPr>
        <p:txBody>
          <a:bodyPr>
            <a:normAutofit/>
          </a:bodyPr>
          <a:lstStyle/>
          <a:p>
            <a:r>
              <a:rPr lang="he-IL" sz="6000" dirty="0">
                <a:solidFill>
                  <a:schemeClr val="bg1"/>
                </a:solidFill>
              </a:rPr>
              <a:t>מבנה הפרויקט – צד לקוח</a:t>
            </a:r>
          </a:p>
        </p:txBody>
      </p:sp>
      <p:sp>
        <p:nvSpPr>
          <p:cNvPr id="2" name="TextBox 1">
            <a:extLst>
              <a:ext uri="{FF2B5EF4-FFF2-40B4-BE49-F238E27FC236}">
                <a16:creationId xmlns:a16="http://schemas.microsoft.com/office/drawing/2014/main" id="{9FC3B977-98F2-774E-F11A-8A0CFF7BFCAE}"/>
              </a:ext>
            </a:extLst>
          </p:cNvPr>
          <p:cNvSpPr txBox="1"/>
          <p:nvPr/>
        </p:nvSpPr>
        <p:spPr>
          <a:xfrm>
            <a:off x="483611" y="1868506"/>
            <a:ext cx="10860505" cy="584775"/>
          </a:xfrm>
          <a:prstGeom prst="rect">
            <a:avLst/>
          </a:prstGeom>
          <a:noFill/>
        </p:spPr>
        <p:txBody>
          <a:bodyPr wrap="square" rtlCol="1">
            <a:spAutoFit/>
          </a:bodyPr>
          <a:lstStyle/>
          <a:p>
            <a:pPr algn="ctr"/>
            <a:r>
              <a:rPr lang="he-IL" sz="3200" u="sng" dirty="0">
                <a:solidFill>
                  <a:schemeClr val="bg1"/>
                </a:solidFill>
              </a:rPr>
              <a:t>רשימת מסכי לקוח</a:t>
            </a:r>
            <a:endParaRPr lang="he-IL" sz="2800" dirty="0">
              <a:solidFill>
                <a:schemeClr val="bg1"/>
              </a:solidFill>
            </a:endParaRPr>
          </a:p>
        </p:txBody>
      </p:sp>
      <p:pic>
        <p:nvPicPr>
          <p:cNvPr id="5" name="Picture 4" descr="Graphical user interface, text&#10;&#10;Description automatically generated">
            <a:extLst>
              <a:ext uri="{FF2B5EF4-FFF2-40B4-BE49-F238E27FC236}">
                <a16:creationId xmlns:a16="http://schemas.microsoft.com/office/drawing/2014/main" id="{E8AE1298-0B11-62AA-7A96-1E2DA4811C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298" y="2949304"/>
            <a:ext cx="4040458" cy="3609918"/>
          </a:xfrm>
          <a:prstGeom prst="rect">
            <a:avLst/>
          </a:prstGeom>
        </p:spPr>
      </p:pic>
      <p:pic>
        <p:nvPicPr>
          <p:cNvPr id="8" name="Picture 7" descr="Text&#10;&#10;Description automatically generated">
            <a:extLst>
              <a:ext uri="{FF2B5EF4-FFF2-40B4-BE49-F238E27FC236}">
                <a16:creationId xmlns:a16="http://schemas.microsoft.com/office/drawing/2014/main" id="{5C53CDB6-0012-8CDB-2EBD-3FE2792DC5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8857" y="2606784"/>
            <a:ext cx="3105259" cy="4026310"/>
          </a:xfrm>
          <a:prstGeom prst="rect">
            <a:avLst/>
          </a:prstGeom>
        </p:spPr>
      </p:pic>
      <p:sp>
        <p:nvSpPr>
          <p:cNvPr id="9" name="TextBox 8">
            <a:extLst>
              <a:ext uri="{FF2B5EF4-FFF2-40B4-BE49-F238E27FC236}">
                <a16:creationId xmlns:a16="http://schemas.microsoft.com/office/drawing/2014/main" id="{9C379A0E-0B80-664A-B4BC-040F996B0734}"/>
              </a:ext>
            </a:extLst>
          </p:cNvPr>
          <p:cNvSpPr txBox="1"/>
          <p:nvPr/>
        </p:nvSpPr>
        <p:spPr>
          <a:xfrm>
            <a:off x="3279157" y="2606784"/>
            <a:ext cx="1117599" cy="369332"/>
          </a:xfrm>
          <a:prstGeom prst="rect">
            <a:avLst/>
          </a:prstGeom>
          <a:noFill/>
        </p:spPr>
        <p:txBody>
          <a:bodyPr wrap="square" rtlCol="1">
            <a:spAutoFit/>
          </a:bodyPr>
          <a:lstStyle/>
          <a:p>
            <a:pPr algn="r" rtl="1"/>
            <a:r>
              <a:rPr lang="he-IL" dirty="0">
                <a:solidFill>
                  <a:schemeClr val="bg1"/>
                </a:solidFill>
              </a:rPr>
              <a:t>קבצי  </a:t>
            </a:r>
            <a:r>
              <a:rPr lang="en-US" dirty="0">
                <a:solidFill>
                  <a:schemeClr val="bg1"/>
                </a:solidFill>
              </a:rPr>
              <a:t>CS</a:t>
            </a:r>
            <a:endParaRPr lang="he-IL" dirty="0">
              <a:solidFill>
                <a:schemeClr val="bg1"/>
              </a:solidFill>
            </a:endParaRPr>
          </a:p>
        </p:txBody>
      </p:sp>
      <p:sp>
        <p:nvSpPr>
          <p:cNvPr id="10" name="TextBox 9">
            <a:extLst>
              <a:ext uri="{FF2B5EF4-FFF2-40B4-BE49-F238E27FC236}">
                <a16:creationId xmlns:a16="http://schemas.microsoft.com/office/drawing/2014/main" id="{5458B37B-9145-FF51-7655-81BB3F6EF7CF}"/>
              </a:ext>
            </a:extLst>
          </p:cNvPr>
          <p:cNvSpPr txBox="1"/>
          <p:nvPr/>
        </p:nvSpPr>
        <p:spPr>
          <a:xfrm>
            <a:off x="9809043" y="2237452"/>
            <a:ext cx="1535073" cy="369332"/>
          </a:xfrm>
          <a:prstGeom prst="rect">
            <a:avLst/>
          </a:prstGeom>
          <a:noFill/>
        </p:spPr>
        <p:txBody>
          <a:bodyPr wrap="square" rtlCol="1">
            <a:spAutoFit/>
          </a:bodyPr>
          <a:lstStyle/>
          <a:p>
            <a:pPr algn="r" rtl="1"/>
            <a:r>
              <a:rPr lang="he-IL" dirty="0">
                <a:solidFill>
                  <a:schemeClr val="bg1"/>
                </a:solidFill>
              </a:rPr>
              <a:t>קבצי  </a:t>
            </a:r>
            <a:r>
              <a:rPr lang="en-US" dirty="0">
                <a:solidFill>
                  <a:schemeClr val="bg1"/>
                </a:solidFill>
              </a:rPr>
              <a:t>XAML</a:t>
            </a:r>
            <a:endParaRPr lang="he-IL" dirty="0">
              <a:solidFill>
                <a:schemeClr val="bg1"/>
              </a:solidFill>
            </a:endParaRPr>
          </a:p>
        </p:txBody>
      </p:sp>
    </p:spTree>
    <p:extLst>
      <p:ext uri="{BB962C8B-B14F-4D97-AF65-F5344CB8AC3E}">
        <p14:creationId xmlns:p14="http://schemas.microsoft.com/office/powerpoint/2010/main" val="3439678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AB67F343-6BF8-A121-735F-A3CEA524BE9E}"/>
              </a:ext>
            </a:extLst>
          </p:cNvPr>
          <p:cNvSpPr>
            <a:spLocks noGrp="1"/>
          </p:cNvSpPr>
          <p:nvPr>
            <p:ph type="subTitle" idx="1"/>
          </p:nvPr>
        </p:nvSpPr>
        <p:spPr>
          <a:xfrm>
            <a:off x="1422400" y="849602"/>
            <a:ext cx="9144000" cy="1080798"/>
          </a:xfrm>
          <a:effectLst>
            <a:outerShdw blurRad="50800" dist="38100" dir="2700000" algn="tl" rotWithShape="0">
              <a:prstClr val="black">
                <a:alpha val="40000"/>
              </a:prstClr>
            </a:outerShdw>
          </a:effectLst>
        </p:spPr>
        <p:txBody>
          <a:bodyPr>
            <a:normAutofit/>
          </a:bodyPr>
          <a:lstStyle/>
          <a:p>
            <a:r>
              <a:rPr lang="he-IL" sz="6000" dirty="0">
                <a:solidFill>
                  <a:schemeClr val="bg1"/>
                </a:solidFill>
              </a:rPr>
              <a:t>מבנה הפרויקט – צד שרת</a:t>
            </a:r>
          </a:p>
        </p:txBody>
      </p:sp>
      <p:sp>
        <p:nvSpPr>
          <p:cNvPr id="2" name="TextBox 1">
            <a:extLst>
              <a:ext uri="{FF2B5EF4-FFF2-40B4-BE49-F238E27FC236}">
                <a16:creationId xmlns:a16="http://schemas.microsoft.com/office/drawing/2014/main" id="{9FC3B977-98F2-774E-F11A-8A0CFF7BFCAE}"/>
              </a:ext>
            </a:extLst>
          </p:cNvPr>
          <p:cNvSpPr txBox="1"/>
          <p:nvPr/>
        </p:nvSpPr>
        <p:spPr>
          <a:xfrm>
            <a:off x="665747" y="1982450"/>
            <a:ext cx="10860505" cy="1446550"/>
          </a:xfrm>
          <a:prstGeom prst="rect">
            <a:avLst/>
          </a:prstGeom>
          <a:noFill/>
        </p:spPr>
        <p:txBody>
          <a:bodyPr wrap="square" rtlCol="1">
            <a:spAutoFit/>
          </a:bodyPr>
          <a:lstStyle/>
          <a:p>
            <a:pPr algn="ctr" rtl="1"/>
            <a:r>
              <a:rPr lang="en-US" sz="3200" u="sng" dirty="0">
                <a:solidFill>
                  <a:schemeClr val="bg1"/>
                </a:solidFill>
              </a:rPr>
              <a:t>Properties</a:t>
            </a:r>
          </a:p>
          <a:p>
            <a:pPr algn="ctr" rtl="1"/>
            <a:r>
              <a:rPr lang="he-IL" sz="2800" dirty="0">
                <a:solidFill>
                  <a:schemeClr val="bg1"/>
                </a:solidFill>
              </a:rPr>
              <a:t>זהו קובץ קונפיגורציה (</a:t>
            </a:r>
            <a:r>
              <a:rPr lang="en-US" sz="2800" dirty="0">
                <a:solidFill>
                  <a:schemeClr val="bg1"/>
                </a:solidFill>
              </a:rPr>
              <a:t>JSON</a:t>
            </a:r>
            <a:r>
              <a:rPr lang="he-IL" sz="2800" dirty="0">
                <a:solidFill>
                  <a:schemeClr val="bg1"/>
                </a:solidFill>
              </a:rPr>
              <a:t>) להגדרות ההשקה של יישום המפרט את ההגדרות להפעלה וניפוי באגים של האפליקציה.</a:t>
            </a:r>
          </a:p>
        </p:txBody>
      </p:sp>
      <p:sp>
        <p:nvSpPr>
          <p:cNvPr id="3" name="TextBox 2">
            <a:extLst>
              <a:ext uri="{FF2B5EF4-FFF2-40B4-BE49-F238E27FC236}">
                <a16:creationId xmlns:a16="http://schemas.microsoft.com/office/drawing/2014/main" id="{9CA9696E-0BB3-E5AB-B81E-A65623AE20ED}"/>
              </a:ext>
            </a:extLst>
          </p:cNvPr>
          <p:cNvSpPr txBox="1"/>
          <p:nvPr/>
        </p:nvSpPr>
        <p:spPr>
          <a:xfrm>
            <a:off x="657726" y="3850105"/>
            <a:ext cx="10940716" cy="2308324"/>
          </a:xfrm>
          <a:prstGeom prst="rect">
            <a:avLst/>
          </a:prstGeom>
          <a:noFill/>
        </p:spPr>
        <p:txBody>
          <a:bodyPr wrap="square" rtlCol="1">
            <a:spAutoFit/>
          </a:bodyPr>
          <a:lstStyle/>
          <a:p>
            <a:pPr algn="ctr"/>
            <a:r>
              <a:rPr lang="en-US" sz="3200" u="sng" dirty="0">
                <a:solidFill>
                  <a:schemeClr val="bg1"/>
                </a:solidFill>
              </a:rPr>
              <a:t>Controllers</a:t>
            </a:r>
          </a:p>
          <a:p>
            <a:pPr algn="ctr"/>
            <a:r>
              <a:rPr lang="he-IL" sz="2800" dirty="0">
                <a:solidFill>
                  <a:schemeClr val="bg1"/>
                </a:solidFill>
              </a:rPr>
              <a:t>מחלקות האחראיות לנהל את המידע במאגר הנתונים.</a:t>
            </a:r>
          </a:p>
          <a:p>
            <a:pPr algn="ctr"/>
            <a:r>
              <a:rPr lang="he-IL" sz="2800" dirty="0">
                <a:solidFill>
                  <a:schemeClr val="bg1"/>
                </a:solidFill>
              </a:rPr>
              <a:t>בנוסף, מכילות מתודות לביצוע פעולות שונות.</a:t>
            </a:r>
          </a:p>
          <a:p>
            <a:pPr algn="ctr"/>
            <a:r>
              <a:rPr lang="he-IL" sz="2800" dirty="0">
                <a:solidFill>
                  <a:schemeClr val="bg1"/>
                </a:solidFill>
              </a:rPr>
              <a:t>נשים לב שיש לנו שלושה </a:t>
            </a:r>
            <a:r>
              <a:rPr lang="he-IL" sz="2800" dirty="0" err="1">
                <a:solidFill>
                  <a:schemeClr val="bg1"/>
                </a:solidFill>
              </a:rPr>
              <a:t>קונטרולרים</a:t>
            </a:r>
            <a:r>
              <a:rPr lang="he-IL" sz="2800" dirty="0">
                <a:solidFill>
                  <a:schemeClr val="bg1"/>
                </a:solidFill>
              </a:rPr>
              <a:t> (</a:t>
            </a:r>
            <a:r>
              <a:rPr lang="he-IL" sz="2800" dirty="0" err="1">
                <a:solidFill>
                  <a:schemeClr val="bg1"/>
                </a:solidFill>
              </a:rPr>
              <a:t>אימות,סטודנט</a:t>
            </a:r>
            <a:r>
              <a:rPr lang="he-IL" sz="2800" dirty="0">
                <a:solidFill>
                  <a:schemeClr val="bg1"/>
                </a:solidFill>
              </a:rPr>
              <a:t> ומורה) מכיוון שלכל </a:t>
            </a:r>
            <a:r>
              <a:rPr lang="he-IL" sz="2800" dirty="0" err="1">
                <a:solidFill>
                  <a:schemeClr val="bg1"/>
                </a:solidFill>
              </a:rPr>
              <a:t>יישות</a:t>
            </a:r>
            <a:r>
              <a:rPr lang="he-IL" sz="2800" dirty="0">
                <a:solidFill>
                  <a:schemeClr val="bg1"/>
                </a:solidFill>
              </a:rPr>
              <a:t> יש הרשאות וגישות שונות וזו הדרך לנהל זאת.</a:t>
            </a:r>
          </a:p>
        </p:txBody>
      </p:sp>
    </p:spTree>
    <p:extLst>
      <p:ext uri="{BB962C8B-B14F-4D97-AF65-F5344CB8AC3E}">
        <p14:creationId xmlns:p14="http://schemas.microsoft.com/office/powerpoint/2010/main" val="2106091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AB67F343-6BF8-A121-735F-A3CEA524BE9E}"/>
              </a:ext>
            </a:extLst>
          </p:cNvPr>
          <p:cNvSpPr>
            <a:spLocks noGrp="1"/>
          </p:cNvSpPr>
          <p:nvPr>
            <p:ph type="subTitle" idx="1"/>
          </p:nvPr>
        </p:nvSpPr>
        <p:spPr>
          <a:xfrm>
            <a:off x="1524000" y="592928"/>
            <a:ext cx="9144000" cy="1080798"/>
          </a:xfrm>
          <a:effectLst>
            <a:outerShdw blurRad="50800" dist="38100" dir="2700000" algn="tl" rotWithShape="0">
              <a:prstClr val="black">
                <a:alpha val="40000"/>
              </a:prstClr>
            </a:outerShdw>
          </a:effectLst>
        </p:spPr>
        <p:txBody>
          <a:bodyPr>
            <a:normAutofit/>
          </a:bodyPr>
          <a:lstStyle/>
          <a:p>
            <a:r>
              <a:rPr lang="he-IL" sz="6000" dirty="0">
                <a:solidFill>
                  <a:schemeClr val="bg1"/>
                </a:solidFill>
              </a:rPr>
              <a:t>מבנה הפרויקט – צד שרת</a:t>
            </a:r>
          </a:p>
        </p:txBody>
      </p:sp>
      <p:sp>
        <p:nvSpPr>
          <p:cNvPr id="4" name="TextBox 3">
            <a:extLst>
              <a:ext uri="{FF2B5EF4-FFF2-40B4-BE49-F238E27FC236}">
                <a16:creationId xmlns:a16="http://schemas.microsoft.com/office/drawing/2014/main" id="{3D37623E-868B-BDE7-366A-49AD7617D4BB}"/>
              </a:ext>
            </a:extLst>
          </p:cNvPr>
          <p:cNvSpPr txBox="1"/>
          <p:nvPr/>
        </p:nvSpPr>
        <p:spPr>
          <a:xfrm>
            <a:off x="601579" y="1673726"/>
            <a:ext cx="10988842" cy="2308324"/>
          </a:xfrm>
          <a:prstGeom prst="rect">
            <a:avLst/>
          </a:prstGeom>
          <a:noFill/>
        </p:spPr>
        <p:txBody>
          <a:bodyPr wrap="square" rtlCol="1">
            <a:spAutoFit/>
          </a:bodyPr>
          <a:lstStyle/>
          <a:p>
            <a:pPr algn="ctr" rtl="1"/>
            <a:r>
              <a:rPr lang="en-US" sz="3200" u="sng" dirty="0">
                <a:solidFill>
                  <a:schemeClr val="bg1"/>
                </a:solidFill>
              </a:rPr>
              <a:t>Data</a:t>
            </a:r>
          </a:p>
          <a:p>
            <a:pPr algn="ctr" rtl="1"/>
            <a:r>
              <a:rPr lang="he-IL" sz="2800" dirty="0">
                <a:solidFill>
                  <a:schemeClr val="bg1"/>
                </a:solidFill>
              </a:rPr>
              <a:t>קוד זה מגדיר הקשר של מסד נתונים עבור </a:t>
            </a:r>
            <a:r>
              <a:rPr lang="en-US" sz="2800" dirty="0">
                <a:solidFill>
                  <a:schemeClr val="bg1"/>
                </a:solidFill>
              </a:rPr>
              <a:t> API </a:t>
            </a:r>
            <a:r>
              <a:rPr lang="he-IL" sz="2800" dirty="0">
                <a:solidFill>
                  <a:schemeClr val="bg1"/>
                </a:solidFill>
              </a:rPr>
              <a:t>לניהול בחינות באמצעות </a:t>
            </a:r>
            <a:r>
              <a:rPr lang="en-US" sz="2800" dirty="0">
                <a:solidFill>
                  <a:schemeClr val="bg1"/>
                </a:solidFill>
              </a:rPr>
              <a:t>Entity Framework Core</a:t>
            </a:r>
            <a:r>
              <a:rPr lang="he-IL" sz="2800" dirty="0">
                <a:solidFill>
                  <a:schemeClr val="bg1"/>
                </a:solidFill>
              </a:rPr>
              <a:t>. יש לו ארבע טבלאות - מורים, סטודנטים, בחינות ושגיאות בחינות - המוגדרות על ידי כיתות מודל מתאימות. מתודת </a:t>
            </a:r>
            <a:r>
              <a:rPr lang="en-US" sz="2800" dirty="0" err="1">
                <a:solidFill>
                  <a:schemeClr val="bg1"/>
                </a:solidFill>
              </a:rPr>
              <a:t>OnConfiguring</a:t>
            </a:r>
            <a:r>
              <a:rPr lang="en-US" sz="2800" dirty="0">
                <a:solidFill>
                  <a:schemeClr val="bg1"/>
                </a:solidFill>
              </a:rPr>
              <a:t> </a:t>
            </a:r>
            <a:r>
              <a:rPr lang="he-IL" sz="2800" dirty="0">
                <a:solidFill>
                  <a:schemeClr val="bg1"/>
                </a:solidFill>
              </a:rPr>
              <a:t> מגדירה חיבור למסד נתונים של </a:t>
            </a:r>
            <a:r>
              <a:rPr lang="en-US" sz="2800" dirty="0">
                <a:solidFill>
                  <a:schemeClr val="bg1"/>
                </a:solidFill>
              </a:rPr>
              <a:t>SQL Server </a:t>
            </a:r>
            <a:r>
              <a:rPr lang="he-IL" sz="2800" dirty="0">
                <a:solidFill>
                  <a:schemeClr val="bg1"/>
                </a:solidFill>
              </a:rPr>
              <a:t> באמצעות אימות.</a:t>
            </a:r>
          </a:p>
        </p:txBody>
      </p:sp>
      <p:sp>
        <p:nvSpPr>
          <p:cNvPr id="5" name="TextBox 4">
            <a:extLst>
              <a:ext uri="{FF2B5EF4-FFF2-40B4-BE49-F238E27FC236}">
                <a16:creationId xmlns:a16="http://schemas.microsoft.com/office/drawing/2014/main" id="{90CF4A5A-7400-05E3-E1E8-A5B9C4D0B009}"/>
              </a:ext>
            </a:extLst>
          </p:cNvPr>
          <p:cNvSpPr txBox="1"/>
          <p:nvPr/>
        </p:nvSpPr>
        <p:spPr>
          <a:xfrm>
            <a:off x="401053" y="3982050"/>
            <a:ext cx="11325726" cy="2308324"/>
          </a:xfrm>
          <a:prstGeom prst="rect">
            <a:avLst/>
          </a:prstGeom>
          <a:noFill/>
        </p:spPr>
        <p:txBody>
          <a:bodyPr wrap="square" rtlCol="1">
            <a:spAutoFit/>
          </a:bodyPr>
          <a:lstStyle/>
          <a:p>
            <a:pPr algn="ctr" rtl="1"/>
            <a:r>
              <a:rPr lang="en-US" sz="3200" u="sng" dirty="0" err="1">
                <a:solidFill>
                  <a:schemeClr val="bg1"/>
                </a:solidFill>
              </a:rPr>
              <a:t>DataHandler</a:t>
            </a:r>
            <a:endParaRPr lang="en-US" sz="3200" u="sng" dirty="0">
              <a:solidFill>
                <a:schemeClr val="bg1"/>
              </a:solidFill>
            </a:endParaRPr>
          </a:p>
          <a:p>
            <a:pPr algn="ctr" rtl="1"/>
            <a:r>
              <a:rPr lang="he-IL" sz="2800" dirty="0">
                <a:solidFill>
                  <a:schemeClr val="bg1"/>
                </a:solidFill>
              </a:rPr>
              <a:t>מטפל בנתונים המאוחסנים במסד נתונים של </a:t>
            </a:r>
            <a:r>
              <a:rPr lang="en-US" sz="2800" dirty="0">
                <a:solidFill>
                  <a:schemeClr val="bg1"/>
                </a:solidFill>
              </a:rPr>
              <a:t> SQL </a:t>
            </a:r>
            <a:r>
              <a:rPr lang="he-IL" sz="2800" dirty="0">
                <a:solidFill>
                  <a:schemeClr val="bg1"/>
                </a:solidFill>
              </a:rPr>
              <a:t>עבור </a:t>
            </a:r>
            <a:r>
              <a:rPr lang="en-US" sz="2800" dirty="0">
                <a:solidFill>
                  <a:schemeClr val="bg1"/>
                </a:solidFill>
              </a:rPr>
              <a:t>API </a:t>
            </a:r>
            <a:r>
              <a:rPr lang="he-IL" sz="2800" dirty="0">
                <a:solidFill>
                  <a:schemeClr val="bg1"/>
                </a:solidFill>
              </a:rPr>
              <a:t> לניהול בחינות. המחלקה מכילה שיטות לאימות אישורי כניסה למשתמש, הוספת מורים ותלמידים חדשים למאגר, חיפוש מבחנים על סמך שם הבחינה, בדיקה אם תלמיד ניגש לבחינה מסוימת, הוספת בחינה למסד הנתונים והגשת מבחן על ידי סטוּדֶנט.</a:t>
            </a:r>
          </a:p>
        </p:txBody>
      </p:sp>
    </p:spTree>
    <p:extLst>
      <p:ext uri="{BB962C8B-B14F-4D97-AF65-F5344CB8AC3E}">
        <p14:creationId xmlns:p14="http://schemas.microsoft.com/office/powerpoint/2010/main" val="443430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1496</TotalTime>
  <Words>559</Words>
  <Application>Microsoft Office PowerPoint</Application>
  <PresentationFormat>Widescreen</PresentationFormat>
  <Paragraphs>72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Consolas</vt:lpstr>
      <vt:lpstr>Office Theme</vt:lpstr>
      <vt:lpstr>אפליקציה לניהול מבחנים</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אפליקציה לניהול מבחנים</dc:title>
  <dc:creator>דור בר שלום</dc:creator>
  <cp:lastModifiedBy>דור בר שלום</cp:lastModifiedBy>
  <cp:revision>18</cp:revision>
  <dcterms:created xsi:type="dcterms:W3CDTF">2023-04-14T11:29:59Z</dcterms:created>
  <dcterms:modified xsi:type="dcterms:W3CDTF">2023-04-16T12:34:19Z</dcterms:modified>
</cp:coreProperties>
</file>