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02" r:id="rId2"/>
    <p:sldId id="321" r:id="rId3"/>
    <p:sldId id="316" r:id="rId4"/>
    <p:sldId id="300" r:id="rId5"/>
    <p:sldId id="317" r:id="rId6"/>
    <p:sldId id="348" r:id="rId7"/>
    <p:sldId id="351" r:id="rId8"/>
    <p:sldId id="350" r:id="rId9"/>
    <p:sldId id="323" r:id="rId10"/>
    <p:sldId id="304" r:id="rId11"/>
    <p:sldId id="303" r:id="rId12"/>
    <p:sldId id="318" r:id="rId13"/>
    <p:sldId id="320" r:id="rId14"/>
    <p:sldId id="322" r:id="rId15"/>
    <p:sldId id="305" r:id="rId16"/>
    <p:sldId id="306" r:id="rId17"/>
    <p:sldId id="327" r:id="rId18"/>
    <p:sldId id="307" r:id="rId19"/>
    <p:sldId id="342" r:id="rId20"/>
    <p:sldId id="347" r:id="rId21"/>
    <p:sldId id="346" r:id="rId22"/>
    <p:sldId id="328" r:id="rId23"/>
    <p:sldId id="329" r:id="rId24"/>
    <p:sldId id="336" r:id="rId25"/>
    <p:sldId id="331" r:id="rId26"/>
    <p:sldId id="332" r:id="rId27"/>
    <p:sldId id="334" r:id="rId28"/>
    <p:sldId id="333" r:id="rId29"/>
    <p:sldId id="338" r:id="rId30"/>
    <p:sldId id="339" r:id="rId31"/>
    <p:sldId id="345" r:id="rId32"/>
    <p:sldId id="349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7898E9-29FA-F441-8944-39CD92464786}">
          <p14:sldIdLst>
            <p14:sldId id="302"/>
            <p14:sldId id="321"/>
            <p14:sldId id="316"/>
            <p14:sldId id="300"/>
            <p14:sldId id="317"/>
            <p14:sldId id="348"/>
            <p14:sldId id="351"/>
            <p14:sldId id="350"/>
            <p14:sldId id="323"/>
            <p14:sldId id="304"/>
            <p14:sldId id="303"/>
            <p14:sldId id="318"/>
            <p14:sldId id="320"/>
            <p14:sldId id="322"/>
            <p14:sldId id="305"/>
            <p14:sldId id="306"/>
            <p14:sldId id="327"/>
            <p14:sldId id="307"/>
            <p14:sldId id="342"/>
            <p14:sldId id="347"/>
            <p14:sldId id="346"/>
            <p14:sldId id="328"/>
            <p14:sldId id="329"/>
            <p14:sldId id="336"/>
            <p14:sldId id="331"/>
            <p14:sldId id="332"/>
            <p14:sldId id="334"/>
            <p14:sldId id="333"/>
            <p14:sldId id="338"/>
            <p14:sldId id="339"/>
            <p14:sldId id="345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FFE8"/>
    <a:srgbClr val="470C6B"/>
    <a:srgbClr val="00FF00"/>
    <a:srgbClr val="F4702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47" autoAdjust="0"/>
    <p:restoredTop sz="96271" autoAdjust="0"/>
  </p:normalViewPr>
  <p:slideViewPr>
    <p:cSldViewPr>
      <p:cViewPr>
        <p:scale>
          <a:sx n="137" d="100"/>
          <a:sy n="137" d="100"/>
        </p:scale>
        <p:origin x="25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63B7EB-2BD9-48E9-940D-EFDE81AB9CDA}" type="datetimeFigureOut">
              <a:rPr lang="en-US"/>
              <a:pPr>
                <a:defRPr/>
              </a:pPr>
              <a:t>5/22/16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F24B53-728C-4A1E-9167-E705E1984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68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Editorial Guidelines on Bullets: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1. 	Vertical lists are best introduced by a grammatically complete sentence followed by a colon. No periods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     	are required at the end of entries unless at least one entry is a complete sentence, in which case a period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is necessary at the end of each entry.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 three measures: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 faculty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2.	If a list completes the sentence that introduces it, items begin with lowercase letters, commas or semicolons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(if individual items contain commas) are used to separate each item, and the last item ends with a period.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Note that the introductory clause does not end with a colon.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faculty,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3.	Avoid mixing sentence and </a:t>
            </a:r>
            <a:r>
              <a:rPr lang="en-US" dirty="0" err="1" smtClean="0">
                <a:latin typeface="+mn-lt"/>
              </a:rPr>
              <a:t>nonsentence</a:t>
            </a:r>
            <a:r>
              <a:rPr lang="en-US" dirty="0" smtClean="0">
                <a:latin typeface="+mn-lt"/>
              </a:rPr>
              <a:t> items in a bulleted list.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E8233F1-2028-471A-A01B-DCA4C237DD6E}" type="slidenum">
              <a:rPr lang="en-US" sz="1200">
                <a:latin typeface="+mn-lt"/>
              </a:rPr>
              <a:pPr algn="r">
                <a:defRPr/>
              </a:pPr>
              <a:t>4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259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Editorial Guidelines on Bullets: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1. 	Vertical lists are best introduced by a grammatically complete sentence followed by a colon. No periods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     	are required at the end of entries unless at least one entry is a complete sentence, in which case a period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is necessary at the end of each entry.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 three measures: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 faculty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2.	If a list completes the sentence that introduces it, items begin with lowercase letters, commas or semicolons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(if individual items contain commas) are used to separate each item, and the last item ends with a period.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Note that the introductory clause does not end with a colon.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faculty,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3.	Avoid mixing sentence and </a:t>
            </a:r>
            <a:r>
              <a:rPr lang="en-US" dirty="0" err="1" smtClean="0">
                <a:latin typeface="+mn-lt"/>
              </a:rPr>
              <a:t>nonsentence</a:t>
            </a:r>
            <a:r>
              <a:rPr lang="en-US" dirty="0" smtClean="0">
                <a:latin typeface="+mn-lt"/>
              </a:rPr>
              <a:t> items in a bulleted list.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E8233F1-2028-471A-A01B-DCA4C237DD6E}" type="slidenum">
              <a:rPr lang="en-US" sz="1200">
                <a:latin typeface="+mn-lt"/>
              </a:rPr>
              <a:pPr algn="r">
                <a:defRPr/>
              </a:pPr>
              <a:t>6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977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Editorial Guidelines on Bullets: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1. 	Vertical lists are best introduced by a grammatically complete sentence followed by a colon. No periods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     	are required at the end of entries unless at least one entry is a complete sentence, in which case a period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is necessary at the end of each entry.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 three measures: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 faculty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2.	If a list completes the sentence that introduces it, items begin with lowercase letters, commas or semicolons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(if individual items contain commas) are used to separate each item, and the last item ends with a period.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Note that the introductory clause does not end with a colon.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faculty,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3.	Avoid mixing sentence and </a:t>
            </a:r>
            <a:r>
              <a:rPr lang="en-US" dirty="0" err="1" smtClean="0">
                <a:latin typeface="+mn-lt"/>
              </a:rPr>
              <a:t>nonsentence</a:t>
            </a:r>
            <a:r>
              <a:rPr lang="en-US" dirty="0" smtClean="0">
                <a:latin typeface="+mn-lt"/>
              </a:rPr>
              <a:t> items in a bulleted list.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E8233F1-2028-471A-A01B-DCA4C237DD6E}" type="slidenum">
              <a:rPr lang="en-US" sz="1200">
                <a:latin typeface="+mn-lt"/>
              </a:rPr>
              <a:pPr algn="r">
                <a:defRPr/>
              </a:pPr>
              <a:t>9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3994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Editorial Guidelines on Bullets: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1. 	Vertical lists are best introduced by a grammatically complete sentence followed by a colon. No periods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     	are required at the end of entries unless at least one entry is a complete sentence, in which case a period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is necessary at the end of each entry.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 three measures: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 faculty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2.	If a list completes the sentence that introduces it, items begin with lowercase letters, commas or semicolons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(if individual items contain commas) are used to separate each item, and the last item ends with a period.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Note that the introductory clause does not end with a colon.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faculty,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3.	Avoid mixing sentence and </a:t>
            </a:r>
            <a:r>
              <a:rPr lang="en-US" dirty="0" err="1" smtClean="0">
                <a:latin typeface="+mn-lt"/>
              </a:rPr>
              <a:t>nonsentence</a:t>
            </a:r>
            <a:r>
              <a:rPr lang="en-US" dirty="0" smtClean="0">
                <a:latin typeface="+mn-lt"/>
              </a:rPr>
              <a:t> items in a bulleted list.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E8233F1-2028-471A-A01B-DCA4C237DD6E}" type="slidenum">
              <a:rPr lang="en-US" sz="1200">
                <a:latin typeface="+mn-lt"/>
              </a:rPr>
              <a:pPr algn="r">
                <a:defRPr/>
              </a:pPr>
              <a:t>10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186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Editorial Guidelines on Bullets: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1. 	Vertical lists are best introduced by a grammatically complete sentence followed by a colon. No periods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     	are required at the end of entries unless at least one entry is a complete sentence, in which case a period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is necessary at the end of each entry.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 three measures: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 faculty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2.	If a list completes the sentence that introduces it, items begin with lowercase letters, commas or semicolons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(if individual items contain commas) are used to separate each item, and the last item ends with a period.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Note that the introductory clause does not end with a colon.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faculty,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3.	Avoid mixing sentence and </a:t>
            </a:r>
            <a:r>
              <a:rPr lang="en-US" dirty="0" err="1" smtClean="0">
                <a:latin typeface="+mn-lt"/>
              </a:rPr>
              <a:t>nonsentence</a:t>
            </a:r>
            <a:r>
              <a:rPr lang="en-US" dirty="0" smtClean="0">
                <a:latin typeface="+mn-lt"/>
              </a:rPr>
              <a:t> items in a bulleted list.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E8233F1-2028-471A-A01B-DCA4C237DD6E}" type="slidenum">
              <a:rPr lang="en-US" sz="1200">
                <a:latin typeface="+mn-lt"/>
              </a:rPr>
              <a:pPr algn="r">
                <a:defRPr/>
              </a:pPr>
              <a:t>11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799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Editorial Guidelines on Bullets: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1. 	Vertical lists are best introduced by a grammatically complete sentence followed by a colon. No periods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     	are required at the end of entries unless at least one entry is a complete sentence, in which case a period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is necessary at the end of each entry.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 three measures: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 faculty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2.	If a list completes the sentence that introduces it, items begin with lowercase letters, commas or semicolons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(if individual items contain commas) are used to separate each item, and the last item ends with a period.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Note that the introductory clause does not end with a colon.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faculty,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3.	Avoid mixing sentence and </a:t>
            </a:r>
            <a:r>
              <a:rPr lang="en-US" dirty="0" err="1" smtClean="0">
                <a:latin typeface="+mn-lt"/>
              </a:rPr>
              <a:t>nonsentence</a:t>
            </a:r>
            <a:r>
              <a:rPr lang="en-US" dirty="0" smtClean="0">
                <a:latin typeface="+mn-lt"/>
              </a:rPr>
              <a:t> items in a bulleted list.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E8233F1-2028-471A-A01B-DCA4C237DD6E}" type="slidenum">
              <a:rPr lang="en-US" sz="1200">
                <a:latin typeface="+mn-lt"/>
              </a:rPr>
              <a:pPr algn="r">
                <a:defRPr/>
              </a:pPr>
              <a:t>21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964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Editorial Guidelines on Bullets: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1. 	Vertical lists are best introduced by a grammatically complete sentence followed by a colon. No periods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     	are required at the end of entries unless at least one entry is a complete sentence, in which case a period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is necessary at the end of each entry.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 three measures: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 faculty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2.	If a list completes the sentence that introduces it, items begin with lowercase letters, commas or semicolons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(if individual items contain commas) are used to separate each item, and the last item ends with a period.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Note that the introductory clause does not end with a colon.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faculty,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3.	Avoid mixing sentence and </a:t>
            </a:r>
            <a:r>
              <a:rPr lang="en-US" dirty="0" err="1" smtClean="0">
                <a:latin typeface="+mn-lt"/>
              </a:rPr>
              <a:t>nonsentence</a:t>
            </a:r>
            <a:r>
              <a:rPr lang="en-US" dirty="0" smtClean="0">
                <a:latin typeface="+mn-lt"/>
              </a:rPr>
              <a:t> items in a bulleted list.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E8233F1-2028-471A-A01B-DCA4C237DD6E}" type="slidenum">
              <a:rPr lang="en-US" sz="1200">
                <a:latin typeface="+mn-lt"/>
              </a:rPr>
              <a:pPr algn="r">
                <a:defRPr/>
              </a:pPr>
              <a:t>23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2898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Editorial Guidelines on Bullets: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1. 	Vertical lists are best introduced by a grammatically complete sentence followed by a colon. No periods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     	are required at the end of entries unless at least one entry is a complete sentence, in which case a period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is necessary at the end of each entry.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 three measures: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 faculty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2.	If a list completes the sentence that introduces it, items begin with lowercase letters, commas or semicolons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(if individual items contain commas) are used to separate each item, and the last item ends with a period.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Note that the introductory clause does not end with a colon.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faculty,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3.	Avoid mixing sentence and </a:t>
            </a:r>
            <a:r>
              <a:rPr lang="en-US" dirty="0" err="1" smtClean="0">
                <a:latin typeface="+mn-lt"/>
              </a:rPr>
              <a:t>nonsentence</a:t>
            </a:r>
            <a:r>
              <a:rPr lang="en-US" dirty="0" smtClean="0">
                <a:latin typeface="+mn-lt"/>
              </a:rPr>
              <a:t> items in a bulleted list.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E8233F1-2028-471A-A01B-DCA4C237DD6E}" type="slidenum">
              <a:rPr lang="en-US" sz="1200">
                <a:latin typeface="+mn-lt"/>
              </a:rPr>
              <a:pPr algn="r">
                <a:defRPr/>
              </a:pPr>
              <a:t>24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659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01F51-A791-45F9-B937-6FCD639DD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81A72-98D8-416F-A9E1-2271A1716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B797F-D3CC-43D0-86C9-CC34B0642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76BB4-C7B3-40A8-A93D-115487D90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6200" y="76200"/>
            <a:ext cx="2667000" cy="44196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1"/>
            <a:r>
              <a:rPr lang="en-US" dirty="0" err="1" smtClean="0"/>
              <a:t>Wordmark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6A973-F3B4-48DC-B40A-EE55E95A6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6A0E-0A5C-4D3C-A70F-C17D36C11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A2309-1370-4A4A-AC85-656B0B382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B9872-BD58-4A03-951C-59BB4F8D8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56B30-D742-4D6F-A979-68739F7BC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F7615-3BF2-4CFC-920B-B7288450F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83137-1E0F-4189-9A15-A6F11C78F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938EA21-BB3A-42D0-9E4B-9FF7548A1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hyperlink" Target="http://www.google.com/url?sa=i&amp;rct=j&amp;q=&amp;esrc=s&amp;frm=1&amp;source=images&amp;cd=&amp;cad=rja&amp;docid=wOoVlMHnO88uVM&amp;tbnid=_1ik_4a4bD6wIM:&amp;ved=0CAUQjRw&amp;url=http://sweetclipart.com/desktop-computer-design&amp;ei=D4swUuf4JoLo9ASDmYHIBg&amp;bvm=bv.51773540,d.aWc&amp;psig=AFQjCNHudSQVpqbqhJygUf9Rl9ICjxZFyw&amp;ust=1378999348953605" TargetMode="External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microsoft.com/office/2007/relationships/hdphoto" Target="../media/hdphoto7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://www.google.com/url?sa=i&amp;rct=j&amp;q=&amp;esrc=s&amp;frm=1&amp;source=images&amp;cd=&amp;cad=rja&amp;docid=J3j0Pi1byEw3UM&amp;tbnid=9ae0dMUZBz2C9M:&amp;ved=0CAUQjRw&amp;url=http://www.vectoropenstock.com/2264-Ethernet-Gigabit-Switch--vector&amp;ei=94UwUsDEK4vk9gT-5oHYBg&amp;bvm=bv.51773540,d.aWc&amp;psig=AFQjCNE7AdF7Rv7ZW3oPdM2Um8HKqjv_aA&amp;ust=1378997819482011" TargetMode="External"/><Relationship Id="rId5" Type="http://schemas.openxmlformats.org/officeDocument/2006/relationships/image" Target="../media/image13.jpeg"/><Relationship Id="rId6" Type="http://schemas.openxmlformats.org/officeDocument/2006/relationships/hyperlink" Target="http://www.google.com/url?sa=i&amp;rct=j&amp;q=&amp;esrc=s&amp;frm=1&amp;source=images&amp;cd=&amp;cad=rja&amp;docid=o1-s6xafih2SNM&amp;tbnid=BK68AoFFQtN6OM:&amp;ved=0CAUQjRw&amp;url=http://vector.me/browse/9472&amp;ei=h4cwUoi6MJOc9QTbx4CoCQ&amp;bvm=bv.51773540,d.aWc&amp;psig=AFQjCNGoqabZIXL9rX1lu1E5B4NtzP0Tmw&amp;ust=1378998384750863" TargetMode="External"/><Relationship Id="rId7" Type="http://schemas.openxmlformats.org/officeDocument/2006/relationships/image" Target="../media/image14.jpeg"/><Relationship Id="rId8" Type="http://schemas.openxmlformats.org/officeDocument/2006/relationships/image" Target="../media/image15.png"/><Relationship Id="rId9" Type="http://schemas.openxmlformats.org/officeDocument/2006/relationships/hyperlink" Target="http://www.google.com/url?sa=i&amp;rct=j&amp;q=&amp;esrc=s&amp;frm=1&amp;source=images&amp;cd=&amp;cad=rja&amp;docid=gvhrnmdl4ahuqM&amp;tbnid=zwpBjF-joc5x6M:&amp;ved=0CAUQjRw&amp;url=http://www.emptynest1.com/2011/05/wednesday-hops-baby.html&amp;ei=UYowUsvqGJLs8gS-zYGABw&amp;bvm=bv.51773540,d.aWc&amp;psig=AFQjCNFHaUt22ThuZwbkHSnX3NQTqmMJww&amp;ust=1378999219889206" TargetMode="External"/><Relationship Id="rId10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hyperlink" Target="http://www.google.com/url?sa=i&amp;rct=j&amp;q=&amp;esrc=s&amp;frm=1&amp;source=images&amp;cd=&amp;cad=rja&amp;docid=wOoVlMHnO88uVM&amp;tbnid=_1ik_4a4bD6wIM:&amp;ved=0CAUQjRw&amp;url=http://sweetclipart.com/desktop-computer-design&amp;ei=D4swUuf4JoLo9ASDmYHIBg&amp;bvm=bv.51773540,d.aWc&amp;psig=AFQjCNHudSQVpqbqhJygUf9Rl9ICjxZFyw&amp;ust=1378999348953605" TargetMode="External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microsoft.com/office/2007/relationships/hdphoto" Target="../media/hdphoto7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://www.google.com/url?sa=i&amp;rct=j&amp;q=&amp;esrc=s&amp;frm=1&amp;source=images&amp;cd=&amp;cad=rja&amp;docid=J3j0Pi1byEw3UM&amp;tbnid=9ae0dMUZBz2C9M:&amp;ved=0CAUQjRw&amp;url=http://www.vectoropenstock.com/2264-Ethernet-Gigabit-Switch--vector&amp;ei=94UwUsDEK4vk9gT-5oHYBg&amp;bvm=bv.51773540,d.aWc&amp;psig=AFQjCNE7AdF7Rv7ZW3oPdM2Um8HKqjv_aA&amp;ust=1378997819482011" TargetMode="External"/><Relationship Id="rId5" Type="http://schemas.openxmlformats.org/officeDocument/2006/relationships/image" Target="../media/image13.jpeg"/><Relationship Id="rId6" Type="http://schemas.openxmlformats.org/officeDocument/2006/relationships/hyperlink" Target="http://www.google.com/url?sa=i&amp;rct=j&amp;q=&amp;esrc=s&amp;frm=1&amp;source=images&amp;cd=&amp;cad=rja&amp;docid=o1-s6xafih2SNM&amp;tbnid=BK68AoFFQtN6OM:&amp;ved=0CAUQjRw&amp;url=http://vector.me/browse/9472&amp;ei=h4cwUoi6MJOc9QTbx4CoCQ&amp;bvm=bv.51773540,d.aWc&amp;psig=AFQjCNGoqabZIXL9rX1lu1E5B4NtzP0Tmw&amp;ust=1378998384750863" TargetMode="External"/><Relationship Id="rId7" Type="http://schemas.openxmlformats.org/officeDocument/2006/relationships/image" Target="../media/image14.jpeg"/><Relationship Id="rId8" Type="http://schemas.openxmlformats.org/officeDocument/2006/relationships/image" Target="../media/image15.png"/><Relationship Id="rId9" Type="http://schemas.openxmlformats.org/officeDocument/2006/relationships/hyperlink" Target="http://www.google.com/url?sa=i&amp;rct=j&amp;q=&amp;esrc=s&amp;frm=1&amp;source=images&amp;cd=&amp;cad=rja&amp;docid=gvhrnmdl4ahuqM&amp;tbnid=zwpBjF-joc5x6M:&amp;ved=0CAUQjRw&amp;url=http://www.emptynest1.com/2011/05/wednesday-hops-baby.html&amp;ei=UYowUsvqGJLs8gS-zYGABw&amp;bvm=bv.51773540,d.aWc&amp;psig=AFQjCNFHaUt22ThuZwbkHSnX3NQTqmMJww&amp;ust=1378999219889206" TargetMode="External"/><Relationship Id="rId10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1" Type="http://schemas.microsoft.com/office/2007/relationships/hdphoto" Target="../media/hdphoto9.wdp"/><Relationship Id="rId12" Type="http://schemas.microsoft.com/office/2007/relationships/hdphoto" Target="../media/hdphoto10.wdp"/><Relationship Id="rId13" Type="http://schemas.microsoft.com/office/2007/relationships/hdphoto" Target="../media/hdphoto11.wdp"/><Relationship Id="rId14" Type="http://schemas.microsoft.com/office/2007/relationships/hdphoto" Target="../media/hdphoto12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://www.google.com/url?sa=i&amp;rct=j&amp;q=&amp;esrc=s&amp;frm=1&amp;source=images&amp;cd=&amp;cad=rja&amp;docid=o1-s6xafih2SNM&amp;tbnid=BK68AoFFQtN6OM:&amp;ved=0CAUQjRw&amp;url=http://vector.me/browse/9472&amp;ei=h4cwUoi6MJOc9QTbx4CoCQ&amp;bvm=bv.51773540,d.aWc&amp;psig=AFQjCNGoqabZIXL9rX1lu1E5B4NtzP0Tmw&amp;ust=1378998384750863" TargetMode="External"/><Relationship Id="rId5" Type="http://schemas.openxmlformats.org/officeDocument/2006/relationships/image" Target="../media/image14.jpeg"/><Relationship Id="rId6" Type="http://schemas.openxmlformats.org/officeDocument/2006/relationships/image" Target="../media/image15.png"/><Relationship Id="rId7" Type="http://schemas.openxmlformats.org/officeDocument/2006/relationships/hyperlink" Target="http://www.google.com/url?sa=i&amp;rct=j&amp;q=&amp;esrc=s&amp;frm=1&amp;source=images&amp;cd=&amp;cad=rja&amp;docid=gvhrnmdl4ahuqM&amp;tbnid=zwpBjF-joc5x6M:&amp;ved=0CAUQjRw&amp;url=http://www.emptynest1.com/2011/05/wednesday-hops-baby.html&amp;ei=UYowUsvqGJLs8gS-zYGABw&amp;bvm=bv.51773540,d.aWc&amp;psig=AFQjCNFHaUt22ThuZwbkHSnX3NQTqmMJww&amp;ust=1378999219889206" TargetMode="External"/><Relationship Id="rId8" Type="http://schemas.openxmlformats.org/officeDocument/2006/relationships/image" Target="../media/image16.jpeg"/><Relationship Id="rId9" Type="http://schemas.openxmlformats.org/officeDocument/2006/relationships/image" Target="../media/image9.png"/><Relationship Id="rId10" Type="http://schemas.microsoft.com/office/2007/relationships/hdphoto" Target="../media/hdphoto8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4.wdp"/><Relationship Id="rId13" Type="http://schemas.microsoft.com/office/2007/relationships/hdphoto" Target="../media/hdphoto5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://www.google.com/url?sa=i&amp;rct=j&amp;q=&amp;esrc=s&amp;frm=1&amp;source=images&amp;cd=&amp;cad=rja&amp;docid=J3j0Pi1byEw3UM&amp;tbnid=9ae0dMUZBz2C9M:&amp;ved=0CAUQjRw&amp;url=http://www.vectoropenstock.com/2264-Ethernet-Gigabit-Switch--vector&amp;ei=94UwUsDEK4vk9gT-5oHYBg&amp;bvm=bv.51773540,d.aWc&amp;psig=AFQjCNE7AdF7Rv7ZW3oPdM2Um8HKqjv_aA&amp;ust=1378997819482011" TargetMode="External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7" Type="http://schemas.openxmlformats.org/officeDocument/2006/relationships/image" Target="../media/image5.png"/><Relationship Id="rId8" Type="http://schemas.microsoft.com/office/2007/relationships/hdphoto" Target="../media/hdphoto2.wdp"/><Relationship Id="rId9" Type="http://schemas.openxmlformats.org/officeDocument/2006/relationships/image" Target="../media/image6.png"/><Relationship Id="rId10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4.wdp"/><Relationship Id="rId13" Type="http://schemas.microsoft.com/office/2007/relationships/hdphoto" Target="../media/hdphoto5.wdp"/><Relationship Id="rId14" Type="http://schemas.openxmlformats.org/officeDocument/2006/relationships/image" Target="../media/image9.png"/><Relationship Id="rId15" Type="http://schemas.microsoft.com/office/2007/relationships/hdphoto" Target="../media/hdphoto6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://www.google.com/url?sa=i&amp;rct=j&amp;q=&amp;esrc=s&amp;frm=1&amp;source=images&amp;cd=&amp;cad=rja&amp;docid=J3j0Pi1byEw3UM&amp;tbnid=9ae0dMUZBz2C9M:&amp;ved=0CAUQjRw&amp;url=http://www.vectoropenstock.com/2264-Ethernet-Gigabit-Switch--vector&amp;ei=94UwUsDEK4vk9gT-5oHYBg&amp;bvm=bv.51773540,d.aWc&amp;psig=AFQjCNE7AdF7Rv7ZW3oPdM2Um8HKqjv_aA&amp;ust=1378997819482011" TargetMode="External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7" Type="http://schemas.openxmlformats.org/officeDocument/2006/relationships/image" Target="../media/image5.png"/><Relationship Id="rId8" Type="http://schemas.microsoft.com/office/2007/relationships/hdphoto" Target="../media/hdphoto2.wdp"/><Relationship Id="rId9" Type="http://schemas.openxmlformats.org/officeDocument/2006/relationships/image" Target="../media/image6.png"/><Relationship Id="rId10" Type="http://schemas.microsoft.com/office/2007/relationships/hdphoto" Target="../media/hdphoto3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frm=1&amp;source=images&amp;cd=&amp;cad=rja&amp;docid=J3j0Pi1byEw3UM&amp;tbnid=9ae0dMUZBz2C9M:&amp;ved=0CAUQjRw&amp;url=http://www.vectoropenstock.com/2264-Ethernet-Gigabit-Switch--vector&amp;ei=94UwUsDEK4vk9gT-5oHYBg&amp;bvm=bv.51773540,d.aWc&amp;psig=AFQjCNE7AdF7Rv7ZW3oPdM2Um8HKqjv_aA&amp;ust=1378997819482011" TargetMode="External"/><Relationship Id="rId4" Type="http://schemas.openxmlformats.org/officeDocument/2006/relationships/image" Target="../media/image7.png"/><Relationship Id="rId5" Type="http://schemas.microsoft.com/office/2007/relationships/hdphoto" Target="../media/hdphoto4.wd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frm=1&amp;source=images&amp;cd=&amp;cad=rja&amp;docid=J3j0Pi1byEw3UM&amp;tbnid=9ae0dMUZBz2C9M:&amp;ved=0CAUQjRw&amp;url=http://www.vectoropenstock.com/2264-Ethernet-Gigabit-Switch--vector&amp;ei=94UwUsDEK4vk9gT-5oHYBg&amp;bvm=bv.51773540,d.aWc&amp;psig=AFQjCNE7AdF7Rv7ZW3oPdM2Um8HKqjv_aA&amp;ust=1378997819482011" TargetMode="External"/><Relationship Id="rId4" Type="http://schemas.openxmlformats.org/officeDocument/2006/relationships/image" Target="../media/image7.png"/><Relationship Id="rId5" Type="http://schemas.microsoft.com/office/2007/relationships/hdphoto" Target="../media/hdphoto4.wdp"/><Relationship Id="rId6" Type="http://schemas.openxmlformats.org/officeDocument/2006/relationships/image" Target="../media/image23.png"/><Relationship Id="rId7" Type="http://schemas.microsoft.com/office/2007/relationships/hdphoto" Target="../media/hdphoto13.wdp"/><Relationship Id="rId8" Type="http://schemas.openxmlformats.org/officeDocument/2006/relationships/image" Target="../media/image9.png"/><Relationship Id="rId9" Type="http://schemas.microsoft.com/office/2007/relationships/hdphoto" Target="../media/hdphoto6.wdp"/><Relationship Id="rId10" Type="http://schemas.microsoft.com/office/2007/relationships/hdphoto" Target="../media/hdphoto14.wd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microsoft.com/office/2007/relationships/hdphoto" Target="../media/hdphoto15.wd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hyperlink" Target="http://www.google.com/url?sa=i&amp;rct=j&amp;q=&amp;esrc=s&amp;frm=1&amp;source=images&amp;cd=&amp;cad=rja&amp;docid=J3j0Pi1byEw3UM&amp;tbnid=9ae0dMUZBz2C9M:&amp;ved=0CAUQjRw&amp;url=http://www.vectoropenstock.com/2264-Ethernet-Gigabit-Switch--vector&amp;ei=94UwUsDEK4vk9gT-5oHYBg&amp;bvm=bv.51773540,d.aWc&amp;psig=AFQjCNE7AdF7Rv7ZW3oPdM2Um8HKqjv_aA&amp;ust=1378997819482011" TargetMode="External"/><Relationship Id="rId4" Type="http://schemas.openxmlformats.org/officeDocument/2006/relationships/image" Target="../media/image7.png"/><Relationship Id="rId5" Type="http://schemas.microsoft.com/office/2007/relationships/hdphoto" Target="../media/hdphoto4.wdp"/><Relationship Id="rId6" Type="http://schemas.openxmlformats.org/officeDocument/2006/relationships/image" Target="../media/image23.png"/><Relationship Id="rId7" Type="http://schemas.microsoft.com/office/2007/relationships/hdphoto" Target="../media/hdphoto13.wdp"/><Relationship Id="rId8" Type="http://schemas.openxmlformats.org/officeDocument/2006/relationships/image" Target="../media/image9.png"/><Relationship Id="rId9" Type="http://schemas.microsoft.com/office/2007/relationships/hdphoto" Target="../media/hdphoto11.wdp"/><Relationship Id="rId10" Type="http://schemas.openxmlformats.org/officeDocument/2006/relationships/hyperlink" Target="http://www.google.com/url?sa=i&amp;rct=j&amp;q=&amp;esrc=s&amp;frm=1&amp;source=images&amp;cd=&amp;cad=rja&amp;docid=gvhrnmdl4ahuqM&amp;tbnid=zwpBjF-joc5x6M:&amp;ved=0CAUQjRw&amp;url=http://www.emptynest1.com/2011/05/wednesday-hops-baby.html&amp;ei=UYowUsvqGJLs8gS-zYGABw&amp;bvm=bv.51773540,d.aWc&amp;psig=AFQjCNFHaUt22ThuZwbkHSnX3NQTqmMJww&amp;ust=1378999219889206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microsoft.com/office/2007/relationships/hdphoto" Target="../media/hdphoto16.wdp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4.wdp"/><Relationship Id="rId13" Type="http://schemas.microsoft.com/office/2007/relationships/hdphoto" Target="../media/hdphoto5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://www.google.com/url?sa=i&amp;rct=j&amp;q=&amp;esrc=s&amp;frm=1&amp;source=images&amp;cd=&amp;cad=rja&amp;docid=J3j0Pi1byEw3UM&amp;tbnid=9ae0dMUZBz2C9M:&amp;ved=0CAUQjRw&amp;url=http://www.vectoropenstock.com/2264-Ethernet-Gigabit-Switch--vector&amp;ei=94UwUsDEK4vk9gT-5oHYBg&amp;bvm=bv.51773540,d.aWc&amp;psig=AFQjCNE7AdF7Rv7ZW3oPdM2Um8HKqjv_aA&amp;ust=1378997819482011" TargetMode="External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7" Type="http://schemas.openxmlformats.org/officeDocument/2006/relationships/image" Target="../media/image5.png"/><Relationship Id="rId8" Type="http://schemas.microsoft.com/office/2007/relationships/hdphoto" Target="../media/hdphoto2.wdp"/><Relationship Id="rId9" Type="http://schemas.openxmlformats.org/officeDocument/2006/relationships/image" Target="../media/image6.png"/><Relationship Id="rId10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4.wdp"/><Relationship Id="rId13" Type="http://schemas.microsoft.com/office/2007/relationships/hdphoto" Target="../media/hdphoto5.wdp"/><Relationship Id="rId14" Type="http://schemas.openxmlformats.org/officeDocument/2006/relationships/image" Target="../media/image9.png"/><Relationship Id="rId15" Type="http://schemas.microsoft.com/office/2007/relationships/hdphoto" Target="../media/hdphoto6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://www.google.com/url?sa=i&amp;rct=j&amp;q=&amp;esrc=s&amp;frm=1&amp;source=images&amp;cd=&amp;cad=rja&amp;docid=J3j0Pi1byEw3UM&amp;tbnid=9ae0dMUZBz2C9M:&amp;ved=0CAUQjRw&amp;url=http://www.vectoropenstock.com/2264-Ethernet-Gigabit-Switch--vector&amp;ei=94UwUsDEK4vk9gT-5oHYBg&amp;bvm=bv.51773540,d.aWc&amp;psig=AFQjCNE7AdF7Rv7ZW3oPdM2Um8HKqjv_aA&amp;ust=1378997819482011" TargetMode="External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7" Type="http://schemas.openxmlformats.org/officeDocument/2006/relationships/image" Target="../media/image5.png"/><Relationship Id="rId8" Type="http://schemas.microsoft.com/office/2007/relationships/hdphoto" Target="../media/hdphoto2.wdp"/><Relationship Id="rId9" Type="http://schemas.openxmlformats.org/officeDocument/2006/relationships/image" Target="../media/image6.png"/><Relationship Id="rId10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hyperlink" Target="http://www.google.com/url?sa=i&amp;rct=j&amp;q=&amp;esrc=s&amp;frm=1&amp;source=images&amp;cd=&amp;cad=rja&amp;docid=wOoVlMHnO88uVM&amp;tbnid=_1ik_4a4bD6wIM:&amp;ved=0CAUQjRw&amp;url=http://sweetclipart.com/desktop-computer-design&amp;ei=D4swUuf4JoLo9ASDmYHIBg&amp;bvm=bv.51773540,d.aWc&amp;psig=AFQjCNHudSQVpqbqhJygUf9Rl9ICjxZFyw&amp;ust=1378999348953605" TargetMode="External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microsoft.com/office/2007/relationships/hdphoto" Target="../media/hdphoto7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://www.google.com/url?sa=i&amp;rct=j&amp;q=&amp;esrc=s&amp;frm=1&amp;source=images&amp;cd=&amp;cad=rja&amp;docid=J3j0Pi1byEw3UM&amp;tbnid=9ae0dMUZBz2C9M:&amp;ved=0CAUQjRw&amp;url=http://www.vectoropenstock.com/2264-Ethernet-Gigabit-Switch--vector&amp;ei=94UwUsDEK4vk9gT-5oHYBg&amp;bvm=bv.51773540,d.aWc&amp;psig=AFQjCNE7AdF7Rv7ZW3oPdM2Um8HKqjv_aA&amp;ust=1378997819482011" TargetMode="External"/><Relationship Id="rId5" Type="http://schemas.openxmlformats.org/officeDocument/2006/relationships/image" Target="../media/image13.jpeg"/><Relationship Id="rId6" Type="http://schemas.openxmlformats.org/officeDocument/2006/relationships/hyperlink" Target="http://www.google.com/url?sa=i&amp;rct=j&amp;q=&amp;esrc=s&amp;frm=1&amp;source=images&amp;cd=&amp;cad=rja&amp;docid=o1-s6xafih2SNM&amp;tbnid=BK68AoFFQtN6OM:&amp;ved=0CAUQjRw&amp;url=http://vector.me/browse/9472&amp;ei=h4cwUoi6MJOc9QTbx4CoCQ&amp;bvm=bv.51773540,d.aWc&amp;psig=AFQjCNGoqabZIXL9rX1lu1E5B4NtzP0Tmw&amp;ust=1378998384750863" TargetMode="External"/><Relationship Id="rId7" Type="http://schemas.openxmlformats.org/officeDocument/2006/relationships/image" Target="../media/image14.jpeg"/><Relationship Id="rId8" Type="http://schemas.openxmlformats.org/officeDocument/2006/relationships/image" Target="../media/image15.png"/><Relationship Id="rId9" Type="http://schemas.openxmlformats.org/officeDocument/2006/relationships/hyperlink" Target="http://www.google.com/url?sa=i&amp;rct=j&amp;q=&amp;esrc=s&amp;frm=1&amp;source=images&amp;cd=&amp;cad=rja&amp;docid=gvhrnmdl4ahuqM&amp;tbnid=zwpBjF-joc5x6M:&amp;ved=0CAUQjRw&amp;url=http://www.emptynest1.com/2011/05/wednesday-hops-baby.html&amp;ei=UYowUsvqGJLs8gS-zYGABw&amp;bvm=bv.51773540,d.aWc&amp;psig=AFQjCNFHaUt22ThuZwbkHSnX3NQTqmMJww&amp;ust=1378999219889206" TargetMode="External"/><Relationship Id="rId10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43000" y="2133600"/>
            <a:ext cx="6248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3200" b="1" dirty="0" smtClean="0">
                <a:solidFill>
                  <a:srgbClr val="F4702F"/>
                </a:solidFill>
                <a:latin typeface="Verdana" pitchFamily="34" charset="0"/>
              </a:rPr>
              <a:t>Software Defined Networking and OpenFlow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37150" y="4572000"/>
            <a:ext cx="3746500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1860"/>
              </a:lnSpc>
            </a:pPr>
            <a:r>
              <a:rPr lang="en-US" sz="2400" b="1" dirty="0" smtClean="0">
                <a:latin typeface="Verdana" pitchFamily="34" charset="0"/>
              </a:rPr>
              <a:t>Geddings Barrineau</a:t>
            </a:r>
            <a:endParaRPr lang="en-US" sz="2400" dirty="0">
              <a:latin typeface="Verdana" pitchFamily="34" charset="0"/>
            </a:endParaRPr>
          </a:p>
          <a:p>
            <a:pPr eaLnBrk="0" hangingPunct="0">
              <a:lnSpc>
                <a:spcPts val="1860"/>
              </a:lnSpc>
            </a:pPr>
            <a:endParaRPr lang="en-US" sz="2400" b="1" dirty="0">
              <a:latin typeface="Verdana" pitchFamily="34" charset="0"/>
            </a:endParaRPr>
          </a:p>
          <a:p>
            <a:pPr eaLnBrk="0" hangingPunct="0">
              <a:lnSpc>
                <a:spcPts val="1860"/>
              </a:lnSpc>
            </a:pPr>
            <a:r>
              <a:rPr lang="en-US" sz="2400" b="1" dirty="0" smtClean="0">
                <a:latin typeface="Verdana" pitchFamily="34" charset="0"/>
              </a:rPr>
              <a:t>Ryan Izard</a:t>
            </a:r>
          </a:p>
        </p:txBody>
      </p:sp>
      <p:pic>
        <p:nvPicPr>
          <p:cNvPr id="5" name="Picture 4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511"/>
    </mc:Choice>
    <mc:Fallback>
      <p:transition spd="slow" advTm="205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01652" y="1198377"/>
            <a:ext cx="7607300" cy="3920140"/>
            <a:chOff x="1231900" y="2143125"/>
            <a:chExt cx="7607300" cy="3920140"/>
          </a:xfrm>
        </p:grpSpPr>
        <p:pic>
          <p:nvPicPr>
            <p:cNvPr id="1026" name="Picture 2" descr="http://www.vectoropenstock.com/previews/2264-Ethernet-Gigabit-Switch-.jpg">
              <a:hlinkClick r:id="rId4"/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1" t="31053" r="4223" b="42280"/>
            <a:stretch/>
          </p:blipFill>
          <p:spPr bwMode="auto">
            <a:xfrm>
              <a:off x="1231900" y="4724400"/>
              <a:ext cx="2006600" cy="37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vectoropenstock.com/previews/2264-Ethernet-Gigabit-Switch-.jpg">
              <a:hlinkClick r:id="rId4"/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1" t="31053" r="4223" b="42280"/>
            <a:stretch/>
          </p:blipFill>
          <p:spPr bwMode="auto">
            <a:xfrm>
              <a:off x="4038600" y="5684849"/>
              <a:ext cx="2006600" cy="37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vectoropenstock.com/previews/2264-Ethernet-Gigabit-Switch-.jpg">
              <a:hlinkClick r:id="rId4"/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1" t="31053" r="4223" b="42280"/>
            <a:stretch/>
          </p:blipFill>
          <p:spPr bwMode="auto">
            <a:xfrm>
              <a:off x="6832600" y="4357392"/>
              <a:ext cx="2006600" cy="37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vector.me/files/images/1/1/116945/cartoon_cloud_clip_art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013" y="2143125"/>
              <a:ext cx="2685774" cy="1971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Connector 8"/>
            <p:cNvCxnSpPr>
              <a:stCxn id="1026" idx="0"/>
            </p:cNvCxnSpPr>
            <p:nvPr/>
          </p:nvCxnSpPr>
          <p:spPr>
            <a:xfrm flipV="1">
              <a:off x="2235200" y="3505200"/>
              <a:ext cx="1803400" cy="1219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0"/>
            </p:cNvCxnSpPr>
            <p:nvPr/>
          </p:nvCxnSpPr>
          <p:spPr>
            <a:xfrm flipH="1" flipV="1">
              <a:off x="4800600" y="3883616"/>
              <a:ext cx="241300" cy="1801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0"/>
            </p:cNvCxnSpPr>
            <p:nvPr/>
          </p:nvCxnSpPr>
          <p:spPr>
            <a:xfrm flipH="1" flipV="1">
              <a:off x="6045200" y="3352800"/>
              <a:ext cx="1790700" cy="10045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1095375"/>
            <a:ext cx="21812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 rot="453769">
            <a:off x="7100910" y="1820260"/>
            <a:ext cx="1017529" cy="477054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250" b="1" dirty="0" smtClean="0"/>
              <a:t>OpenFlow</a:t>
            </a:r>
          </a:p>
          <a:p>
            <a:r>
              <a:rPr lang="en-US" sz="1250" b="1" dirty="0" smtClean="0"/>
              <a:t>Controller</a:t>
            </a:r>
          </a:p>
        </p:txBody>
      </p:sp>
      <p:pic>
        <p:nvPicPr>
          <p:cNvPr id="1040" name="Picture 16" descr="https://encrypted-tbn1.gstatic.com/images?q=tbn:ANd9GcQz5tjy9ZjODZhVWHUMVCCa11jlK_CwUp6SiPohFxI32tSCQly_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921811"/>
            <a:ext cx="758895" cy="6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24749"/>
            <a:ext cx="1096870" cy="10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952" y="4042040"/>
            <a:ext cx="1096870" cy="10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6" descr="https://encrypted-tbn1.gstatic.com/images?q=tbn:ANd9GcQz5tjy9ZjODZhVWHUMVCCa11jlK_CwUp6SiPohFxI32tSCQly_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204" y="5781121"/>
            <a:ext cx="758895" cy="6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https://encrypted-tbn1.gstatic.com/images?q=tbn:ANd9GcQz5tjy9ZjODZhVWHUMVCCa11jlK_CwUp6SiPohFxI32tSCQly_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49" y="5604617"/>
            <a:ext cx="758895" cy="6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/>
          <p:cNvCxnSpPr/>
          <p:nvPr/>
        </p:nvCxnSpPr>
        <p:spPr>
          <a:xfrm flipV="1">
            <a:off x="584200" y="4042040"/>
            <a:ext cx="406400" cy="862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1676400" y="4042040"/>
            <a:ext cx="690665" cy="1691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8" name="Picture 24" descr="http://sweetclipart.com/multisite/sweetclipart/files/imagecache/middle/desktop_computer.pn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16" y="5346758"/>
            <a:ext cx="846925" cy="69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/>
          <p:nvPr/>
        </p:nvCxnSpPr>
        <p:spPr>
          <a:xfrm flipH="1" flipV="1">
            <a:off x="3886200" y="5051160"/>
            <a:ext cx="94814" cy="1127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24" descr="http://sweetclipart.com/multisite/sweetclipart/files/imagecache/middle/desktop_computer.pn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52" y="5781121"/>
            <a:ext cx="846925" cy="69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47"/>
          <p:cNvCxnSpPr/>
          <p:nvPr/>
        </p:nvCxnSpPr>
        <p:spPr>
          <a:xfrm flipH="1" flipV="1">
            <a:off x="4953000" y="5051160"/>
            <a:ext cx="557539" cy="779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24" descr="http://sweetclipart.com/multisite/sweetclipart/files/imagecache/middle/desktop_computer.pn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077" y="5483712"/>
            <a:ext cx="846925" cy="69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952" y="4083141"/>
            <a:ext cx="1096870" cy="10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 flipV="1">
            <a:off x="7785099" y="3710109"/>
            <a:ext cx="219040" cy="836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15000" y="1802218"/>
            <a:ext cx="1358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667304" y="2362200"/>
            <a:ext cx="1837648" cy="1018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444071" y="2938868"/>
            <a:ext cx="249849" cy="18012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958340" y="2640220"/>
            <a:ext cx="1662712" cy="11240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84127" l="0" r="98872">
                        <a14:foregroundMark x1="43609" y1="37566" x2="43609" y2="37566"/>
                        <a14:foregroundMark x1="48872" y1="63492" x2="48872" y2="6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6540">
            <a:off x="862045" y="4266936"/>
            <a:ext cx="469732" cy="33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84127" l="0" r="98872">
                        <a14:foregroundMark x1="43609" y1="37566" x2="43609" y2="37566"/>
                        <a14:foregroundMark x1="48872" y1="63492" x2="48872" y2="6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6540">
            <a:off x="1152343" y="5718652"/>
            <a:ext cx="469732" cy="33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84127" l="0" r="98872">
                        <a14:foregroundMark x1="43609" y1="37566" x2="43609" y2="37566"/>
                        <a14:foregroundMark x1="48872" y1="63492" x2="48872" y2="6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17157">
            <a:off x="7207550" y="3993618"/>
            <a:ext cx="469732" cy="33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84127" l="0" r="98872">
                        <a14:foregroundMark x1="43609" y1="37566" x2="43609" y2="37566"/>
                        <a14:foregroundMark x1="48872" y1="63492" x2="48872" y2="6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3625">
            <a:off x="7003143" y="5482158"/>
            <a:ext cx="469732" cy="33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84127" l="0" r="98872">
                        <a14:foregroundMark x1="43609" y1="37566" x2="43609" y2="37566"/>
                        <a14:foregroundMark x1="48872" y1="63492" x2="48872" y2="6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2025">
            <a:off x="8072317" y="5316833"/>
            <a:ext cx="469732" cy="33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143000" y="6290869"/>
            <a:ext cx="102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 1</a:t>
            </a:r>
            <a:endParaRPr lang="en-US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51633" y="6160841"/>
            <a:ext cx="134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 2</a:t>
            </a:r>
            <a:endParaRPr lang="en-US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5" name="Curved Connector 64"/>
          <p:cNvCxnSpPr>
            <a:endCxn id="1026" idx="0"/>
          </p:cNvCxnSpPr>
          <p:nvPr/>
        </p:nvCxnSpPr>
        <p:spPr>
          <a:xfrm flipV="1">
            <a:off x="990600" y="3779652"/>
            <a:ext cx="814352" cy="189208"/>
          </a:xfrm>
          <a:prstGeom prst="curvedConnector4">
            <a:avLst>
              <a:gd name="adj1" fmla="val 27638"/>
              <a:gd name="adj2" fmla="val 83891"/>
            </a:avLst>
          </a:prstGeom>
          <a:ln w="38100">
            <a:solidFill>
              <a:srgbClr val="00FF00"/>
            </a:solidFill>
            <a:headEnd type="arrow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6" name="Explosion 2 105"/>
          <p:cNvSpPr/>
          <p:nvPr/>
        </p:nvSpPr>
        <p:spPr>
          <a:xfrm>
            <a:off x="681990" y="5864017"/>
            <a:ext cx="617220" cy="42685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Explosion 2 106"/>
          <p:cNvSpPr/>
          <p:nvPr/>
        </p:nvSpPr>
        <p:spPr>
          <a:xfrm>
            <a:off x="723900" y="3839484"/>
            <a:ext cx="617220" cy="42685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Explosion 2 108"/>
          <p:cNvSpPr/>
          <p:nvPr/>
        </p:nvSpPr>
        <p:spPr>
          <a:xfrm>
            <a:off x="1879058" y="3710109"/>
            <a:ext cx="617220" cy="426852"/>
          </a:xfrm>
          <a:prstGeom prst="irregularSeal2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Explosion 2 109"/>
          <p:cNvSpPr/>
          <p:nvPr/>
        </p:nvSpPr>
        <p:spPr>
          <a:xfrm>
            <a:off x="7277399" y="1375366"/>
            <a:ext cx="617220" cy="426852"/>
          </a:xfrm>
          <a:prstGeom prst="irregularSeal2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29718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4702F"/>
                </a:solidFill>
                <a:latin typeface="Verdana" pitchFamily="34" charset="0"/>
              </a:rPr>
              <a:t>Basic SDN packet handling example</a:t>
            </a:r>
            <a:endParaRPr lang="en-US" sz="2400" b="1" dirty="0">
              <a:solidFill>
                <a:srgbClr val="F4702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10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67 -0.02315 L 0.07084 -0.08796 L 0.06945 -0.16574 L 0.04861 -0.22685 L 0.00417 -0.24167 L -0.01111 -0.16204 L -0.04444 -0.16759 L 0.00139 -0.30463 " pathEditMode="relative" ptsTypes="AAAAAAAA">
                                      <p:cBhvr>
                                        <p:cTn id="1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162 L -0.03924 -0.01273 L 0.21909 -0.24606 L 0.24826 -0.26088 L 0.3052 -0.28495 L 0.35208 -0.29236 L 0.38559 -0.30347 L 0.54548 -0.30903 L 0.58715 -0.34421 " pathEditMode="relative" rAng="0" ptsTypes="AAAAAAAAA">
                                      <p:cBhvr>
                                        <p:cTn id="1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1" y="-1713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1.85185E-6 L -0.05277 0.03148 L -0.20138 0.03148 L -0.24166 0.05185 L -0.28055 0.05741 L -0.36944 0.0963 L -0.42916 0.14444 L -0.6236 0.32407 L -0.59305 0.33889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0.03889 -0.02592 L 0.08333 -0.03148 L 0.29583 -0.22222 L 0.34028 -0.26296 L 0.35416 -0.2574 L 0.3625 -0.24814 L 0.35833 -0.23703 L 0.3625 -0.22407 L 0.3625 -0.2 L 0.36111 -0.15926 L 0.3875 0.10741 " pathEditMode="relative" ptsTypes="AAAAAAAAAAAA">
                                      <p:cBhvr>
                                        <p:cTn id="3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6" grpId="1" animBg="1"/>
      <p:bldP spid="106" grpId="2" animBg="1"/>
      <p:bldP spid="107" grpId="0" animBg="1"/>
      <p:bldP spid="107" grpId="1" animBg="1"/>
      <p:bldP spid="109" grpId="0" animBg="1"/>
      <p:bldP spid="109" grpId="1" animBg="1"/>
      <p:bldP spid="110" grpId="0" animBg="1"/>
      <p:bldP spid="1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01652" y="1198377"/>
            <a:ext cx="7607300" cy="3920140"/>
            <a:chOff x="1231900" y="2143125"/>
            <a:chExt cx="7607300" cy="3920140"/>
          </a:xfrm>
        </p:grpSpPr>
        <p:pic>
          <p:nvPicPr>
            <p:cNvPr id="1026" name="Picture 2" descr="http://www.vectoropenstock.com/previews/2264-Ethernet-Gigabit-Switch-.jpg">
              <a:hlinkClick r:id="rId4"/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1" t="31053" r="4223" b="42280"/>
            <a:stretch/>
          </p:blipFill>
          <p:spPr bwMode="auto">
            <a:xfrm>
              <a:off x="1231900" y="4724400"/>
              <a:ext cx="2006600" cy="37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vectoropenstock.com/previews/2264-Ethernet-Gigabit-Switch-.jpg">
              <a:hlinkClick r:id="rId4"/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1" t="31053" r="4223" b="42280"/>
            <a:stretch/>
          </p:blipFill>
          <p:spPr bwMode="auto">
            <a:xfrm>
              <a:off x="4038600" y="5684849"/>
              <a:ext cx="2006600" cy="37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vectoropenstock.com/previews/2264-Ethernet-Gigabit-Switch-.jpg">
              <a:hlinkClick r:id="rId4"/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1" t="31053" r="4223" b="42280"/>
            <a:stretch/>
          </p:blipFill>
          <p:spPr bwMode="auto">
            <a:xfrm>
              <a:off x="6832600" y="4357392"/>
              <a:ext cx="2006600" cy="37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vector.me/files/images/1/1/116945/cartoon_cloud_clip_art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013" y="2143125"/>
              <a:ext cx="2685774" cy="1971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Connector 8"/>
            <p:cNvCxnSpPr>
              <a:stCxn id="1026" idx="0"/>
            </p:cNvCxnSpPr>
            <p:nvPr/>
          </p:nvCxnSpPr>
          <p:spPr>
            <a:xfrm flipV="1">
              <a:off x="2235200" y="3505200"/>
              <a:ext cx="1803400" cy="1219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0"/>
            </p:cNvCxnSpPr>
            <p:nvPr/>
          </p:nvCxnSpPr>
          <p:spPr>
            <a:xfrm flipH="1" flipV="1">
              <a:off x="4800600" y="3883616"/>
              <a:ext cx="241300" cy="1801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0"/>
            </p:cNvCxnSpPr>
            <p:nvPr/>
          </p:nvCxnSpPr>
          <p:spPr>
            <a:xfrm flipH="1" flipV="1">
              <a:off x="6045200" y="3352800"/>
              <a:ext cx="1790700" cy="10045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1095375"/>
            <a:ext cx="21812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 rot="453769">
            <a:off x="7100910" y="1820260"/>
            <a:ext cx="1017529" cy="477054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250" b="1" dirty="0" smtClean="0"/>
              <a:t>OpenFlow</a:t>
            </a:r>
          </a:p>
          <a:p>
            <a:r>
              <a:rPr lang="en-US" sz="1250" b="1" dirty="0" smtClean="0"/>
              <a:t>Controller</a:t>
            </a:r>
          </a:p>
        </p:txBody>
      </p:sp>
      <p:pic>
        <p:nvPicPr>
          <p:cNvPr id="1040" name="Picture 16" descr="https://encrypted-tbn1.gstatic.com/images?q=tbn:ANd9GcQz5tjy9ZjODZhVWHUMVCCa11jlK_CwUp6SiPohFxI32tSCQly_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921811"/>
            <a:ext cx="758895" cy="6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24749"/>
            <a:ext cx="1096870" cy="10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952" y="4042040"/>
            <a:ext cx="1096870" cy="10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6" descr="https://encrypted-tbn1.gstatic.com/images?q=tbn:ANd9GcQz5tjy9ZjODZhVWHUMVCCa11jlK_CwUp6SiPohFxI32tSCQly_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204" y="5781121"/>
            <a:ext cx="758895" cy="6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https://encrypted-tbn1.gstatic.com/images?q=tbn:ANd9GcQz5tjy9ZjODZhVWHUMVCCa11jlK_CwUp6SiPohFxI32tSCQly_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49" y="5604617"/>
            <a:ext cx="758895" cy="6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/>
          <p:cNvCxnSpPr/>
          <p:nvPr/>
        </p:nvCxnSpPr>
        <p:spPr>
          <a:xfrm flipV="1">
            <a:off x="584200" y="4042040"/>
            <a:ext cx="406400" cy="862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1676400" y="4042040"/>
            <a:ext cx="690665" cy="1691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8" name="Picture 24" descr="http://sweetclipart.com/multisite/sweetclipart/files/imagecache/middle/desktop_computer.pn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16" y="5346758"/>
            <a:ext cx="846925" cy="69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/>
          <p:nvPr/>
        </p:nvCxnSpPr>
        <p:spPr>
          <a:xfrm flipH="1" flipV="1">
            <a:off x="3886200" y="5051160"/>
            <a:ext cx="94814" cy="1127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24" descr="http://sweetclipart.com/multisite/sweetclipart/files/imagecache/middle/desktop_computer.pn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52" y="5781121"/>
            <a:ext cx="846925" cy="69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47"/>
          <p:cNvCxnSpPr/>
          <p:nvPr/>
        </p:nvCxnSpPr>
        <p:spPr>
          <a:xfrm flipH="1" flipV="1">
            <a:off x="4953000" y="5051160"/>
            <a:ext cx="557539" cy="779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24" descr="http://sweetclipart.com/multisite/sweetclipart/files/imagecache/middle/desktop_computer.pn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077" y="5483712"/>
            <a:ext cx="846925" cy="69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952" y="4083141"/>
            <a:ext cx="1096870" cy="10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 flipV="1">
            <a:off x="7785099" y="3710109"/>
            <a:ext cx="219040" cy="836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15000" y="1802218"/>
            <a:ext cx="1358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667304" y="2362200"/>
            <a:ext cx="1837648" cy="1018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444071" y="2938868"/>
            <a:ext cx="249849" cy="18012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958340" y="2640220"/>
            <a:ext cx="1662712" cy="11240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84127" l="0" r="98872">
                        <a14:foregroundMark x1="43609" y1="37566" x2="43609" y2="37566"/>
                        <a14:foregroundMark x1="48872" y1="63492" x2="48872" y2="6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6540">
            <a:off x="862045" y="4266936"/>
            <a:ext cx="469732" cy="33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84127" l="0" r="98872">
                        <a14:foregroundMark x1="43609" y1="37566" x2="43609" y2="37566"/>
                        <a14:foregroundMark x1="48872" y1="63492" x2="48872" y2="6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6540">
            <a:off x="1152343" y="5718652"/>
            <a:ext cx="469732" cy="33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84127" l="0" r="98872">
                        <a14:foregroundMark x1="43609" y1="37566" x2="43609" y2="37566"/>
                        <a14:foregroundMark x1="48872" y1="63492" x2="48872" y2="6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17157">
            <a:off x="7207550" y="3993618"/>
            <a:ext cx="469732" cy="33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84127" l="0" r="98872">
                        <a14:foregroundMark x1="43609" y1="37566" x2="43609" y2="37566"/>
                        <a14:foregroundMark x1="48872" y1="63492" x2="48872" y2="6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3625">
            <a:off x="7003143" y="5482158"/>
            <a:ext cx="469732" cy="33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84127" l="0" r="98872">
                        <a14:foregroundMark x1="43609" y1="37566" x2="43609" y2="37566"/>
                        <a14:foregroundMark x1="48872" y1="63492" x2="48872" y2="6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2025">
            <a:off x="8072317" y="5316833"/>
            <a:ext cx="469732" cy="33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143000" y="6290869"/>
            <a:ext cx="102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 1</a:t>
            </a:r>
            <a:endParaRPr lang="en-US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51633" y="6160841"/>
            <a:ext cx="134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 2</a:t>
            </a:r>
            <a:endParaRPr lang="en-US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5" name="Curved Connector 64"/>
          <p:cNvCxnSpPr>
            <a:endCxn id="1026" idx="0"/>
          </p:cNvCxnSpPr>
          <p:nvPr/>
        </p:nvCxnSpPr>
        <p:spPr>
          <a:xfrm flipV="1">
            <a:off x="990600" y="3779652"/>
            <a:ext cx="814352" cy="189208"/>
          </a:xfrm>
          <a:prstGeom prst="curvedConnector4">
            <a:avLst>
              <a:gd name="adj1" fmla="val 27638"/>
              <a:gd name="adj2" fmla="val 83891"/>
            </a:avLst>
          </a:prstGeom>
          <a:ln w="38100">
            <a:solidFill>
              <a:srgbClr val="00FF00"/>
            </a:solidFill>
            <a:headEnd type="arrow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7" idx="0"/>
          </p:cNvCxnSpPr>
          <p:nvPr/>
        </p:nvCxnSpPr>
        <p:spPr>
          <a:xfrm rot="16200000" flipH="1">
            <a:off x="4593118" y="4758635"/>
            <a:ext cx="378416" cy="341348"/>
          </a:xfrm>
          <a:prstGeom prst="curvedConnector3">
            <a:avLst>
              <a:gd name="adj1" fmla="val 0"/>
            </a:avLst>
          </a:prstGeom>
          <a:ln w="38100">
            <a:solidFill>
              <a:srgbClr val="00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xplosion 2 49"/>
          <p:cNvSpPr/>
          <p:nvPr/>
        </p:nvSpPr>
        <p:spPr>
          <a:xfrm>
            <a:off x="4893319" y="4587701"/>
            <a:ext cx="617220" cy="426852"/>
          </a:xfrm>
          <a:prstGeom prst="irregularSeal2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xplosion 2 51"/>
          <p:cNvSpPr/>
          <p:nvPr/>
        </p:nvSpPr>
        <p:spPr>
          <a:xfrm>
            <a:off x="7155363" y="1341078"/>
            <a:ext cx="617220" cy="426852"/>
          </a:xfrm>
          <a:prstGeom prst="irregularSeal2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xplosion 2 56"/>
          <p:cNvSpPr/>
          <p:nvPr/>
        </p:nvSpPr>
        <p:spPr>
          <a:xfrm>
            <a:off x="4291458" y="4587701"/>
            <a:ext cx="617220" cy="42685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xplosion 2 48"/>
          <p:cNvSpPr/>
          <p:nvPr/>
        </p:nvSpPr>
        <p:spPr>
          <a:xfrm>
            <a:off x="4276099" y="4581344"/>
            <a:ext cx="617220" cy="42685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29718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4702F"/>
                </a:solidFill>
                <a:latin typeface="Verdana" pitchFamily="34" charset="0"/>
              </a:rPr>
              <a:t>Basic SDN packet handling example</a:t>
            </a:r>
            <a:endParaRPr lang="en-US" sz="2400" b="1" dirty="0">
              <a:solidFill>
                <a:srgbClr val="F4702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287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417 -0.00371 L -0.09028 -0.32778 L -0.07361 -0.3426 L -0.03889 -0.36667 L 0.04722 -0.43704 L 0.21945 -0.43889 L 0.25 -0.48334 " pathEditMode="relative" ptsTypes="AAAAAAAA">
                                      <p:cBhvr>
                                        <p:cTn id="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-0.03056 0.03889 L -0.19722 0.04074 L -0.33194 0.1463 L -0.3 0.47223 L -0.24583 0.47593 " pathEditMode="relative" ptsTypes="AAAAAA">
                                      <p:cBhvr>
                                        <p:cTn id="2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07407E-6 L 0.00955 -0.00185 L 0.03282 -0.01458 L 0.04046 -0.0037 L 0.04827 0.01644 L 0.03924 0.03125 L 0.09341 0.12315 " pathEditMode="relative" rAng="0" ptsTypes="AAAAAAA">
                                      <p:cBhvr>
                                        <p:cTn id="2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1" animBg="1"/>
      <p:bldP spid="50" grpId="2" animBg="1"/>
      <p:bldP spid="50" grpId="3" animBg="1"/>
      <p:bldP spid="52" grpId="1" animBg="1"/>
      <p:bldP spid="52" grpId="2" animBg="1"/>
      <p:bldP spid="57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470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Why SDN and OpenFlow?</a:t>
            </a:r>
            <a:endParaRPr lang="en-US" sz="3600" b="1" dirty="0">
              <a:solidFill>
                <a:srgbClr val="F4702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2103437"/>
            <a:ext cx="8686800" cy="4525963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Traditional networks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Static software architecture</a:t>
            </a:r>
          </a:p>
          <a:p>
            <a:pPr lvl="1"/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losed-source with limited customization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Vendor dependence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Decentralized control</a:t>
            </a:r>
          </a:p>
        </p:txBody>
      </p:sp>
      <p:pic>
        <p:nvPicPr>
          <p:cNvPr id="9" name="Picture 8" descr="wordmark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470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Why SDN and OpenFlow?</a:t>
            </a:r>
            <a:endParaRPr lang="en-US" sz="3600" b="1" dirty="0">
              <a:solidFill>
                <a:srgbClr val="F4702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2103437"/>
            <a:ext cx="8686800" cy="4525963"/>
          </a:xfrm>
        </p:spPr>
        <p:txBody>
          <a:bodyPr/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SDN and OpenFlow</a:t>
            </a:r>
          </a:p>
          <a:p>
            <a:pPr lvl="1"/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Dynamic software architecture</a:t>
            </a:r>
          </a:p>
          <a:p>
            <a:pPr lvl="1"/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Open-source with vast customization</a:t>
            </a:r>
          </a:p>
          <a:p>
            <a:pPr lvl="1"/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Allows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large-scale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network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research 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Supports integration of custom network services both transparent to and directly controlled by applications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 descr="wordmark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9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43000" y="2562761"/>
            <a:ext cx="6705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3200" b="1" dirty="0" smtClean="0">
                <a:solidFill>
                  <a:srgbClr val="F4702F"/>
                </a:solidFill>
                <a:latin typeface="Verdana" pitchFamily="34" charset="0"/>
              </a:rPr>
              <a:t>How can Software Defined Networking and OpenFlow be Used?</a:t>
            </a:r>
          </a:p>
        </p:txBody>
      </p:sp>
      <p:pic>
        <p:nvPicPr>
          <p:cNvPr id="5" name="Picture 4" descr="wordmark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470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High-Throughput Data Transfer</a:t>
            </a:r>
            <a:endParaRPr lang="en-US" sz="3200" b="1" dirty="0">
              <a:solidFill>
                <a:srgbClr val="F4702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2103437"/>
            <a:ext cx="8686800" cy="4525963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Steroid OpenFlow Service (SOS)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Enhance TCP connections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Large delay-bandwidth product networks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TCP windows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SOS provides</a:t>
            </a:r>
          </a:p>
          <a:p>
            <a:pPr lvl="1"/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ransparent service improvement to user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Single and multipath support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 descr="wordmark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F470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High-Throughput Data Transfer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2038" r="1133" b="2252"/>
          <a:stretch/>
        </p:blipFill>
        <p:spPr bwMode="auto">
          <a:xfrm>
            <a:off x="787400" y="2057400"/>
            <a:ext cx="765810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914400"/>
            <a:ext cx="8382000" cy="1143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470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Mobility over Heterogeneous Networks</a:t>
            </a:r>
            <a:endParaRPr lang="en-US" sz="2800" b="1" dirty="0">
              <a:solidFill>
                <a:srgbClr val="F4702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905000"/>
            <a:ext cx="8686800" cy="4525963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Provide mobility for clients over IPv4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Entirely SDN and OF-based solution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Network-level</a:t>
            </a:r>
          </a:p>
          <a:p>
            <a:pPr lvl="2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Migration detection</a:t>
            </a:r>
          </a:p>
          <a:p>
            <a:pPr lvl="2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IP address assignment and management</a:t>
            </a:r>
          </a:p>
          <a:p>
            <a:pPr lvl="2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 routing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Client-level</a:t>
            </a:r>
          </a:p>
          <a:p>
            <a:pPr lvl="2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 routing</a:t>
            </a:r>
          </a:p>
          <a:p>
            <a:pPr lvl="2"/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nterface switching</a:t>
            </a:r>
          </a:p>
          <a:p>
            <a:pPr lvl="2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Transparent service to application</a:t>
            </a:r>
          </a:p>
          <a:p>
            <a:pPr lvl="1"/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Picture 17" descr="wordmark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5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914400"/>
            <a:ext cx="8382000" cy="1143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470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Mobility over Heterogeneous Networks</a:t>
            </a:r>
            <a:endParaRPr lang="en-US" sz="2800" b="1" dirty="0">
              <a:solidFill>
                <a:srgbClr val="F4702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874837"/>
            <a:ext cx="8686800" cy="4525963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Network-Level, Mobile IP: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Home/Foreign Agents OpenFlow Controller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Mobile IP tunnels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OpenFlow flows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DHCP server on OpenFlow controller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Client-Level, Vertical Handoff: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Change physical interface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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broken socket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Open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vSwitch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Floodlight OF controller</a:t>
            </a:r>
          </a:p>
          <a:p>
            <a:pPr lvl="2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Manage the physical interfaces via SDN</a:t>
            </a:r>
          </a:p>
          <a:p>
            <a:pPr lvl="2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End-user sees “always-up” virtual interface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43000" y="3046088"/>
            <a:ext cx="3124200" cy="381000"/>
            <a:chOff x="1143000" y="2743200"/>
            <a:chExt cx="3124200" cy="3810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143000" y="2743200"/>
              <a:ext cx="3124200" cy="381000"/>
            </a:xfrm>
            <a:prstGeom prst="line">
              <a:avLst/>
            </a:prstGeom>
            <a:ln w="19050">
              <a:solidFill>
                <a:srgbClr val="F4702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143000" y="2743200"/>
              <a:ext cx="3124200" cy="342900"/>
            </a:xfrm>
            <a:prstGeom prst="line">
              <a:avLst/>
            </a:prstGeom>
            <a:ln w="19050">
              <a:solidFill>
                <a:srgbClr val="F4702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Picture 17" descr="wordmark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143000" y="2525940"/>
            <a:ext cx="3886200" cy="381000"/>
            <a:chOff x="1143000" y="2743200"/>
            <a:chExt cx="3124200" cy="3810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143000" y="2743200"/>
              <a:ext cx="3124200" cy="381000"/>
            </a:xfrm>
            <a:prstGeom prst="line">
              <a:avLst/>
            </a:prstGeom>
            <a:ln w="19050">
              <a:solidFill>
                <a:srgbClr val="F4702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143000" y="2743200"/>
              <a:ext cx="3124200" cy="342900"/>
            </a:xfrm>
            <a:prstGeom prst="line">
              <a:avLst/>
            </a:prstGeom>
            <a:ln w="19050">
              <a:solidFill>
                <a:srgbClr val="F4702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139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914400"/>
            <a:ext cx="83820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F470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Mobility over Heterogeneous Networks</a:t>
            </a:r>
          </a:p>
        </p:txBody>
      </p:sp>
      <p:pic>
        <p:nvPicPr>
          <p:cNvPr id="18" name="Picture 17" descr="wordmark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733800" y="2667000"/>
            <a:ext cx="5105400" cy="3124200"/>
            <a:chOff x="4343400" y="3657600"/>
            <a:chExt cx="4495799" cy="2667000"/>
          </a:xfrm>
        </p:grpSpPr>
        <p:sp>
          <p:nvSpPr>
            <p:cNvPr id="5" name="Rectangle 4"/>
            <p:cNvSpPr/>
            <p:nvPr/>
          </p:nvSpPr>
          <p:spPr>
            <a:xfrm>
              <a:off x="4343400" y="3657600"/>
              <a:ext cx="4495799" cy="2667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900" y="3810000"/>
              <a:ext cx="4343400" cy="2362200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685800" y="1992868"/>
            <a:ext cx="349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Client-Level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667000"/>
            <a:ext cx="3616756" cy="33528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32280" y="2895600"/>
            <a:ext cx="404192" cy="399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209800" y="2667000"/>
            <a:ext cx="1524000" cy="114300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3962400"/>
            <a:ext cx="1676400" cy="182880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43000" y="2808982"/>
            <a:ext cx="6705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3200" b="1" dirty="0" smtClean="0">
                <a:solidFill>
                  <a:srgbClr val="F4702F"/>
                </a:solidFill>
                <a:latin typeface="Verdana" pitchFamily="34" charset="0"/>
              </a:rPr>
              <a:t>What is Software Defined Networking and OpenFlow?</a:t>
            </a:r>
          </a:p>
        </p:txBody>
      </p:sp>
      <p:pic>
        <p:nvPicPr>
          <p:cNvPr id="5" name="Picture 4" descr="wordmark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914400"/>
            <a:ext cx="8382000" cy="1143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470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GENI Cinema</a:t>
            </a:r>
            <a:endParaRPr lang="en-US" sz="2800" b="1" dirty="0">
              <a:solidFill>
                <a:srgbClr val="F4702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2103437"/>
            <a:ext cx="8686800" cy="4525963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SDN and OF video streaming service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Chain of events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Client connects to public server and selects video of interest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Client receives address of nearby GENI Cinema gateway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 controller (Floodlight) creates path between gateway and appropriate video server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Picture 17" descr="wordmark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2971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4702F"/>
                </a:solidFill>
                <a:latin typeface="Verdana" pitchFamily="34" charset="0"/>
              </a:rPr>
              <a:t>GENI Cinema</a:t>
            </a:r>
            <a:endParaRPr lang="en-US" sz="2400" b="1" dirty="0">
              <a:solidFill>
                <a:srgbClr val="F4702F"/>
              </a:solidFill>
              <a:latin typeface="Verdana" pitchFamily="34" charset="0"/>
            </a:endParaRPr>
          </a:p>
        </p:txBody>
      </p:sp>
      <p:pic>
        <p:nvPicPr>
          <p:cNvPr id="4" name="Picture 3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pic>
        <p:nvPicPr>
          <p:cNvPr id="1034" name="Picture 10" descr="http://vector.me/files/images/1/1/116945/cartoon_cloud_clip_art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03880"/>
            <a:ext cx="2685774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371" name="Group 58370"/>
          <p:cNvGrpSpPr/>
          <p:nvPr/>
        </p:nvGrpSpPr>
        <p:grpSpPr>
          <a:xfrm>
            <a:off x="6962775" y="1095375"/>
            <a:ext cx="2181225" cy="2095500"/>
            <a:chOff x="6962775" y="1095375"/>
            <a:chExt cx="2181225" cy="2095500"/>
          </a:xfrm>
        </p:grpSpPr>
        <p:pic>
          <p:nvPicPr>
            <p:cNvPr id="23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2775" y="1095375"/>
              <a:ext cx="2181225" cy="209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 rot="453769">
              <a:off x="7100910" y="1798342"/>
              <a:ext cx="1017529" cy="477054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250" b="1" dirty="0" smtClean="0"/>
                <a:t>OpenFlow</a:t>
              </a:r>
            </a:p>
            <a:p>
              <a:r>
                <a:rPr lang="en-US" sz="1250" b="1" dirty="0" smtClean="0"/>
                <a:t>Controller</a:t>
              </a:r>
            </a:p>
          </p:txBody>
        </p:sp>
      </p:grpSp>
      <p:pic>
        <p:nvPicPr>
          <p:cNvPr id="1040" name="Picture 16" descr="https://encrypted-tbn1.gstatic.com/images?q=tbn:ANd9GcQz5tjy9ZjODZhVWHUMVCCa11jlK_CwUp6SiPohFxI32tSCQly_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05" y="5080611"/>
            <a:ext cx="758895" cy="6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Connector 53"/>
          <p:cNvCxnSpPr/>
          <p:nvPr/>
        </p:nvCxnSpPr>
        <p:spPr>
          <a:xfrm flipV="1">
            <a:off x="6096000" y="1802218"/>
            <a:ext cx="977900" cy="5599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7239001" y="3200400"/>
            <a:ext cx="1524000" cy="1524000"/>
            <a:chOff x="6962775" y="1095375"/>
            <a:chExt cx="2181225" cy="2095500"/>
          </a:xfrm>
        </p:grpSpPr>
        <p:pic>
          <p:nvPicPr>
            <p:cNvPr id="4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2775" y="1095375"/>
              <a:ext cx="2181225" cy="209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 rot="453769">
              <a:off x="6982611" y="1755601"/>
              <a:ext cx="1437807" cy="63478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Video</a:t>
              </a:r>
            </a:p>
            <a:p>
              <a:r>
                <a:rPr lang="en-US" sz="1200" b="1" dirty="0" smtClean="0"/>
                <a:t>Server 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673460" y="4038600"/>
            <a:ext cx="1524000" cy="1524000"/>
            <a:chOff x="6962775" y="1095375"/>
            <a:chExt cx="2181225" cy="2095500"/>
          </a:xfrm>
        </p:grpSpPr>
        <p:pic>
          <p:nvPicPr>
            <p:cNvPr id="47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2775" y="1095375"/>
              <a:ext cx="2181225" cy="209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 rot="453769">
              <a:off x="6982382" y="1707286"/>
              <a:ext cx="1437807" cy="63478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Video</a:t>
              </a:r>
            </a:p>
            <a:p>
              <a:r>
                <a:rPr lang="en-US" sz="1200" b="1" dirty="0" smtClean="0"/>
                <a:t>Server 2</a:t>
              </a:r>
            </a:p>
          </p:txBody>
        </p:sp>
      </p:grpSp>
      <p:cxnSp>
        <p:nvCxnSpPr>
          <p:cNvPr id="48" name="Straight Connector 47"/>
          <p:cNvCxnSpPr/>
          <p:nvPr/>
        </p:nvCxnSpPr>
        <p:spPr>
          <a:xfrm flipH="1" flipV="1">
            <a:off x="6345382" y="3200400"/>
            <a:ext cx="969818" cy="741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5324442" y="3802382"/>
            <a:ext cx="424754" cy="801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532578" y="2362200"/>
            <a:ext cx="1540681" cy="1524000"/>
            <a:chOff x="6938900" y="1095375"/>
            <a:chExt cx="2205100" cy="2095500"/>
          </a:xfrm>
        </p:grpSpPr>
        <p:pic>
          <p:nvPicPr>
            <p:cNvPr id="57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2775" y="1095375"/>
              <a:ext cx="2181225" cy="209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 rot="387139">
              <a:off x="6938900" y="1472165"/>
              <a:ext cx="1437805" cy="1015663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GENI</a:t>
              </a:r>
            </a:p>
            <a:p>
              <a:r>
                <a:rPr lang="en-US" sz="1400" b="1" dirty="0" smtClean="0"/>
                <a:t>Cinema</a:t>
              </a:r>
            </a:p>
            <a:p>
              <a:r>
                <a:rPr lang="en-US" sz="1400" b="1" dirty="0" smtClean="0"/>
                <a:t>Gateway</a:t>
              </a:r>
            </a:p>
          </p:txBody>
        </p:sp>
      </p:grpSp>
      <p:pic>
        <p:nvPicPr>
          <p:cNvPr id="60" name="Picture 10" descr="http://vector.me/files/images/1/1/116945/cartoon_cloud_clip_art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1999974" cy="146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/>
          <p:cNvCxnSpPr/>
          <p:nvPr/>
        </p:nvCxnSpPr>
        <p:spPr>
          <a:xfrm>
            <a:off x="3874860" y="2895600"/>
            <a:ext cx="33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958520" y="3200400"/>
            <a:ext cx="685800" cy="228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1524000" y="4572000"/>
            <a:ext cx="304800" cy="914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3309" r="43015"/>
                    </a14:imgEffect>
                  </a14:imgLayer>
                </a14:imgProps>
              </a:ext>
            </a:extLst>
          </a:blip>
          <a:srcRect r="57508"/>
          <a:stretch/>
        </p:blipFill>
        <p:spPr>
          <a:xfrm>
            <a:off x="3352800" y="3200400"/>
            <a:ext cx="489285" cy="3048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3309" r="43015"/>
                    </a14:imgEffect>
                  </a14:imgLayer>
                </a14:imgProps>
              </a:ext>
            </a:extLst>
          </a:blip>
          <a:srcRect r="57508"/>
          <a:stretch/>
        </p:blipFill>
        <p:spPr>
          <a:xfrm>
            <a:off x="6400800" y="1905000"/>
            <a:ext cx="489285" cy="304800"/>
          </a:xfrm>
          <a:prstGeom prst="rect">
            <a:avLst/>
          </a:prstGeom>
        </p:spPr>
      </p:pic>
      <p:sp>
        <p:nvSpPr>
          <p:cNvPr id="80" name="Arc 79"/>
          <p:cNvSpPr/>
          <p:nvPr/>
        </p:nvSpPr>
        <p:spPr>
          <a:xfrm rot="8756124">
            <a:off x="4122275" y="2259454"/>
            <a:ext cx="822960" cy="822960"/>
          </a:xfrm>
          <a:prstGeom prst="arc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Arc 81"/>
          <p:cNvSpPr/>
          <p:nvPr/>
        </p:nvSpPr>
        <p:spPr>
          <a:xfrm rot="18003686">
            <a:off x="5062680" y="2343424"/>
            <a:ext cx="914539" cy="1661236"/>
          </a:xfrm>
          <a:prstGeom prst="arc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Arc 82"/>
          <p:cNvSpPr/>
          <p:nvPr/>
        </p:nvSpPr>
        <p:spPr>
          <a:xfrm rot="8756124">
            <a:off x="5813308" y="2301090"/>
            <a:ext cx="789928" cy="884220"/>
          </a:xfrm>
          <a:prstGeom prst="arc">
            <a:avLst>
              <a:gd name="adj1" fmla="val 17234267"/>
              <a:gd name="adj2" fmla="val 0"/>
            </a:avLst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309" r="43015"/>
                    </a14:imgEffect>
                  </a14:imgLayer>
                </a14:imgProps>
              </a:ext>
            </a:extLst>
          </a:blip>
          <a:srcRect r="57508"/>
          <a:stretch/>
        </p:blipFill>
        <p:spPr>
          <a:xfrm>
            <a:off x="4539915" y="2731860"/>
            <a:ext cx="489285" cy="3048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3309" r="43015"/>
                    </a14:imgEffect>
                  </a14:imgLayer>
                </a14:imgProps>
              </a:ext>
            </a:extLst>
          </a:blip>
          <a:srcRect r="57508"/>
          <a:stretch/>
        </p:blipFill>
        <p:spPr>
          <a:xfrm>
            <a:off x="5638800" y="2667000"/>
            <a:ext cx="489285" cy="3048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309" r="43015"/>
                    </a14:imgEffect>
                  </a14:imgLayer>
                </a14:imgProps>
              </a:ext>
            </a:extLst>
          </a:blip>
          <a:srcRect r="57508"/>
          <a:stretch/>
        </p:blipFill>
        <p:spPr>
          <a:xfrm>
            <a:off x="5410200" y="3124200"/>
            <a:ext cx="489285" cy="304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309" r="43015"/>
                    </a14:imgEffect>
                  </a14:imgLayer>
                </a14:imgProps>
              </a:ext>
            </a:extLst>
          </a:blip>
          <a:srcRect r="57508"/>
          <a:stretch/>
        </p:blipFill>
        <p:spPr>
          <a:xfrm>
            <a:off x="4648200" y="3276600"/>
            <a:ext cx="489285" cy="304800"/>
          </a:xfrm>
          <a:prstGeom prst="rect">
            <a:avLst/>
          </a:prstGeom>
        </p:spPr>
      </p:pic>
      <p:cxnSp>
        <p:nvCxnSpPr>
          <p:cNvPr id="89" name="Straight Connector 88"/>
          <p:cNvCxnSpPr/>
          <p:nvPr/>
        </p:nvCxnSpPr>
        <p:spPr>
          <a:xfrm flipV="1">
            <a:off x="3874895" y="2929620"/>
            <a:ext cx="316105" cy="57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3309" r="43015"/>
                    </a14:imgEffect>
                  </a14:imgLayer>
                </a14:imgProps>
              </a:ext>
            </a:extLst>
          </a:blip>
          <a:srcRect r="57508"/>
          <a:stretch/>
        </p:blipFill>
        <p:spPr>
          <a:xfrm>
            <a:off x="4953000" y="2209800"/>
            <a:ext cx="489285" cy="304800"/>
          </a:xfrm>
          <a:prstGeom prst="rect">
            <a:avLst/>
          </a:prstGeom>
        </p:spPr>
      </p:pic>
      <p:grpSp>
        <p:nvGrpSpPr>
          <p:cNvPr id="105" name="Group 104"/>
          <p:cNvGrpSpPr/>
          <p:nvPr/>
        </p:nvGrpSpPr>
        <p:grpSpPr>
          <a:xfrm>
            <a:off x="533400" y="2209800"/>
            <a:ext cx="1086864" cy="1143000"/>
            <a:chOff x="6897425" y="1095375"/>
            <a:chExt cx="2246575" cy="2095500"/>
          </a:xfrm>
        </p:grpSpPr>
        <p:pic>
          <p:nvPicPr>
            <p:cNvPr id="106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2775" y="1095375"/>
              <a:ext cx="2181225" cy="209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" name="TextBox 106"/>
            <p:cNvSpPr txBox="1"/>
            <p:nvPr/>
          </p:nvSpPr>
          <p:spPr>
            <a:xfrm rot="387139">
              <a:off x="6897425" y="1604044"/>
              <a:ext cx="1437806" cy="793487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Public</a:t>
              </a:r>
            </a:p>
            <a:p>
              <a:r>
                <a:rPr lang="en-US" sz="1200" b="1" dirty="0" smtClean="0"/>
                <a:t>Server</a:t>
              </a:r>
            </a:p>
          </p:txBody>
        </p:sp>
      </p:grpSp>
      <p:cxnSp>
        <p:nvCxnSpPr>
          <p:cNvPr id="108" name="Straight Connector 107"/>
          <p:cNvCxnSpPr/>
          <p:nvPr/>
        </p:nvCxnSpPr>
        <p:spPr>
          <a:xfrm flipH="1" flipV="1">
            <a:off x="762000" y="3036480"/>
            <a:ext cx="228600" cy="502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1" name="Picture 16" descr="https://encrypted-tbn1.gstatic.com/images?q=tbn:ANd9GcQz5tjy9ZjODZhVWHUMVCCa11jlK_CwUp6SiPohFxI32tSCQly_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05" y="5233011"/>
            <a:ext cx="758895" cy="6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Straight Connector 111"/>
          <p:cNvCxnSpPr/>
          <p:nvPr/>
        </p:nvCxnSpPr>
        <p:spPr>
          <a:xfrm flipH="1" flipV="1">
            <a:off x="2133600" y="4408260"/>
            <a:ext cx="76200" cy="1143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4" name="Picture 16" descr="https://encrypted-tbn1.gstatic.com/images?q=tbn:ANd9GcQz5tjy9ZjODZhVWHUMVCCa11jlK_CwUp6SiPohFxI32tSCQly_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140" y="4419600"/>
            <a:ext cx="758895" cy="6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Straight Connector 114"/>
          <p:cNvCxnSpPr/>
          <p:nvPr/>
        </p:nvCxnSpPr>
        <p:spPr>
          <a:xfrm flipH="1" flipV="1">
            <a:off x="2449740" y="4061280"/>
            <a:ext cx="381000" cy="685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073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43000" y="2562761"/>
            <a:ext cx="6705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3200" b="1" dirty="0" smtClean="0">
                <a:solidFill>
                  <a:srgbClr val="F4702F"/>
                </a:solidFill>
                <a:latin typeface="Verdana" pitchFamily="34" charset="0"/>
              </a:rPr>
              <a:t>Software Components of an </a:t>
            </a:r>
            <a:r>
              <a:rPr lang="en-US" sz="3200" b="1" i="1" dirty="0" smtClean="0">
                <a:solidFill>
                  <a:srgbClr val="F4702F"/>
                </a:solidFill>
                <a:latin typeface="Verdana" pitchFamily="34" charset="0"/>
              </a:rPr>
              <a:t>OpenFlow</a:t>
            </a:r>
            <a:r>
              <a:rPr lang="en-US" sz="3200" b="1" dirty="0" smtClean="0">
                <a:solidFill>
                  <a:srgbClr val="F4702F"/>
                </a:solidFill>
                <a:latin typeface="Verdana" pitchFamily="34" charset="0"/>
              </a:rPr>
              <a:t> Software Defined Network</a:t>
            </a:r>
          </a:p>
        </p:txBody>
      </p:sp>
      <p:pic>
        <p:nvPicPr>
          <p:cNvPr id="5" name="Picture 4" descr="wordmark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loud 54"/>
          <p:cNvSpPr/>
          <p:nvPr/>
        </p:nvSpPr>
        <p:spPr>
          <a:xfrm>
            <a:off x="76200" y="3276600"/>
            <a:ext cx="8991600" cy="3352800"/>
          </a:xfrm>
          <a:prstGeom prst="cloud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057400" y="1143000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4702F"/>
                </a:solidFill>
                <a:latin typeface="Verdana" pitchFamily="34" charset="0"/>
              </a:rPr>
              <a:t>Basic SDN Network</a:t>
            </a:r>
            <a:endParaRPr lang="en-US" sz="2800" b="1" dirty="0">
              <a:solidFill>
                <a:srgbClr val="F4702F"/>
              </a:solidFill>
              <a:latin typeface="Verdana" pitchFamily="34" charset="0"/>
            </a:endParaRPr>
          </a:p>
        </p:txBody>
      </p:sp>
      <p:pic>
        <p:nvPicPr>
          <p:cNvPr id="4" name="Picture 3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pic>
        <p:nvPicPr>
          <p:cNvPr id="1026" name="Picture 2" descr="http://www.vectoropenstock.com/previews/2264-Ethernet-Gigabit-Switch-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324" b="61516" l="186" r="992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1" t="31053" r="4223" b="42280"/>
          <a:stretch/>
        </p:blipFill>
        <p:spPr bwMode="auto">
          <a:xfrm>
            <a:off x="1193800" y="3952875"/>
            <a:ext cx="2006600" cy="37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vectoropenstock.com/previews/2264-Ethernet-Gigabit-Switch-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656" b="67055" l="4824" r="974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1" t="31053" r="4223" b="42280"/>
          <a:stretch/>
        </p:blipFill>
        <p:spPr bwMode="auto">
          <a:xfrm>
            <a:off x="3632200" y="4724400"/>
            <a:ext cx="2006600" cy="37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vectoropenstock.com/previews/2264-Ethernet-Gigabit-Switch-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8863" b="62391" l="3340" r="9703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1" t="31053" r="4223" b="42280"/>
          <a:stretch/>
        </p:blipFill>
        <p:spPr bwMode="auto">
          <a:xfrm>
            <a:off x="5562600" y="5486400"/>
            <a:ext cx="2006600" cy="37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/>
          <p:nvPr/>
        </p:nvCxnSpPr>
        <p:spPr>
          <a:xfrm flipH="1" flipV="1">
            <a:off x="2413000" y="4267200"/>
            <a:ext cx="139700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5146640" y="5029202"/>
            <a:ext cx="568360" cy="685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133600" y="2895600"/>
            <a:ext cx="0" cy="106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3" name="Picture 2" descr="http://www.vectoropenstock.com/previews/2264-Ethernet-Gigabit-Switch-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4490" b="62682" l="4082" r="988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1" t="31053" r="4223" b="42280"/>
          <a:stretch/>
        </p:blipFill>
        <p:spPr bwMode="auto">
          <a:xfrm>
            <a:off x="1955800" y="5715000"/>
            <a:ext cx="2006600" cy="37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 flipH="1" flipV="1">
            <a:off x="2032001" y="4194440"/>
            <a:ext cx="406399" cy="1749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657600" y="5029200"/>
            <a:ext cx="3810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0600" y="2362200"/>
            <a:ext cx="6781800" cy="518160"/>
          </a:xfrm>
          <a:prstGeom prst="roundRect">
            <a:avLst/>
          </a:prstGeom>
          <a:solidFill>
            <a:srgbClr val="FF0000">
              <a:alpha val="54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b="1" dirty="0" smtClean="0"/>
              <a:t>Network Operating System</a:t>
            </a:r>
            <a:endParaRPr lang="en-US" sz="2800" b="1" dirty="0"/>
          </a:p>
        </p:txBody>
      </p:sp>
      <p:cxnSp>
        <p:nvCxnSpPr>
          <p:cNvPr id="70" name="Straight Connector 69"/>
          <p:cNvCxnSpPr>
            <a:endCxn id="45" idx="0"/>
          </p:cNvCxnSpPr>
          <p:nvPr/>
        </p:nvCxnSpPr>
        <p:spPr>
          <a:xfrm flipH="1">
            <a:off x="6388100" y="2895600"/>
            <a:ext cx="1270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5" name="Picture 2" descr="http://www.vectoropenstock.com/previews/2264-Ethernet-Gigabit-Switch-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3907" b="58309" l="4453" r="981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1" t="31053" r="4223" b="42280"/>
          <a:stretch/>
        </p:blipFill>
        <p:spPr bwMode="auto">
          <a:xfrm>
            <a:off x="5384800" y="3810000"/>
            <a:ext cx="2006600" cy="37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47"/>
          <p:cNvCxnSpPr/>
          <p:nvPr/>
        </p:nvCxnSpPr>
        <p:spPr>
          <a:xfrm flipV="1">
            <a:off x="2717800" y="4038600"/>
            <a:ext cx="31242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3" idx="0"/>
          </p:cNvCxnSpPr>
          <p:nvPr/>
        </p:nvCxnSpPr>
        <p:spPr>
          <a:xfrm flipH="1">
            <a:off x="2959100" y="2895600"/>
            <a:ext cx="12700" cy="2819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7" idx="0"/>
          </p:cNvCxnSpPr>
          <p:nvPr/>
        </p:nvCxnSpPr>
        <p:spPr>
          <a:xfrm flipH="1">
            <a:off x="4635500" y="2895600"/>
            <a:ext cx="1270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8" idx="0"/>
          </p:cNvCxnSpPr>
          <p:nvPr/>
        </p:nvCxnSpPr>
        <p:spPr>
          <a:xfrm>
            <a:off x="6553200" y="2895600"/>
            <a:ext cx="12700" cy="259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990600" y="1828800"/>
            <a:ext cx="2209800" cy="518160"/>
          </a:xfrm>
          <a:prstGeom prst="roundRect">
            <a:avLst/>
          </a:prstGeom>
          <a:solidFill>
            <a:srgbClr val="470C6B">
              <a:alpha val="54000"/>
            </a:srgbClr>
          </a:solidFill>
          <a:ln>
            <a:solidFill>
              <a:srgbClr val="470C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 smtClean="0"/>
              <a:t>API Feature A</a:t>
            </a:r>
            <a:endParaRPr lang="en-US" sz="2000" b="1" dirty="0"/>
          </a:p>
        </p:txBody>
      </p:sp>
      <p:sp>
        <p:nvSpPr>
          <p:cNvPr id="80" name="Rounded Rectangle 79"/>
          <p:cNvSpPr/>
          <p:nvPr/>
        </p:nvSpPr>
        <p:spPr>
          <a:xfrm>
            <a:off x="3276600" y="1828800"/>
            <a:ext cx="2209800" cy="518160"/>
          </a:xfrm>
          <a:prstGeom prst="roundRect">
            <a:avLst/>
          </a:prstGeom>
          <a:solidFill>
            <a:srgbClr val="470C6B">
              <a:alpha val="54000"/>
            </a:srgbClr>
          </a:solidFill>
          <a:ln>
            <a:solidFill>
              <a:srgbClr val="470C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 smtClean="0"/>
              <a:t>API Feature B</a:t>
            </a:r>
            <a:endParaRPr lang="en-US" sz="20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5562600" y="1828800"/>
            <a:ext cx="2209800" cy="518160"/>
          </a:xfrm>
          <a:prstGeom prst="roundRect">
            <a:avLst/>
          </a:prstGeom>
          <a:solidFill>
            <a:srgbClr val="470C6B">
              <a:alpha val="54000"/>
            </a:srgbClr>
          </a:solidFill>
          <a:ln>
            <a:solidFill>
              <a:srgbClr val="470C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 smtClean="0"/>
              <a:t>API Feature C</a:t>
            </a:r>
            <a:endParaRPr lang="en-US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436757" y="3886200"/>
            <a:ext cx="1561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Packet Forwarding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09800" y="5638800"/>
            <a:ext cx="1561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Packet Forwarding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86200" y="4659243"/>
            <a:ext cx="1561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Packet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</a:rPr>
              <a:t>Forwarding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38800" y="3733800"/>
            <a:ext cx="1561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Packet Forwarding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791200" y="5421243"/>
            <a:ext cx="1561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Packet Forwarding</a:t>
            </a:r>
            <a:endParaRPr lang="en-US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29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057400" y="1143000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4702F"/>
                </a:solidFill>
                <a:latin typeface="Verdana" pitchFamily="34" charset="0"/>
              </a:rPr>
              <a:t>Basic OF Network</a:t>
            </a:r>
            <a:endParaRPr lang="en-US" sz="2800" b="1" dirty="0">
              <a:solidFill>
                <a:srgbClr val="F4702F"/>
              </a:solidFill>
              <a:latin typeface="Verdana" pitchFamily="34" charset="0"/>
            </a:endParaRPr>
          </a:p>
        </p:txBody>
      </p:sp>
      <p:pic>
        <p:nvPicPr>
          <p:cNvPr id="4" name="Picture 3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6200" y="914400"/>
            <a:ext cx="8991600" cy="5715000"/>
            <a:chOff x="76200" y="914400"/>
            <a:chExt cx="8991600" cy="5715000"/>
          </a:xfrm>
        </p:grpSpPr>
        <p:sp>
          <p:nvSpPr>
            <p:cNvPr id="55" name="Cloud 54"/>
            <p:cNvSpPr/>
            <p:nvPr/>
          </p:nvSpPr>
          <p:spPr>
            <a:xfrm>
              <a:off x="76200" y="3276600"/>
              <a:ext cx="8991600" cy="3352800"/>
            </a:xfrm>
            <a:prstGeom prst="cloud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http://www.vectoropenstock.com/previews/2264-Ethernet-Gigabit-Switch-.jpg">
              <a:hlinkClick r:id="rId4"/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324" b="61516" l="186" r="9925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1" t="31053" r="4223" b="42280"/>
            <a:stretch/>
          </p:blipFill>
          <p:spPr bwMode="auto">
            <a:xfrm>
              <a:off x="1193800" y="3952875"/>
              <a:ext cx="2006600" cy="37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vectoropenstock.com/previews/2264-Ethernet-Gigabit-Switch-.jpg">
              <a:hlinkClick r:id="rId4"/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5656" b="67055" l="4824" r="9740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1" t="31053" r="4223" b="42280"/>
            <a:stretch/>
          </p:blipFill>
          <p:spPr bwMode="auto">
            <a:xfrm>
              <a:off x="3632200" y="4724400"/>
              <a:ext cx="2006600" cy="37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vectoropenstock.com/previews/2264-Ethernet-Gigabit-Switch-.jpg">
              <a:hlinkClick r:id="rId4"/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8863" b="62391" l="3340" r="9703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1" t="31053" r="4223" b="42280"/>
            <a:stretch/>
          </p:blipFill>
          <p:spPr bwMode="auto">
            <a:xfrm>
              <a:off x="5562600" y="5486400"/>
              <a:ext cx="2006600" cy="37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Straight Connector 45"/>
            <p:cNvCxnSpPr/>
            <p:nvPr/>
          </p:nvCxnSpPr>
          <p:spPr>
            <a:xfrm flipH="1" flipV="1">
              <a:off x="2413000" y="4267200"/>
              <a:ext cx="1397000" cy="685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5146640" y="5029202"/>
              <a:ext cx="568360" cy="685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2133600" y="2895600"/>
              <a:ext cx="0" cy="1066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43" name="Picture 2" descr="http://www.vectoropenstock.com/previews/2264-Ethernet-Gigabit-Switch-.jpg">
              <a:hlinkClick r:id="rId4"/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4490" b="62682" l="4082" r="9888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1" t="31053" r="4223" b="42280"/>
            <a:stretch/>
          </p:blipFill>
          <p:spPr bwMode="auto">
            <a:xfrm>
              <a:off x="1955800" y="5715000"/>
              <a:ext cx="2006600" cy="37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Straight Connector 43"/>
            <p:cNvCxnSpPr/>
            <p:nvPr/>
          </p:nvCxnSpPr>
          <p:spPr>
            <a:xfrm flipH="1" flipV="1">
              <a:off x="2032001" y="4194440"/>
              <a:ext cx="406399" cy="1749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657600" y="5029200"/>
              <a:ext cx="38100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990600" y="2362200"/>
              <a:ext cx="6781800" cy="518160"/>
            </a:xfrm>
            <a:prstGeom prst="roundRect">
              <a:avLst/>
            </a:prstGeom>
            <a:solidFill>
              <a:srgbClr val="FF0000">
                <a:alpha val="54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800" b="1" dirty="0" smtClean="0"/>
                <a:t>OpenFlow Controller</a:t>
              </a:r>
              <a:endParaRPr lang="en-US" sz="2800" b="1" dirty="0"/>
            </a:p>
          </p:txBody>
        </p:sp>
        <p:cxnSp>
          <p:nvCxnSpPr>
            <p:cNvPr id="70" name="Straight Connector 69"/>
            <p:cNvCxnSpPr>
              <a:endCxn id="45" idx="0"/>
            </p:cNvCxnSpPr>
            <p:nvPr/>
          </p:nvCxnSpPr>
          <p:spPr>
            <a:xfrm flipH="1">
              <a:off x="6388100" y="2895600"/>
              <a:ext cx="127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45" name="Picture 2" descr="http://www.vectoropenstock.com/previews/2264-Ethernet-Gigabit-Switch-.jpg">
              <a:hlinkClick r:id="rId4"/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23907" b="58309" l="4453" r="9814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1" t="31053" r="4223" b="42280"/>
            <a:stretch/>
          </p:blipFill>
          <p:spPr bwMode="auto">
            <a:xfrm>
              <a:off x="5384800" y="3810000"/>
              <a:ext cx="2006600" cy="37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Straight Connector 47"/>
            <p:cNvCxnSpPr/>
            <p:nvPr/>
          </p:nvCxnSpPr>
          <p:spPr>
            <a:xfrm flipV="1">
              <a:off x="2717800" y="4038600"/>
              <a:ext cx="3124200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43" idx="0"/>
            </p:cNvCxnSpPr>
            <p:nvPr/>
          </p:nvCxnSpPr>
          <p:spPr>
            <a:xfrm flipH="1">
              <a:off x="2959100" y="2895600"/>
              <a:ext cx="12700" cy="2819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7" idx="0"/>
            </p:cNvCxnSpPr>
            <p:nvPr/>
          </p:nvCxnSpPr>
          <p:spPr>
            <a:xfrm flipH="1">
              <a:off x="4635500" y="2895600"/>
              <a:ext cx="12700" cy="1828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8" idx="0"/>
            </p:cNvCxnSpPr>
            <p:nvPr/>
          </p:nvCxnSpPr>
          <p:spPr>
            <a:xfrm>
              <a:off x="6553200" y="2895600"/>
              <a:ext cx="12700" cy="2590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>
              <a:off x="990600" y="1828800"/>
              <a:ext cx="2209800" cy="518160"/>
            </a:xfrm>
            <a:prstGeom prst="roundRect">
              <a:avLst/>
            </a:prstGeom>
            <a:solidFill>
              <a:srgbClr val="470C6B">
                <a:alpha val="54000"/>
              </a:srgbClr>
            </a:solidFill>
            <a:ln>
              <a:solidFill>
                <a:srgbClr val="470C6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1" dirty="0" smtClean="0"/>
                <a:t>Network Services</a:t>
              </a:r>
              <a:endParaRPr lang="en-US" b="1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276600" y="1828800"/>
              <a:ext cx="2209800" cy="518160"/>
            </a:xfrm>
            <a:prstGeom prst="roundRect">
              <a:avLst/>
            </a:prstGeom>
            <a:solidFill>
              <a:srgbClr val="470C6B">
                <a:alpha val="54000"/>
              </a:srgbClr>
            </a:solidFill>
            <a:ln>
              <a:solidFill>
                <a:srgbClr val="470C6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1" dirty="0" smtClean="0"/>
                <a:t>Custom Services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36757" y="3886200"/>
              <a:ext cx="1561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</a:rPr>
                <a:t>Packet Forwarding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09800" y="5638800"/>
              <a:ext cx="1561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</a:rPr>
                <a:t>Packet Forwarding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86200" y="4659243"/>
              <a:ext cx="1561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</a:rPr>
                <a:t>Packet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</a:rPr>
                <a:t>Forwarding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38800" y="3733800"/>
              <a:ext cx="1561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</a:rPr>
                <a:t>Packet Forwarding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91200" y="5421243"/>
              <a:ext cx="1561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</a:rPr>
                <a:t>Packet Forwarding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3309" r="43015"/>
                      </a14:imgEffect>
                    </a14:imgLayer>
                  </a14:imgProps>
                </a:ext>
              </a:extLst>
            </a:blip>
            <a:srcRect r="57508"/>
            <a:stretch/>
          </p:blipFill>
          <p:spPr>
            <a:xfrm>
              <a:off x="4343400" y="3276600"/>
              <a:ext cx="685800" cy="42721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3309" r="43015"/>
                      </a14:imgEffect>
                    </a14:imgLayer>
                  </a14:imgProps>
                </a:ext>
              </a:extLst>
            </a:blip>
            <a:srcRect r="57508"/>
            <a:stretch/>
          </p:blipFill>
          <p:spPr>
            <a:xfrm>
              <a:off x="2667000" y="4724400"/>
              <a:ext cx="685800" cy="42721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3309" r="43015"/>
                      </a14:imgEffect>
                    </a14:imgLayer>
                  </a14:imgProps>
                </a:ext>
              </a:extLst>
            </a:blip>
            <a:srcRect r="57508"/>
            <a:stretch/>
          </p:blipFill>
          <p:spPr>
            <a:xfrm>
              <a:off x="1828800" y="3154181"/>
              <a:ext cx="685800" cy="42721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3309" r="43015"/>
                      </a14:imgEffect>
                    </a14:imgLayer>
                  </a14:imgProps>
                </a:ext>
              </a:extLst>
            </a:blip>
            <a:srcRect r="57508"/>
            <a:stretch/>
          </p:blipFill>
          <p:spPr>
            <a:xfrm>
              <a:off x="6096000" y="3077981"/>
              <a:ext cx="685800" cy="42721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3309" r="43015"/>
                      </a14:imgEffect>
                    </a14:imgLayer>
                  </a14:imgProps>
                </a:ext>
              </a:extLst>
            </a:blip>
            <a:srcRect r="57508"/>
            <a:stretch/>
          </p:blipFill>
          <p:spPr>
            <a:xfrm>
              <a:off x="6248400" y="4343400"/>
              <a:ext cx="685800" cy="427219"/>
            </a:xfrm>
            <a:prstGeom prst="rect">
              <a:avLst/>
            </a:prstGeom>
          </p:spPr>
        </p:pic>
        <p:sp>
          <p:nvSpPr>
            <p:cNvPr id="35" name="Rounded Rectangle 34"/>
            <p:cNvSpPr/>
            <p:nvPr/>
          </p:nvSpPr>
          <p:spPr>
            <a:xfrm>
              <a:off x="6705600" y="914400"/>
              <a:ext cx="2209800" cy="518161"/>
            </a:xfrm>
            <a:prstGeom prst="roundRect">
              <a:avLst/>
            </a:prstGeom>
            <a:solidFill>
              <a:srgbClr val="470C6B">
                <a:alpha val="54000"/>
              </a:srgbClr>
            </a:solidFill>
            <a:ln>
              <a:solidFill>
                <a:srgbClr val="470C6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1" dirty="0" smtClean="0"/>
                <a:t>User Applications</a:t>
              </a:r>
              <a:endParaRPr lang="en-US" b="1" dirty="0"/>
            </a:p>
          </p:txBody>
        </p:sp>
        <p:cxnSp>
          <p:nvCxnSpPr>
            <p:cNvPr id="37" name="Straight Connector 36"/>
            <p:cNvCxnSpPr>
              <a:endCxn id="81" idx="0"/>
            </p:cNvCxnSpPr>
            <p:nvPr/>
          </p:nvCxnSpPr>
          <p:spPr>
            <a:xfrm flipH="1">
              <a:off x="6667500" y="1447800"/>
              <a:ext cx="1193800" cy="381000"/>
            </a:xfrm>
            <a:prstGeom prst="line">
              <a:avLst/>
            </a:prstGeom>
            <a:ln>
              <a:solidFill>
                <a:srgbClr val="00FF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5562600" y="1828800"/>
              <a:ext cx="2209800" cy="518160"/>
            </a:xfrm>
            <a:prstGeom prst="roundRect">
              <a:avLst/>
            </a:prstGeom>
            <a:solidFill>
              <a:srgbClr val="470C6B">
                <a:alpha val="54000"/>
              </a:srgbClr>
            </a:solidFill>
            <a:ln>
              <a:solidFill>
                <a:srgbClr val="470C6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1" dirty="0" smtClean="0"/>
                <a:t>APIs 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2513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470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Bottom-Up: An OF-Enabled Switch</a:t>
            </a:r>
            <a:endParaRPr lang="en-US" sz="2800" b="1" dirty="0">
              <a:solidFill>
                <a:srgbClr val="F4702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Picture 17" descr="wordmark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pic>
        <p:nvPicPr>
          <p:cNvPr id="5" name="Picture 2" descr="http://www.vectoropenstock.com/previews/2264-Ethernet-Gigabit-Switch-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490" b="62682" l="4082" r="988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1" t="31053" r="4223" b="42280"/>
          <a:stretch/>
        </p:blipFill>
        <p:spPr bwMode="auto">
          <a:xfrm>
            <a:off x="609600" y="3886200"/>
            <a:ext cx="2057400" cy="3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6034" y="2438400"/>
            <a:ext cx="2159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Power 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Bootloader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OF-Enabled OS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276600" y="3200400"/>
            <a:ext cx="5257800" cy="1752600"/>
            <a:chOff x="3124200" y="4191000"/>
            <a:chExt cx="5257800" cy="1752600"/>
          </a:xfrm>
        </p:grpSpPr>
        <p:sp>
          <p:nvSpPr>
            <p:cNvPr id="6" name="Rounded Rectangle 5"/>
            <p:cNvSpPr/>
            <p:nvPr/>
          </p:nvSpPr>
          <p:spPr>
            <a:xfrm>
              <a:off x="3124200" y="4191000"/>
              <a:ext cx="5257800" cy="1752600"/>
            </a:xfrm>
            <a:prstGeom prst="roundRect">
              <a:avLst>
                <a:gd name="adj" fmla="val 7391"/>
              </a:avLst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00400" y="4724400"/>
              <a:ext cx="5105399" cy="1143000"/>
            </a:xfrm>
            <a:prstGeom prst="roundRect">
              <a:avLst/>
            </a:prstGeom>
            <a:solidFill>
              <a:srgbClr val="470C6B">
                <a:alpha val="48000"/>
              </a:srgbClr>
            </a:solidFill>
            <a:ln>
              <a:solidFill>
                <a:srgbClr val="470C6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Data Path / Switching Hardware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200400" y="4267200"/>
              <a:ext cx="3048000" cy="412584"/>
            </a:xfrm>
            <a:prstGeom prst="roundRect">
              <a:avLst/>
            </a:prstGeom>
            <a:solidFill>
              <a:srgbClr val="FF6600">
                <a:alpha val="55000"/>
              </a:srgbClr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Control Path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24600" y="4267200"/>
              <a:ext cx="1981200" cy="412584"/>
            </a:xfrm>
            <a:prstGeom prst="roundRect">
              <a:avLst/>
            </a:prstGeom>
            <a:solidFill>
              <a:srgbClr val="FF6600">
                <a:alpha val="55000"/>
              </a:srgbClr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OpenFlow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8600" y="5257800"/>
              <a:ext cx="3428999" cy="412584"/>
            </a:xfrm>
            <a:prstGeom prst="roundRect">
              <a:avLst/>
            </a:prstGeom>
            <a:solidFill>
              <a:schemeClr val="accent3">
                <a:lumMod val="75000"/>
                <a:alpha val="5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Flow Table</a:t>
              </a:r>
              <a:endParaRPr lang="en-US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2590800" y="4191000"/>
            <a:ext cx="609600" cy="838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00400" y="3124200"/>
            <a:ext cx="5410200" cy="190500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590800" y="3124200"/>
            <a:ext cx="609600" cy="838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5800" y="25146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264131" y="2707669"/>
            <a:ext cx="57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loud 55"/>
          <p:cNvSpPr/>
          <p:nvPr/>
        </p:nvSpPr>
        <p:spPr>
          <a:xfrm rot="16200000">
            <a:off x="-723901" y="2781300"/>
            <a:ext cx="4724400" cy="2667000"/>
          </a:xfrm>
          <a:prstGeom prst="cloud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91720"/>
            <a:ext cx="8229600" cy="1143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470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 Switch Connection to Controller</a:t>
            </a:r>
            <a:endParaRPr lang="en-US" sz="2800" b="1" dirty="0">
              <a:solidFill>
                <a:srgbClr val="F4702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Picture 17" descr="wordmark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09600" y="4648200"/>
            <a:ext cx="8001000" cy="1905000"/>
            <a:chOff x="609600" y="3124200"/>
            <a:chExt cx="8001000" cy="1905000"/>
          </a:xfrm>
        </p:grpSpPr>
        <p:pic>
          <p:nvPicPr>
            <p:cNvPr id="5" name="Picture 2" descr="http://www.vectoropenstock.com/previews/2264-Ethernet-Gigabit-Switch-.jpg">
              <a:hlinkClick r:id="rId3"/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4490" b="62682" l="4082" r="9888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1" t="31053" r="4223" b="42280"/>
            <a:stretch/>
          </p:blipFill>
          <p:spPr bwMode="auto">
            <a:xfrm>
              <a:off x="609600" y="3886200"/>
              <a:ext cx="2057400" cy="387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/>
          </p:nvGrpSpPr>
          <p:grpSpPr>
            <a:xfrm>
              <a:off x="3276600" y="3200400"/>
              <a:ext cx="5257800" cy="1752600"/>
              <a:chOff x="3124200" y="4191000"/>
              <a:chExt cx="5257800" cy="17526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124200" y="4191000"/>
                <a:ext cx="5257800" cy="1752600"/>
              </a:xfrm>
              <a:prstGeom prst="roundRect">
                <a:avLst>
                  <a:gd name="adj" fmla="val 7391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200400" y="4724400"/>
                <a:ext cx="5105399" cy="1143000"/>
              </a:xfrm>
              <a:prstGeom prst="roundRect">
                <a:avLst/>
              </a:prstGeom>
              <a:solidFill>
                <a:srgbClr val="470C6B">
                  <a:alpha val="48000"/>
                </a:srgbClr>
              </a:solidFill>
              <a:ln>
                <a:solidFill>
                  <a:srgbClr val="470C6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dirty="0" smtClean="0"/>
                  <a:t>Data Path / Switching Hardware</a:t>
                </a:r>
                <a:endParaRPr lang="en-US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200400" y="4267200"/>
                <a:ext cx="3048000" cy="412584"/>
              </a:xfrm>
              <a:prstGeom prst="roundRect">
                <a:avLst/>
              </a:prstGeom>
              <a:solidFill>
                <a:srgbClr val="FF6600">
                  <a:alpha val="55000"/>
                </a:srgbClr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dirty="0" smtClean="0"/>
                  <a:t>Control Path</a:t>
                </a:r>
                <a:endParaRPr lang="en-US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4038600" y="5257800"/>
                <a:ext cx="3428999" cy="412584"/>
              </a:xfrm>
              <a:prstGeom prst="roundRect">
                <a:avLst/>
              </a:prstGeom>
              <a:solidFill>
                <a:schemeClr val="accent3">
                  <a:lumMod val="75000"/>
                  <a:alpha val="5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dirty="0" smtClean="0"/>
                  <a:t>Flow Table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6324600" y="4267200"/>
                <a:ext cx="1981200" cy="412584"/>
              </a:xfrm>
              <a:prstGeom prst="roundRect">
                <a:avLst/>
              </a:prstGeom>
              <a:solidFill>
                <a:srgbClr val="FF6600">
                  <a:alpha val="55000"/>
                </a:srgbClr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dirty="0" smtClean="0"/>
                  <a:t>OpenFlow</a:t>
                </a:r>
                <a:endParaRPr lang="en-US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2590800" y="4191000"/>
              <a:ext cx="609600" cy="8382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200400" y="3124200"/>
              <a:ext cx="5410200" cy="190500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2590800" y="3124200"/>
              <a:ext cx="609600" cy="8382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438400" y="1905000"/>
            <a:ext cx="6172200" cy="2209800"/>
            <a:chOff x="2438400" y="2819400"/>
            <a:chExt cx="6172200" cy="2209800"/>
          </a:xfrm>
        </p:grpSpPr>
        <p:grpSp>
          <p:nvGrpSpPr>
            <p:cNvPr id="25" name="Group 24"/>
            <p:cNvGrpSpPr/>
            <p:nvPr/>
          </p:nvGrpSpPr>
          <p:grpSpPr>
            <a:xfrm>
              <a:off x="3276600" y="2919984"/>
              <a:ext cx="5257800" cy="2033016"/>
              <a:chOff x="3124200" y="3910584"/>
              <a:chExt cx="5257800" cy="203301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124200" y="3910584"/>
                <a:ext cx="5257800" cy="2033016"/>
              </a:xfrm>
              <a:prstGeom prst="roundRect">
                <a:avLst>
                  <a:gd name="adj" fmla="val 7391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200400" y="5410200"/>
                <a:ext cx="5105399" cy="457200"/>
              </a:xfrm>
              <a:prstGeom prst="roundRect">
                <a:avLst/>
              </a:prstGeom>
              <a:solidFill>
                <a:srgbClr val="470C6B">
                  <a:alpha val="48000"/>
                </a:srgbClr>
              </a:solidFill>
              <a:ln>
                <a:solidFill>
                  <a:srgbClr val="470C6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dirty="0" smtClean="0"/>
                  <a:t>Hardware</a:t>
                </a:r>
                <a:endParaRPr lang="en-US" dirty="0"/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>
              <a:off x="2438400" y="4495800"/>
              <a:ext cx="762000" cy="533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200400" y="2819400"/>
              <a:ext cx="5410200" cy="220980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2438400" y="3124200"/>
              <a:ext cx="76200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ounded Rectangle 47"/>
          <p:cNvSpPr/>
          <p:nvPr/>
        </p:nvSpPr>
        <p:spPr>
          <a:xfrm>
            <a:off x="3352800" y="3002640"/>
            <a:ext cx="5105399" cy="457200"/>
          </a:xfrm>
          <a:prstGeom prst="roundRect">
            <a:avLst/>
          </a:prstGeom>
          <a:solidFill>
            <a:srgbClr val="FFFFFF">
              <a:alpha val="9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470C6B"/>
                </a:solidFill>
              </a:rPr>
              <a:t>OS (e.g. Linux, Mac, Windows, etc.)</a:t>
            </a:r>
            <a:endParaRPr lang="en-US" dirty="0">
              <a:solidFill>
                <a:srgbClr val="470C6B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352800" y="2057400"/>
            <a:ext cx="1676400" cy="412584"/>
          </a:xfrm>
          <a:prstGeom prst="round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Network Services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063220" y="2057400"/>
            <a:ext cx="1676400" cy="412584"/>
          </a:xfrm>
          <a:prstGeom prst="round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Custom Services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781800" y="2057400"/>
            <a:ext cx="1676400" cy="412584"/>
          </a:xfrm>
          <a:prstGeom prst="round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APIs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352800" y="2514600"/>
            <a:ext cx="5105400" cy="412584"/>
          </a:xfrm>
          <a:prstGeom prst="roundRect">
            <a:avLst/>
          </a:prstGeom>
          <a:solidFill>
            <a:srgbClr val="FF6600">
              <a:alpha val="55000"/>
            </a:srgb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OpenFlow Controller (e.g. Floodlight, NOX, etc.)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1295400" y="3505200"/>
            <a:ext cx="0" cy="190500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62000" y="2362200"/>
            <a:ext cx="1876425" cy="1524000"/>
            <a:chOff x="6962775" y="1095375"/>
            <a:chExt cx="2181225" cy="2095500"/>
          </a:xfrm>
        </p:grpSpPr>
        <p:pic>
          <p:nvPicPr>
            <p:cNvPr id="2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98182" l="0" r="9912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2775" y="1095375"/>
              <a:ext cx="2181225" cy="209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 rot="453769">
              <a:off x="7100910" y="1857011"/>
              <a:ext cx="1017530" cy="359714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Controller</a:t>
              </a:r>
            </a:p>
          </p:txBody>
        </p:sp>
      </p:grpSp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3309" r="43015"/>
                    </a14:imgEffect>
                  </a14:imgLayer>
                </a14:imgProps>
              </a:ext>
            </a:extLst>
          </a:blip>
          <a:srcRect r="57508"/>
          <a:stretch/>
        </p:blipFill>
        <p:spPr>
          <a:xfrm>
            <a:off x="990600" y="4191000"/>
            <a:ext cx="685800" cy="427219"/>
          </a:xfrm>
          <a:prstGeom prst="rect">
            <a:avLst/>
          </a:prstGeom>
        </p:spPr>
      </p:pic>
      <p:sp>
        <p:nvSpPr>
          <p:cNvPr id="84" name="Arc 83"/>
          <p:cNvSpPr/>
          <p:nvPr/>
        </p:nvSpPr>
        <p:spPr>
          <a:xfrm>
            <a:off x="8085360" y="2720520"/>
            <a:ext cx="762000" cy="2286000"/>
          </a:xfrm>
          <a:prstGeom prst="arc">
            <a:avLst>
              <a:gd name="adj1" fmla="val 16200000"/>
              <a:gd name="adj2" fmla="val 5396090"/>
            </a:avLst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3309" r="43015"/>
                    </a14:imgEffect>
                  </a14:imgLayer>
                </a14:imgProps>
              </a:ext>
            </a:extLst>
          </a:blip>
          <a:srcRect r="57508"/>
          <a:stretch/>
        </p:blipFill>
        <p:spPr>
          <a:xfrm>
            <a:off x="8610600" y="3733800"/>
            <a:ext cx="48928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2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914400"/>
            <a:ext cx="8382000" cy="1143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470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 Switch Connection to Controller</a:t>
            </a:r>
            <a:endParaRPr lang="en-US" sz="2800" b="1" dirty="0">
              <a:solidFill>
                <a:srgbClr val="F4702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2103437"/>
            <a:ext cx="8686800" cy="4525963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Switch probes for controller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Configured with controller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IP/port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Standalone or secure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modes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Connection established via TCP/TLS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Controller learns topology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Packet-out LLDP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Devices and other participating OF switches discovered and mapped</a:t>
            </a:r>
          </a:p>
        </p:txBody>
      </p:sp>
      <p:pic>
        <p:nvPicPr>
          <p:cNvPr id="18" name="Picture 17" descr="wordmark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loud 55"/>
          <p:cNvSpPr/>
          <p:nvPr/>
        </p:nvSpPr>
        <p:spPr>
          <a:xfrm rot="16200000">
            <a:off x="-800101" y="2857500"/>
            <a:ext cx="4876800" cy="2667000"/>
          </a:xfrm>
          <a:prstGeom prst="cloud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470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 Connection to Controller</a:t>
            </a:r>
            <a:endParaRPr lang="en-US" sz="2800" b="1" dirty="0">
              <a:solidFill>
                <a:srgbClr val="F4702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Picture 17" descr="wordmark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pic>
        <p:nvPicPr>
          <p:cNvPr id="5" name="Picture 2" descr="http://www.vectoropenstock.com/previews/2264-Ethernet-Gigabit-Switch-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490" b="62682" l="4082" r="988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1" t="31053" r="4223" b="42280"/>
          <a:stretch/>
        </p:blipFill>
        <p:spPr bwMode="auto">
          <a:xfrm>
            <a:off x="609600" y="5631804"/>
            <a:ext cx="2057400" cy="3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Straight Connector 68"/>
          <p:cNvCxnSpPr/>
          <p:nvPr/>
        </p:nvCxnSpPr>
        <p:spPr>
          <a:xfrm flipV="1">
            <a:off x="1295400" y="4800600"/>
            <a:ext cx="0" cy="83820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62000" y="3779160"/>
            <a:ext cx="1876425" cy="1524000"/>
            <a:chOff x="6962775" y="1095375"/>
            <a:chExt cx="2181225" cy="2095500"/>
          </a:xfrm>
        </p:grpSpPr>
        <p:pic>
          <p:nvPicPr>
            <p:cNvPr id="2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98182" l="0" r="9912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2775" y="1095375"/>
              <a:ext cx="2181225" cy="209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 rot="453769">
              <a:off x="7100910" y="1857011"/>
              <a:ext cx="1017530" cy="359714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Controller</a:t>
              </a:r>
            </a:p>
          </p:txBody>
        </p:sp>
      </p:grpSp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3309" r="43015"/>
                    </a14:imgEffect>
                  </a14:imgLayer>
                </a14:imgProps>
              </a:ext>
            </a:extLst>
          </a:blip>
          <a:srcRect r="57508"/>
          <a:stretch/>
        </p:blipFill>
        <p:spPr>
          <a:xfrm>
            <a:off x="990600" y="5135381"/>
            <a:ext cx="685800" cy="42721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438400" y="3962400"/>
            <a:ext cx="6400800" cy="2514600"/>
            <a:chOff x="2209800" y="1600200"/>
            <a:chExt cx="6400800" cy="2514600"/>
          </a:xfrm>
        </p:grpSpPr>
        <p:grpSp>
          <p:nvGrpSpPr>
            <p:cNvPr id="23" name="Group 22"/>
            <p:cNvGrpSpPr/>
            <p:nvPr/>
          </p:nvGrpSpPr>
          <p:grpSpPr>
            <a:xfrm>
              <a:off x="2209800" y="1600200"/>
              <a:ext cx="6400800" cy="2514600"/>
              <a:chOff x="2209800" y="2514600"/>
              <a:chExt cx="6400800" cy="25146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276600" y="2919984"/>
                <a:ext cx="5257800" cy="2033016"/>
                <a:chOff x="3124200" y="3910584"/>
                <a:chExt cx="5257800" cy="2033016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3124200" y="3910584"/>
                  <a:ext cx="5257800" cy="2033016"/>
                </a:xfrm>
                <a:prstGeom prst="roundRect">
                  <a:avLst>
                    <a:gd name="adj" fmla="val 7391"/>
                  </a:avLst>
                </a:prstGeom>
                <a:solidFill>
                  <a:schemeClr val="accent5"/>
                </a:solidFill>
                <a:ln>
                  <a:solidFill>
                    <a:schemeClr val="accent5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3200400" y="5410200"/>
                  <a:ext cx="5105399" cy="457200"/>
                </a:xfrm>
                <a:prstGeom prst="roundRect">
                  <a:avLst/>
                </a:prstGeom>
                <a:solidFill>
                  <a:srgbClr val="470C6B">
                    <a:alpha val="48000"/>
                  </a:srgbClr>
                </a:solidFill>
                <a:ln>
                  <a:solidFill>
                    <a:srgbClr val="470C6B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r>
                    <a:rPr lang="en-US" dirty="0" smtClean="0"/>
                    <a:t>Hardware</a:t>
                  </a:r>
                  <a:endParaRPr lang="en-US" dirty="0"/>
                </a:p>
              </p:txBody>
            </p:sp>
          </p:grpSp>
          <p:cxnSp>
            <p:nvCxnSpPr>
              <p:cNvPr id="26" name="Straight Connector 25"/>
              <p:cNvCxnSpPr/>
              <p:nvPr/>
            </p:nvCxnSpPr>
            <p:spPr>
              <a:xfrm>
                <a:off x="2209800" y="3581400"/>
                <a:ext cx="990600" cy="1447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3200400" y="2819400"/>
                <a:ext cx="5410200" cy="220980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2209800" y="2514600"/>
                <a:ext cx="99060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Rounded Rectangle 47"/>
            <p:cNvSpPr/>
            <p:nvPr/>
          </p:nvSpPr>
          <p:spPr>
            <a:xfrm>
              <a:off x="3352800" y="3002640"/>
              <a:ext cx="5105399" cy="457200"/>
            </a:xfrm>
            <a:prstGeom prst="roundRect">
              <a:avLst/>
            </a:prstGeom>
            <a:solidFill>
              <a:srgbClr val="FFFFFF">
                <a:alpha val="92000"/>
              </a:srgb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470C6B"/>
                  </a:solidFill>
                </a:rPr>
                <a:t>OS (e.g. Linux, Mac, Windows, etc.)</a:t>
              </a:r>
              <a:endParaRPr lang="en-US" dirty="0">
                <a:solidFill>
                  <a:srgbClr val="470C6B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352800" y="2514600"/>
              <a:ext cx="5105400" cy="412584"/>
            </a:xfrm>
            <a:prstGeom prst="roundRect">
              <a:avLst/>
            </a:prstGeom>
            <a:solidFill>
              <a:srgbClr val="FF6600">
                <a:alpha val="55000"/>
              </a:srgbClr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OpenFlow Controller (e.g. Floodlight, NOX, etc.)</a:t>
              </a:r>
              <a:endParaRPr lang="en-US" dirty="0"/>
            </a:p>
          </p:txBody>
        </p:sp>
      </p:grpSp>
      <p:pic>
        <p:nvPicPr>
          <p:cNvPr id="44" name="Picture 16" descr="https://encrypted-tbn1.gstatic.com/images?q=tbn:ANd9GcQz5tjy9ZjODZhVWHUMVCCa11jlK_CwUp6SiPohFxI32tSCQly_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38618" y1="80000" x2="38618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56280"/>
            <a:ext cx="109386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/>
          <p:cNvGrpSpPr/>
          <p:nvPr/>
        </p:nvGrpSpPr>
        <p:grpSpPr>
          <a:xfrm>
            <a:off x="1752600" y="1752600"/>
            <a:ext cx="7086600" cy="2209800"/>
            <a:chOff x="1524000" y="1905000"/>
            <a:chExt cx="7086600" cy="2209800"/>
          </a:xfrm>
        </p:grpSpPr>
        <p:grpSp>
          <p:nvGrpSpPr>
            <p:cNvPr id="46" name="Group 45"/>
            <p:cNvGrpSpPr/>
            <p:nvPr/>
          </p:nvGrpSpPr>
          <p:grpSpPr>
            <a:xfrm>
              <a:off x="1524000" y="1905000"/>
              <a:ext cx="7086600" cy="2209800"/>
              <a:chOff x="1524000" y="2819400"/>
              <a:chExt cx="7086600" cy="220980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3276600" y="2919984"/>
                <a:ext cx="5257800" cy="2033016"/>
                <a:chOff x="3124200" y="3910584"/>
                <a:chExt cx="5257800" cy="2033016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3124200" y="3910584"/>
                  <a:ext cx="5257800" cy="2033016"/>
                </a:xfrm>
                <a:prstGeom prst="roundRect">
                  <a:avLst>
                    <a:gd name="adj" fmla="val 7391"/>
                  </a:avLst>
                </a:prstGeom>
                <a:solidFill>
                  <a:schemeClr val="accent5"/>
                </a:solidFill>
                <a:ln>
                  <a:solidFill>
                    <a:schemeClr val="accent5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3200400" y="5410200"/>
                  <a:ext cx="5105399" cy="457200"/>
                </a:xfrm>
                <a:prstGeom prst="roundRect">
                  <a:avLst/>
                </a:prstGeom>
                <a:solidFill>
                  <a:srgbClr val="470C6B">
                    <a:alpha val="48000"/>
                  </a:srgbClr>
                </a:solidFill>
                <a:ln>
                  <a:solidFill>
                    <a:srgbClr val="470C6B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r>
                    <a:rPr lang="en-US" dirty="0" smtClean="0"/>
                    <a:t>Hardware</a:t>
                  </a:r>
                  <a:endParaRPr lang="en-US" dirty="0"/>
                </a:p>
              </p:txBody>
            </p:sp>
          </p:grpSp>
          <p:cxnSp>
            <p:nvCxnSpPr>
              <p:cNvPr id="59" name="Straight Connector 58"/>
              <p:cNvCxnSpPr/>
              <p:nvPr/>
            </p:nvCxnSpPr>
            <p:spPr>
              <a:xfrm>
                <a:off x="1524000" y="4114800"/>
                <a:ext cx="1676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3200400" y="2819400"/>
                <a:ext cx="5410200" cy="220980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flipV="1">
                <a:off x="1676400" y="2819400"/>
                <a:ext cx="1524000" cy="9906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Rounded Rectangle 46"/>
            <p:cNvSpPr/>
            <p:nvPr/>
          </p:nvSpPr>
          <p:spPr>
            <a:xfrm>
              <a:off x="3352800" y="3002640"/>
              <a:ext cx="5105399" cy="457200"/>
            </a:xfrm>
            <a:prstGeom prst="roundRect">
              <a:avLst/>
            </a:prstGeom>
            <a:solidFill>
              <a:srgbClr val="FFFFFF">
                <a:alpha val="92000"/>
              </a:srgb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470C6B"/>
                  </a:solidFill>
                </a:rPr>
                <a:t>OS (e.g. Linux, Mac, Windows, etc.)</a:t>
              </a:r>
              <a:endParaRPr lang="en-US" dirty="0">
                <a:solidFill>
                  <a:srgbClr val="470C6B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352800" y="2514600"/>
              <a:ext cx="5105400" cy="412584"/>
            </a:xfrm>
            <a:prstGeom prst="roundRect">
              <a:avLst/>
            </a:prstGeom>
            <a:solidFill>
              <a:srgbClr val="FF6600">
                <a:alpha val="55000"/>
              </a:srgbClr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Interface to Controller (e.g. REST)</a:t>
              </a:r>
              <a:endParaRPr lang="en-US" dirty="0"/>
            </a:p>
          </p:txBody>
        </p:sp>
      </p:grpSp>
      <p:sp>
        <p:nvSpPr>
          <p:cNvPr id="64" name="Rounded Rectangle 63"/>
          <p:cNvSpPr/>
          <p:nvPr/>
        </p:nvSpPr>
        <p:spPr>
          <a:xfrm>
            <a:off x="3581400" y="1905000"/>
            <a:ext cx="5105400" cy="412584"/>
          </a:xfrm>
          <a:prstGeom prst="round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 Requesting Controller Service(s)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4" name="Arc 83"/>
          <p:cNvSpPr/>
          <p:nvPr/>
        </p:nvSpPr>
        <p:spPr>
          <a:xfrm>
            <a:off x="8351160" y="2568120"/>
            <a:ext cx="685800" cy="2057400"/>
          </a:xfrm>
          <a:prstGeom prst="arc">
            <a:avLst>
              <a:gd name="adj1" fmla="val 16200000"/>
              <a:gd name="adj2" fmla="val 5396090"/>
            </a:avLst>
          </a:prstGeom>
          <a:noFill/>
          <a:ln w="38100" cmpd="sng"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1295400" y="2971800"/>
            <a:ext cx="0" cy="838200"/>
          </a:xfrm>
          <a:prstGeom prst="line">
            <a:avLst/>
          </a:prstGeom>
          <a:ln w="38100" cmpd="sng"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rc 67"/>
          <p:cNvSpPr/>
          <p:nvPr/>
        </p:nvSpPr>
        <p:spPr>
          <a:xfrm>
            <a:off x="8317140" y="5082720"/>
            <a:ext cx="762000" cy="2286000"/>
          </a:xfrm>
          <a:prstGeom prst="arc">
            <a:avLst>
              <a:gd name="adj1" fmla="val 16200000"/>
              <a:gd name="adj2" fmla="val 5396090"/>
            </a:avLst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3309" r="43015"/>
                    </a14:imgEffect>
                  </a14:imgLayer>
                </a14:imgProps>
              </a:ext>
            </a:extLst>
          </a:blip>
          <a:srcRect r="57508"/>
          <a:stretch/>
        </p:blipFill>
        <p:spPr>
          <a:xfrm>
            <a:off x="8807115" y="5943600"/>
            <a:ext cx="489285" cy="304800"/>
          </a:xfrm>
          <a:prstGeom prst="rect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3579593" y="4427506"/>
            <a:ext cx="1676400" cy="412584"/>
          </a:xfrm>
          <a:prstGeom prst="round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Network Services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290013" y="4427506"/>
            <a:ext cx="1676400" cy="412584"/>
          </a:xfrm>
          <a:prstGeom prst="round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Custom Services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008593" y="4427506"/>
            <a:ext cx="1676400" cy="412584"/>
          </a:xfrm>
          <a:prstGeom prst="round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APIs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914400"/>
            <a:ext cx="8382000" cy="1143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470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 Connection to Controller</a:t>
            </a:r>
            <a:endParaRPr lang="en-US" sz="2800" b="1" dirty="0">
              <a:solidFill>
                <a:srgbClr val="F4702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Controller-dependent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Floodlight provides REST API</a:t>
            </a:r>
          </a:p>
          <a:p>
            <a:pPr lvl="1"/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JSON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Modify or query running configuration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Expandable with custom modules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Options are vast with open-source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Customize controller APIs and behavior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User-application-independent (e.g. a transparent network service like SOS)</a:t>
            </a:r>
          </a:p>
        </p:txBody>
      </p:sp>
      <p:pic>
        <p:nvPicPr>
          <p:cNvPr id="18" name="Picture 17" descr="wordmark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914400"/>
            <a:ext cx="8382000" cy="1143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470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 is SDN?</a:t>
            </a:r>
            <a:endParaRPr lang="en-US" sz="2800" b="1" dirty="0">
              <a:solidFill>
                <a:srgbClr val="F4702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2103437"/>
            <a:ext cx="8686800" cy="4525963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Physical separation of network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control plane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from 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forwarding/data plane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Network control</a:t>
            </a:r>
          </a:p>
          <a:p>
            <a:pPr lvl="1"/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Centrally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managed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Directly programmable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Network infrastructure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Abstracted from applications</a:t>
            </a:r>
          </a:p>
          <a:p>
            <a:pPr lvl="1"/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Picture 17" descr="wordmark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914400"/>
            <a:ext cx="8382000" cy="11430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470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Floodlight OpenFlow Controller</a:t>
            </a:r>
            <a:endParaRPr lang="en-US" sz="3200" b="1" dirty="0">
              <a:solidFill>
                <a:srgbClr val="F4702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798637"/>
            <a:ext cx="4572000" cy="4525963"/>
          </a:xfrm>
        </p:spPr>
        <p:txBody>
          <a:bodyPr/>
          <a:lstStyle/>
          <a:p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Open-source OF controller</a:t>
            </a:r>
          </a:p>
          <a:p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Sponsored and supported by Big Switch Networks</a:t>
            </a:r>
          </a:p>
          <a:p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Written in Java and easily used with Eclipse</a:t>
            </a:r>
          </a:p>
          <a:p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Modifiable and expandable to suit any application via modules</a:t>
            </a:r>
          </a:p>
          <a:p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Large developer community and support group</a:t>
            </a:r>
          </a:p>
        </p:txBody>
      </p:sp>
      <p:pic>
        <p:nvPicPr>
          <p:cNvPr id="18" name="Picture 17" descr="wordmark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7214" t="22989" r="26320" b="21504"/>
          <a:stretch/>
        </p:blipFill>
        <p:spPr>
          <a:xfrm>
            <a:off x="5105400" y="1927899"/>
            <a:ext cx="1828800" cy="1577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0800" y="3864535"/>
            <a:ext cx="2264664" cy="555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91000"/>
            <a:ext cx="1507066" cy="106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000" y="5334000"/>
            <a:ext cx="1905000" cy="105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914400"/>
            <a:ext cx="8382000" cy="11430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470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Floodlight Architecture</a:t>
            </a:r>
            <a:endParaRPr lang="en-US" sz="3200" b="1" dirty="0">
              <a:solidFill>
                <a:srgbClr val="F4702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Picture 17" descr="wordmark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43013"/>
            <a:ext cx="7162800" cy="503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7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43000" y="2133600"/>
            <a:ext cx="6248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3200" b="1" dirty="0" smtClean="0">
                <a:solidFill>
                  <a:srgbClr val="F4702F"/>
                </a:solidFill>
                <a:latin typeface="Verdana" pitchFamily="34" charset="0"/>
              </a:rPr>
              <a:t>Software Defined Networking and OpenFlow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37150" y="4572000"/>
            <a:ext cx="3746500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1860"/>
              </a:lnSpc>
            </a:pPr>
            <a:r>
              <a:rPr lang="en-US" sz="2400" b="1" dirty="0" smtClean="0">
                <a:latin typeface="Verdana" pitchFamily="34" charset="0"/>
              </a:rPr>
              <a:t>Geddings Barrineau</a:t>
            </a:r>
          </a:p>
          <a:p>
            <a:pPr eaLnBrk="0" hangingPunct="0">
              <a:lnSpc>
                <a:spcPts val="1860"/>
              </a:lnSpc>
            </a:pPr>
            <a:endParaRPr lang="en-US" sz="2400" b="1" dirty="0" smtClean="0">
              <a:latin typeface="Verdana" pitchFamily="34" charset="0"/>
            </a:endParaRPr>
          </a:p>
          <a:p>
            <a:pPr eaLnBrk="0" hangingPunct="0">
              <a:lnSpc>
                <a:spcPts val="1860"/>
              </a:lnSpc>
            </a:pPr>
            <a:r>
              <a:rPr lang="en-US" sz="2400" b="1" dirty="0" smtClean="0">
                <a:latin typeface="Verdana" pitchFamily="34" charset="0"/>
              </a:rPr>
              <a:t>Ryan Izard</a:t>
            </a:r>
            <a:endParaRPr lang="en-US" sz="2400" b="1" dirty="0" smtClean="0">
              <a:latin typeface="Verdana" pitchFamily="34" charset="0"/>
            </a:endParaRPr>
          </a:p>
        </p:txBody>
      </p:sp>
      <p:pic>
        <p:nvPicPr>
          <p:cNvPr id="5" name="Picture 4" descr="wordmark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loud 54"/>
          <p:cNvSpPr/>
          <p:nvPr/>
        </p:nvSpPr>
        <p:spPr>
          <a:xfrm>
            <a:off x="76200" y="3276600"/>
            <a:ext cx="8991600" cy="3352800"/>
          </a:xfrm>
          <a:prstGeom prst="cloud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057400" y="1143000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4702F"/>
                </a:solidFill>
                <a:latin typeface="Verdana" pitchFamily="34" charset="0"/>
              </a:rPr>
              <a:t>How does SDN work?</a:t>
            </a:r>
            <a:endParaRPr lang="en-US" sz="2800" b="1" dirty="0">
              <a:solidFill>
                <a:srgbClr val="F4702F"/>
              </a:solidFill>
              <a:latin typeface="Verdana" pitchFamily="34" charset="0"/>
            </a:endParaRPr>
          </a:p>
        </p:txBody>
      </p:sp>
      <p:pic>
        <p:nvPicPr>
          <p:cNvPr id="4" name="Picture 3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pic>
        <p:nvPicPr>
          <p:cNvPr id="1026" name="Picture 2" descr="http://www.vectoropenstock.com/previews/2264-Ethernet-Gigabit-Switch-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324" b="61516" l="186" r="992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1" t="31053" r="4223" b="42280"/>
          <a:stretch/>
        </p:blipFill>
        <p:spPr bwMode="auto">
          <a:xfrm>
            <a:off x="1193800" y="3952875"/>
            <a:ext cx="2006600" cy="37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vectoropenstock.com/previews/2264-Ethernet-Gigabit-Switch-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656" b="67055" l="4824" r="974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1" t="31053" r="4223" b="42280"/>
          <a:stretch/>
        </p:blipFill>
        <p:spPr bwMode="auto">
          <a:xfrm>
            <a:off x="3632200" y="4724400"/>
            <a:ext cx="2006600" cy="37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vectoropenstock.com/previews/2264-Ethernet-Gigabit-Switch-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8863" b="62391" l="3340" r="9703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1" t="31053" r="4223" b="42280"/>
          <a:stretch/>
        </p:blipFill>
        <p:spPr bwMode="auto">
          <a:xfrm>
            <a:off x="5562600" y="5486400"/>
            <a:ext cx="2006600" cy="37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/>
          <p:nvPr/>
        </p:nvCxnSpPr>
        <p:spPr>
          <a:xfrm flipH="1" flipV="1">
            <a:off x="2413000" y="4267200"/>
            <a:ext cx="139700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5146640" y="5029202"/>
            <a:ext cx="568360" cy="685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133600" y="2895600"/>
            <a:ext cx="0" cy="106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3" name="Picture 2" descr="http://www.vectoropenstock.com/previews/2264-Ethernet-Gigabit-Switch-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4490" b="62682" l="4082" r="988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1" t="31053" r="4223" b="42280"/>
          <a:stretch/>
        </p:blipFill>
        <p:spPr bwMode="auto">
          <a:xfrm>
            <a:off x="1955800" y="5715000"/>
            <a:ext cx="2006600" cy="37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 flipH="1" flipV="1">
            <a:off x="2032001" y="4194440"/>
            <a:ext cx="406399" cy="1749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657600" y="5029200"/>
            <a:ext cx="3810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0600" y="2362200"/>
            <a:ext cx="6781800" cy="518160"/>
          </a:xfrm>
          <a:prstGeom prst="roundRect">
            <a:avLst/>
          </a:prstGeom>
          <a:solidFill>
            <a:srgbClr val="FF0000">
              <a:alpha val="54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b="1" dirty="0" smtClean="0"/>
              <a:t>Network Operating System</a:t>
            </a:r>
            <a:endParaRPr lang="en-US" sz="2800" b="1" dirty="0"/>
          </a:p>
        </p:txBody>
      </p:sp>
      <p:cxnSp>
        <p:nvCxnSpPr>
          <p:cNvPr id="70" name="Straight Connector 69"/>
          <p:cNvCxnSpPr>
            <a:endCxn id="45" idx="0"/>
          </p:cNvCxnSpPr>
          <p:nvPr/>
        </p:nvCxnSpPr>
        <p:spPr>
          <a:xfrm flipH="1">
            <a:off x="6388100" y="2895600"/>
            <a:ext cx="1270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5" name="Picture 2" descr="http://www.vectoropenstock.com/previews/2264-Ethernet-Gigabit-Switch-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3907" b="58309" l="4453" r="981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1" t="31053" r="4223" b="42280"/>
          <a:stretch/>
        </p:blipFill>
        <p:spPr bwMode="auto">
          <a:xfrm>
            <a:off x="5384800" y="3810000"/>
            <a:ext cx="2006600" cy="37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47"/>
          <p:cNvCxnSpPr/>
          <p:nvPr/>
        </p:nvCxnSpPr>
        <p:spPr>
          <a:xfrm flipV="1">
            <a:off x="2717800" y="4038600"/>
            <a:ext cx="31242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3" idx="0"/>
          </p:cNvCxnSpPr>
          <p:nvPr/>
        </p:nvCxnSpPr>
        <p:spPr>
          <a:xfrm flipH="1">
            <a:off x="2959100" y="2895600"/>
            <a:ext cx="12700" cy="2819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7" idx="0"/>
          </p:cNvCxnSpPr>
          <p:nvPr/>
        </p:nvCxnSpPr>
        <p:spPr>
          <a:xfrm flipH="1">
            <a:off x="4635500" y="2895600"/>
            <a:ext cx="1270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8" idx="0"/>
          </p:cNvCxnSpPr>
          <p:nvPr/>
        </p:nvCxnSpPr>
        <p:spPr>
          <a:xfrm>
            <a:off x="6553200" y="2895600"/>
            <a:ext cx="12700" cy="259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990600" y="1828800"/>
            <a:ext cx="2209800" cy="518160"/>
          </a:xfrm>
          <a:prstGeom prst="roundRect">
            <a:avLst/>
          </a:prstGeom>
          <a:solidFill>
            <a:srgbClr val="470C6B">
              <a:alpha val="54000"/>
            </a:srgbClr>
          </a:solidFill>
          <a:ln>
            <a:solidFill>
              <a:srgbClr val="470C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 smtClean="0"/>
              <a:t>API Feature A</a:t>
            </a:r>
            <a:endParaRPr lang="en-US" sz="2000" b="1" dirty="0"/>
          </a:p>
        </p:txBody>
      </p:sp>
      <p:sp>
        <p:nvSpPr>
          <p:cNvPr id="80" name="Rounded Rectangle 79"/>
          <p:cNvSpPr/>
          <p:nvPr/>
        </p:nvSpPr>
        <p:spPr>
          <a:xfrm>
            <a:off x="3276600" y="1828800"/>
            <a:ext cx="2209800" cy="518160"/>
          </a:xfrm>
          <a:prstGeom prst="roundRect">
            <a:avLst/>
          </a:prstGeom>
          <a:solidFill>
            <a:srgbClr val="470C6B">
              <a:alpha val="54000"/>
            </a:srgbClr>
          </a:solidFill>
          <a:ln>
            <a:solidFill>
              <a:srgbClr val="470C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 smtClean="0"/>
              <a:t>API Feature B</a:t>
            </a:r>
            <a:endParaRPr lang="en-US" sz="20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5562600" y="1828800"/>
            <a:ext cx="2209800" cy="518160"/>
          </a:xfrm>
          <a:prstGeom prst="roundRect">
            <a:avLst/>
          </a:prstGeom>
          <a:solidFill>
            <a:srgbClr val="470C6B">
              <a:alpha val="54000"/>
            </a:srgbClr>
          </a:solidFill>
          <a:ln>
            <a:solidFill>
              <a:srgbClr val="470C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 smtClean="0"/>
              <a:t>API Feature C</a:t>
            </a:r>
            <a:endParaRPr lang="en-US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436757" y="3886200"/>
            <a:ext cx="1561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Packet Forwarding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09800" y="5638800"/>
            <a:ext cx="1561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Packet Forwarding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86200" y="4659243"/>
            <a:ext cx="1561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Packet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</a:rPr>
              <a:t>Forwarding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38800" y="3733800"/>
            <a:ext cx="1561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Packet Forwarding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791200" y="5421243"/>
            <a:ext cx="1561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Packet Forwarding</a:t>
            </a:r>
            <a:endParaRPr lang="en-US" sz="1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470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 is OpenFlow?</a:t>
            </a:r>
            <a:endParaRPr lang="en-US" sz="2800" b="1" dirty="0">
              <a:solidFill>
                <a:srgbClr val="F4702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343400" cy="4525963"/>
          </a:xfrm>
        </p:spPr>
        <p:txBody>
          <a:bodyPr/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ink between SDN control and infrastructure layers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OF-enabled 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infrastructure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communicates with an OF 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via the OF 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protocol</a:t>
            </a:r>
          </a:p>
          <a:p>
            <a:pPr lvl="1"/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Picture 17" descr="wordmark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057400"/>
            <a:ext cx="2314161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057400" y="1143000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4702F"/>
                </a:solidFill>
                <a:latin typeface="Verdana" pitchFamily="34" charset="0"/>
              </a:rPr>
              <a:t>How Does OF Work?</a:t>
            </a:r>
            <a:endParaRPr lang="en-US" sz="2800" b="1" dirty="0">
              <a:solidFill>
                <a:srgbClr val="F4702F"/>
              </a:solidFill>
              <a:latin typeface="Verdana" pitchFamily="34" charset="0"/>
            </a:endParaRPr>
          </a:p>
        </p:txBody>
      </p:sp>
      <p:pic>
        <p:nvPicPr>
          <p:cNvPr id="4" name="Picture 3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6200" y="914400"/>
            <a:ext cx="8991600" cy="5715000"/>
            <a:chOff x="76200" y="914400"/>
            <a:chExt cx="8991600" cy="5715000"/>
          </a:xfrm>
        </p:grpSpPr>
        <p:sp>
          <p:nvSpPr>
            <p:cNvPr id="55" name="Cloud 54"/>
            <p:cNvSpPr/>
            <p:nvPr/>
          </p:nvSpPr>
          <p:spPr>
            <a:xfrm>
              <a:off x="76200" y="3276600"/>
              <a:ext cx="8991600" cy="3352800"/>
            </a:xfrm>
            <a:prstGeom prst="cloud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http://www.vectoropenstock.com/previews/2264-Ethernet-Gigabit-Switch-.jpg">
              <a:hlinkClick r:id="rId4"/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324" b="61516" l="186" r="9925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1" t="31053" r="4223" b="42280"/>
            <a:stretch/>
          </p:blipFill>
          <p:spPr bwMode="auto">
            <a:xfrm>
              <a:off x="1193800" y="3952875"/>
              <a:ext cx="2006600" cy="37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vectoropenstock.com/previews/2264-Ethernet-Gigabit-Switch-.jpg">
              <a:hlinkClick r:id="rId4"/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5656" b="67055" l="4824" r="9740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1" t="31053" r="4223" b="42280"/>
            <a:stretch/>
          </p:blipFill>
          <p:spPr bwMode="auto">
            <a:xfrm>
              <a:off x="3632200" y="4724400"/>
              <a:ext cx="2006600" cy="37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vectoropenstock.com/previews/2264-Ethernet-Gigabit-Switch-.jpg">
              <a:hlinkClick r:id="rId4"/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8863" b="62391" l="3340" r="9703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1" t="31053" r="4223" b="42280"/>
            <a:stretch/>
          </p:blipFill>
          <p:spPr bwMode="auto">
            <a:xfrm>
              <a:off x="5562600" y="5486400"/>
              <a:ext cx="2006600" cy="37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Straight Connector 45"/>
            <p:cNvCxnSpPr/>
            <p:nvPr/>
          </p:nvCxnSpPr>
          <p:spPr>
            <a:xfrm flipH="1" flipV="1">
              <a:off x="2413000" y="4267200"/>
              <a:ext cx="1397000" cy="685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5146640" y="5029202"/>
              <a:ext cx="568360" cy="685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2133600" y="2895600"/>
              <a:ext cx="0" cy="1066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43" name="Picture 2" descr="http://www.vectoropenstock.com/previews/2264-Ethernet-Gigabit-Switch-.jpg">
              <a:hlinkClick r:id="rId4"/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4490" b="62682" l="4082" r="9888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1" t="31053" r="4223" b="42280"/>
            <a:stretch/>
          </p:blipFill>
          <p:spPr bwMode="auto">
            <a:xfrm>
              <a:off x="1955800" y="5715000"/>
              <a:ext cx="2006600" cy="37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Straight Connector 43"/>
            <p:cNvCxnSpPr/>
            <p:nvPr/>
          </p:nvCxnSpPr>
          <p:spPr>
            <a:xfrm flipH="1" flipV="1">
              <a:off x="2032001" y="4194440"/>
              <a:ext cx="406399" cy="1749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657600" y="5029200"/>
              <a:ext cx="38100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990600" y="2362200"/>
              <a:ext cx="6781800" cy="518160"/>
            </a:xfrm>
            <a:prstGeom prst="roundRect">
              <a:avLst/>
            </a:prstGeom>
            <a:solidFill>
              <a:srgbClr val="FF0000">
                <a:alpha val="54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800" b="1" dirty="0" smtClean="0"/>
                <a:t>OpenFlow Controller</a:t>
              </a:r>
              <a:endParaRPr lang="en-US" sz="2800" b="1" dirty="0"/>
            </a:p>
          </p:txBody>
        </p:sp>
        <p:cxnSp>
          <p:nvCxnSpPr>
            <p:cNvPr id="70" name="Straight Connector 69"/>
            <p:cNvCxnSpPr>
              <a:endCxn id="45" idx="0"/>
            </p:cNvCxnSpPr>
            <p:nvPr/>
          </p:nvCxnSpPr>
          <p:spPr>
            <a:xfrm flipH="1">
              <a:off x="6388100" y="2895600"/>
              <a:ext cx="127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45" name="Picture 2" descr="http://www.vectoropenstock.com/previews/2264-Ethernet-Gigabit-Switch-.jpg">
              <a:hlinkClick r:id="rId4"/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23907" b="58309" l="4453" r="9814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1" t="31053" r="4223" b="42280"/>
            <a:stretch/>
          </p:blipFill>
          <p:spPr bwMode="auto">
            <a:xfrm>
              <a:off x="5384800" y="3810000"/>
              <a:ext cx="2006600" cy="37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Straight Connector 47"/>
            <p:cNvCxnSpPr/>
            <p:nvPr/>
          </p:nvCxnSpPr>
          <p:spPr>
            <a:xfrm flipV="1">
              <a:off x="2717800" y="4038600"/>
              <a:ext cx="3124200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43" idx="0"/>
            </p:cNvCxnSpPr>
            <p:nvPr/>
          </p:nvCxnSpPr>
          <p:spPr>
            <a:xfrm flipH="1">
              <a:off x="2959100" y="2895600"/>
              <a:ext cx="12700" cy="2819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7" idx="0"/>
            </p:cNvCxnSpPr>
            <p:nvPr/>
          </p:nvCxnSpPr>
          <p:spPr>
            <a:xfrm flipH="1">
              <a:off x="4635500" y="2895600"/>
              <a:ext cx="12700" cy="1828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8" idx="0"/>
            </p:cNvCxnSpPr>
            <p:nvPr/>
          </p:nvCxnSpPr>
          <p:spPr>
            <a:xfrm>
              <a:off x="6553200" y="2895600"/>
              <a:ext cx="12700" cy="2590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>
              <a:off x="990600" y="1828800"/>
              <a:ext cx="2209800" cy="518160"/>
            </a:xfrm>
            <a:prstGeom prst="roundRect">
              <a:avLst/>
            </a:prstGeom>
            <a:solidFill>
              <a:srgbClr val="470C6B">
                <a:alpha val="54000"/>
              </a:srgbClr>
            </a:solidFill>
            <a:ln>
              <a:solidFill>
                <a:srgbClr val="470C6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1" dirty="0" smtClean="0"/>
                <a:t>Network Services</a:t>
              </a:r>
              <a:endParaRPr lang="en-US" b="1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276600" y="1828800"/>
              <a:ext cx="2209800" cy="518160"/>
            </a:xfrm>
            <a:prstGeom prst="roundRect">
              <a:avLst/>
            </a:prstGeom>
            <a:solidFill>
              <a:srgbClr val="470C6B">
                <a:alpha val="54000"/>
              </a:srgbClr>
            </a:solidFill>
            <a:ln>
              <a:solidFill>
                <a:srgbClr val="470C6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1" dirty="0" smtClean="0"/>
                <a:t>Custom Services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36757" y="3886200"/>
              <a:ext cx="1561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</a:rPr>
                <a:t>Packet Forwarding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09800" y="5638800"/>
              <a:ext cx="1561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</a:rPr>
                <a:t>Packet Forwarding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86200" y="4659243"/>
              <a:ext cx="1561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</a:rPr>
                <a:t>Packet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</a:rPr>
                <a:t>Forwarding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38800" y="3733800"/>
              <a:ext cx="1561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</a:rPr>
                <a:t>Packet Forwarding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91200" y="5421243"/>
              <a:ext cx="1561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</a:rPr>
                <a:t>Packet Forwarding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3309" r="43015"/>
                      </a14:imgEffect>
                    </a14:imgLayer>
                  </a14:imgProps>
                </a:ext>
              </a:extLst>
            </a:blip>
            <a:srcRect r="57508"/>
            <a:stretch/>
          </p:blipFill>
          <p:spPr>
            <a:xfrm>
              <a:off x="4343400" y="3276600"/>
              <a:ext cx="685800" cy="42721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3309" r="43015"/>
                      </a14:imgEffect>
                    </a14:imgLayer>
                  </a14:imgProps>
                </a:ext>
              </a:extLst>
            </a:blip>
            <a:srcRect r="57508"/>
            <a:stretch/>
          </p:blipFill>
          <p:spPr>
            <a:xfrm>
              <a:off x="2667000" y="4724400"/>
              <a:ext cx="685800" cy="42721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3309" r="43015"/>
                      </a14:imgEffect>
                    </a14:imgLayer>
                  </a14:imgProps>
                </a:ext>
              </a:extLst>
            </a:blip>
            <a:srcRect r="57508"/>
            <a:stretch/>
          </p:blipFill>
          <p:spPr>
            <a:xfrm>
              <a:off x="1828800" y="3154181"/>
              <a:ext cx="685800" cy="42721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3309" r="43015"/>
                      </a14:imgEffect>
                    </a14:imgLayer>
                  </a14:imgProps>
                </a:ext>
              </a:extLst>
            </a:blip>
            <a:srcRect r="57508"/>
            <a:stretch/>
          </p:blipFill>
          <p:spPr>
            <a:xfrm>
              <a:off x="6096000" y="3077981"/>
              <a:ext cx="685800" cy="42721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3309" r="43015"/>
                      </a14:imgEffect>
                    </a14:imgLayer>
                  </a14:imgProps>
                </a:ext>
              </a:extLst>
            </a:blip>
            <a:srcRect r="57508"/>
            <a:stretch/>
          </p:blipFill>
          <p:spPr>
            <a:xfrm>
              <a:off x="6248400" y="4343400"/>
              <a:ext cx="685800" cy="427219"/>
            </a:xfrm>
            <a:prstGeom prst="rect">
              <a:avLst/>
            </a:prstGeom>
          </p:spPr>
        </p:pic>
        <p:sp>
          <p:nvSpPr>
            <p:cNvPr id="35" name="Rounded Rectangle 34"/>
            <p:cNvSpPr/>
            <p:nvPr/>
          </p:nvSpPr>
          <p:spPr>
            <a:xfrm>
              <a:off x="6705600" y="914400"/>
              <a:ext cx="2209800" cy="518161"/>
            </a:xfrm>
            <a:prstGeom prst="roundRect">
              <a:avLst/>
            </a:prstGeom>
            <a:solidFill>
              <a:srgbClr val="470C6B">
                <a:alpha val="54000"/>
              </a:srgbClr>
            </a:solidFill>
            <a:ln>
              <a:solidFill>
                <a:srgbClr val="470C6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1" dirty="0" smtClean="0"/>
                <a:t>User Applications</a:t>
              </a:r>
              <a:endParaRPr lang="en-US" b="1" dirty="0"/>
            </a:p>
          </p:txBody>
        </p:sp>
        <p:cxnSp>
          <p:nvCxnSpPr>
            <p:cNvPr id="37" name="Straight Connector 36"/>
            <p:cNvCxnSpPr>
              <a:endCxn id="81" idx="0"/>
            </p:cNvCxnSpPr>
            <p:nvPr/>
          </p:nvCxnSpPr>
          <p:spPr>
            <a:xfrm flipH="1">
              <a:off x="6667500" y="1447800"/>
              <a:ext cx="1193800" cy="381000"/>
            </a:xfrm>
            <a:prstGeom prst="line">
              <a:avLst/>
            </a:prstGeom>
            <a:ln>
              <a:solidFill>
                <a:srgbClr val="00FF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5562600" y="1828800"/>
              <a:ext cx="2209800" cy="518160"/>
            </a:xfrm>
            <a:prstGeom prst="roundRect">
              <a:avLst/>
            </a:prstGeom>
            <a:solidFill>
              <a:srgbClr val="470C6B">
                <a:alpha val="54000"/>
              </a:srgbClr>
            </a:solidFill>
            <a:ln>
              <a:solidFill>
                <a:srgbClr val="470C6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1" dirty="0" smtClean="0"/>
                <a:t>APIs 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569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470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 Applications</a:t>
            </a:r>
            <a:endParaRPr lang="en-US" sz="2800" b="1" dirty="0">
              <a:solidFill>
                <a:srgbClr val="F4702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Picture 17" descr="wordmark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3200"/>
            <a:ext cx="4038600" cy="240604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00200"/>
            <a:ext cx="4038600" cy="21649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75769"/>
            <a:ext cx="4114800" cy="200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sz="2800" b="1" dirty="0" err="1" smtClean="0">
                <a:solidFill>
                  <a:srgbClr val="F470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Open</a:t>
            </a:r>
            <a:r>
              <a:rPr lang="en-US" b="1" dirty="0" err="1" smtClean="0">
                <a:solidFill>
                  <a:srgbClr val="F470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en-US" sz="2800" b="1" dirty="0">
              <a:solidFill>
                <a:srgbClr val="F4702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29610" y="2286000"/>
            <a:ext cx="4343400" cy="4525963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Characteristics of a packet that must be true in order for a flow to apply to the packet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Header fields e.g.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therType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VLAN,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src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dst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MAC, IP, and transport ports, ingress port</a:t>
            </a:r>
          </a:p>
        </p:txBody>
      </p:sp>
      <p:pic>
        <p:nvPicPr>
          <p:cNvPr id="18" name="Picture 17" descr="wordmark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sp>
        <p:nvSpPr>
          <p:cNvPr id="6" name="Content Placeholder 6"/>
          <p:cNvSpPr>
            <a:spLocks noGrp="1"/>
          </p:cNvSpPr>
          <p:nvPr>
            <p:ph sz="half" idx="1"/>
          </p:nvPr>
        </p:nvSpPr>
        <p:spPr>
          <a:xfrm>
            <a:off x="4572000" y="2286000"/>
            <a:ext cx="4343400" cy="4525963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Applied for any packet that matches the flow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Tells a packet where to go or can even modify a packet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610710" y="1752600"/>
            <a:ext cx="198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rgbClr val="F4702F"/>
                </a:solidFill>
                <a:latin typeface="Verdana" pitchFamily="34" charset="0"/>
              </a:rPr>
              <a:t>Matches</a:t>
            </a:r>
            <a:endParaRPr lang="en-US" sz="2400" b="1" dirty="0">
              <a:solidFill>
                <a:srgbClr val="F4702F"/>
              </a:solidFill>
              <a:latin typeface="Verdana" pitchFamily="34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5753100" y="1752600"/>
            <a:ext cx="198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4702F"/>
                </a:solidFill>
                <a:latin typeface="Verdana" pitchFamily="34" charset="0"/>
              </a:rPr>
              <a:t>Actions</a:t>
            </a:r>
            <a:endParaRPr lang="en-US" sz="2400" b="1" dirty="0">
              <a:solidFill>
                <a:srgbClr val="F4702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29718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4702F"/>
                </a:solidFill>
                <a:latin typeface="Verdana" pitchFamily="34" charset="0"/>
              </a:rPr>
              <a:t>Basic SDN packet handling example</a:t>
            </a:r>
            <a:endParaRPr lang="en-US" sz="2400" b="1" dirty="0">
              <a:solidFill>
                <a:srgbClr val="F4702F"/>
              </a:solidFill>
              <a:latin typeface="Verdana" pitchFamily="34" charset="0"/>
            </a:endParaRPr>
          </a:p>
        </p:txBody>
      </p:sp>
      <p:pic>
        <p:nvPicPr>
          <p:cNvPr id="4" name="Picture 3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01652" y="1198377"/>
            <a:ext cx="7607300" cy="3920140"/>
            <a:chOff x="1231900" y="2143125"/>
            <a:chExt cx="7607300" cy="3920140"/>
          </a:xfrm>
        </p:grpSpPr>
        <p:pic>
          <p:nvPicPr>
            <p:cNvPr id="1026" name="Picture 2" descr="http://www.vectoropenstock.com/previews/2264-Ethernet-Gigabit-Switch-.jpg">
              <a:hlinkClick r:id="rId4"/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1" t="31053" r="4223" b="42280"/>
            <a:stretch/>
          </p:blipFill>
          <p:spPr bwMode="auto">
            <a:xfrm>
              <a:off x="1231900" y="4724400"/>
              <a:ext cx="2006600" cy="37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vectoropenstock.com/previews/2264-Ethernet-Gigabit-Switch-.jpg">
              <a:hlinkClick r:id="rId4"/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1" t="31053" r="4223" b="42280"/>
            <a:stretch/>
          </p:blipFill>
          <p:spPr bwMode="auto">
            <a:xfrm>
              <a:off x="4038600" y="5684849"/>
              <a:ext cx="2006600" cy="37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vectoropenstock.com/previews/2264-Ethernet-Gigabit-Switch-.jpg">
              <a:hlinkClick r:id="rId4"/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1" t="31053" r="4223" b="42280"/>
            <a:stretch/>
          </p:blipFill>
          <p:spPr bwMode="auto">
            <a:xfrm>
              <a:off x="6832600" y="4357392"/>
              <a:ext cx="2006600" cy="37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vector.me/files/images/1/1/116945/cartoon_cloud_clip_art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013" y="2143125"/>
              <a:ext cx="2685774" cy="1971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Connector 8"/>
            <p:cNvCxnSpPr>
              <a:stCxn id="1026" idx="0"/>
            </p:cNvCxnSpPr>
            <p:nvPr/>
          </p:nvCxnSpPr>
          <p:spPr>
            <a:xfrm flipV="1">
              <a:off x="2235200" y="3505200"/>
              <a:ext cx="1803400" cy="1219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0"/>
            </p:cNvCxnSpPr>
            <p:nvPr/>
          </p:nvCxnSpPr>
          <p:spPr>
            <a:xfrm flipH="1" flipV="1">
              <a:off x="4800600" y="3883616"/>
              <a:ext cx="241300" cy="1801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0"/>
            </p:cNvCxnSpPr>
            <p:nvPr/>
          </p:nvCxnSpPr>
          <p:spPr>
            <a:xfrm flipH="1" flipV="1">
              <a:off x="6045200" y="3352800"/>
              <a:ext cx="1790700" cy="10045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371" name="Group 58370"/>
          <p:cNvGrpSpPr/>
          <p:nvPr/>
        </p:nvGrpSpPr>
        <p:grpSpPr>
          <a:xfrm>
            <a:off x="6962775" y="1095375"/>
            <a:ext cx="2181225" cy="2095500"/>
            <a:chOff x="6962775" y="1095375"/>
            <a:chExt cx="2181225" cy="2095500"/>
          </a:xfrm>
        </p:grpSpPr>
        <p:pic>
          <p:nvPicPr>
            <p:cNvPr id="23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2775" y="1095375"/>
              <a:ext cx="2181225" cy="209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 rot="453769">
              <a:off x="7100910" y="1820260"/>
              <a:ext cx="1017529" cy="477054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250" b="1" dirty="0" smtClean="0"/>
                <a:t>OpenFlow</a:t>
              </a:r>
            </a:p>
            <a:p>
              <a:r>
                <a:rPr lang="en-US" sz="1250" b="1" dirty="0" smtClean="0"/>
                <a:t>Controller</a:t>
              </a:r>
            </a:p>
          </p:txBody>
        </p:sp>
      </p:grpSp>
      <p:pic>
        <p:nvPicPr>
          <p:cNvPr id="1040" name="Picture 16" descr="https://encrypted-tbn1.gstatic.com/images?q=tbn:ANd9GcQz5tjy9ZjODZhVWHUMVCCa11jlK_CwUp6SiPohFxI32tSCQly_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921811"/>
            <a:ext cx="758895" cy="6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24749"/>
            <a:ext cx="1096870" cy="10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952" y="4042040"/>
            <a:ext cx="1096870" cy="10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6" descr="https://encrypted-tbn1.gstatic.com/images?q=tbn:ANd9GcQz5tjy9ZjODZhVWHUMVCCa11jlK_CwUp6SiPohFxI32tSCQly_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204" y="5781121"/>
            <a:ext cx="758895" cy="6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https://encrypted-tbn1.gstatic.com/images?q=tbn:ANd9GcQz5tjy9ZjODZhVWHUMVCCa11jlK_CwUp6SiPohFxI32tSCQly_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49" y="5604617"/>
            <a:ext cx="758895" cy="6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/>
          <p:cNvCxnSpPr/>
          <p:nvPr/>
        </p:nvCxnSpPr>
        <p:spPr>
          <a:xfrm flipV="1">
            <a:off x="584200" y="4042040"/>
            <a:ext cx="406400" cy="862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1676400" y="4042040"/>
            <a:ext cx="690665" cy="1691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8" name="Picture 24" descr="http://sweetclipart.com/multisite/sweetclipart/files/imagecache/middle/desktop_computer.pn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16" y="5346758"/>
            <a:ext cx="846925" cy="69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/>
          <p:nvPr/>
        </p:nvCxnSpPr>
        <p:spPr>
          <a:xfrm flipH="1" flipV="1">
            <a:off x="3886200" y="5051160"/>
            <a:ext cx="94814" cy="1127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24" descr="http://sweetclipart.com/multisite/sweetclipart/files/imagecache/middle/desktop_computer.pn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52" y="5781121"/>
            <a:ext cx="846925" cy="69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47"/>
          <p:cNvCxnSpPr/>
          <p:nvPr/>
        </p:nvCxnSpPr>
        <p:spPr>
          <a:xfrm flipH="1" flipV="1">
            <a:off x="4953000" y="5051160"/>
            <a:ext cx="557539" cy="779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24" descr="http://sweetclipart.com/multisite/sweetclipart/files/imagecache/middle/desktop_computer.pn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077" y="5483712"/>
            <a:ext cx="846925" cy="69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952" y="4083141"/>
            <a:ext cx="1096870" cy="10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 flipV="1">
            <a:off x="7785099" y="3710109"/>
            <a:ext cx="219040" cy="836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15000" y="1802218"/>
            <a:ext cx="1358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667304" y="2362200"/>
            <a:ext cx="1837648" cy="1018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444071" y="2938868"/>
            <a:ext cx="249849" cy="18012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958340" y="2640220"/>
            <a:ext cx="1662712" cy="11240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84127" l="0" r="98872">
                        <a14:foregroundMark x1="43609" y1="37566" x2="43609" y2="37566"/>
                        <a14:foregroundMark x1="48872" y1="63492" x2="48872" y2="6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6540">
            <a:off x="862045" y="4266936"/>
            <a:ext cx="469732" cy="33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84127" l="0" r="98872">
                        <a14:foregroundMark x1="43609" y1="37566" x2="43609" y2="37566"/>
                        <a14:foregroundMark x1="48872" y1="63492" x2="48872" y2="6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6540">
            <a:off x="1152343" y="5718652"/>
            <a:ext cx="469732" cy="33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84127" l="0" r="98872">
                        <a14:foregroundMark x1="43609" y1="37566" x2="43609" y2="37566"/>
                        <a14:foregroundMark x1="48872" y1="63492" x2="48872" y2="6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17157">
            <a:off x="7207550" y="3993618"/>
            <a:ext cx="469732" cy="33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84127" l="0" r="98872">
                        <a14:foregroundMark x1="43609" y1="37566" x2="43609" y2="37566"/>
                        <a14:foregroundMark x1="48872" y1="63492" x2="48872" y2="6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3625">
            <a:off x="7003143" y="5482158"/>
            <a:ext cx="469732" cy="33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84127" l="0" r="98872">
                        <a14:foregroundMark x1="43609" y1="37566" x2="43609" y2="37566"/>
                        <a14:foregroundMark x1="48872" y1="63492" x2="48872" y2="6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2025">
            <a:off x="8072317" y="5316833"/>
            <a:ext cx="469732" cy="33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04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13009</TotalTime>
  <Words>815</Words>
  <Application>Microsoft Macintosh PowerPoint</Application>
  <PresentationFormat>On-screen Show (4:3)</PresentationFormat>
  <Paragraphs>363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Verdana</vt:lpstr>
      <vt:lpstr>Wingdings</vt:lpstr>
      <vt:lpstr>Arial</vt:lpstr>
      <vt:lpstr>Default Design</vt:lpstr>
      <vt:lpstr>PowerPoint Presentation</vt:lpstr>
      <vt:lpstr>PowerPoint Presentation</vt:lpstr>
      <vt:lpstr>What is SDN?</vt:lpstr>
      <vt:lpstr>PowerPoint Presentation</vt:lpstr>
      <vt:lpstr>What is OpenFlow?</vt:lpstr>
      <vt:lpstr>PowerPoint Presentation</vt:lpstr>
      <vt:lpstr>User Applications</vt:lpstr>
      <vt:lpstr>OpenFLOW</vt:lpstr>
      <vt:lpstr>PowerPoint Presentation</vt:lpstr>
      <vt:lpstr>PowerPoint Presentation</vt:lpstr>
      <vt:lpstr>PowerPoint Presentation</vt:lpstr>
      <vt:lpstr>Why SDN and OpenFlow?</vt:lpstr>
      <vt:lpstr>Why SDN and OpenFlow?</vt:lpstr>
      <vt:lpstr>PowerPoint Presentation</vt:lpstr>
      <vt:lpstr>High-Throughput Data Transfer</vt:lpstr>
      <vt:lpstr>High-Throughput Data Transfer</vt:lpstr>
      <vt:lpstr>Mobility over Heterogeneous Networks</vt:lpstr>
      <vt:lpstr>Mobility over Heterogeneous Networks</vt:lpstr>
      <vt:lpstr>Mobility over Heterogeneous Networks</vt:lpstr>
      <vt:lpstr>GENI Cinema</vt:lpstr>
      <vt:lpstr>PowerPoint Presentation</vt:lpstr>
      <vt:lpstr>PowerPoint Presentation</vt:lpstr>
      <vt:lpstr>PowerPoint Presentation</vt:lpstr>
      <vt:lpstr>PowerPoint Presentation</vt:lpstr>
      <vt:lpstr>Bottom-Up: An OF-Enabled Switch</vt:lpstr>
      <vt:lpstr>OF Switch Connection to Controller</vt:lpstr>
      <vt:lpstr>OF Switch Connection to Controller</vt:lpstr>
      <vt:lpstr>Application Connection to Controller</vt:lpstr>
      <vt:lpstr>Application Connection to Controller</vt:lpstr>
      <vt:lpstr>The Floodlight OpenFlow Controller</vt:lpstr>
      <vt:lpstr>Floodlight Architecture</vt:lpstr>
      <vt:lpstr>PowerPoint Presentation</vt:lpstr>
    </vt:vector>
  </TitlesOfParts>
  <Company>Clemson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Affairs Plan</dc:title>
  <dc:creator>Student Affairs</dc:creator>
  <cp:lastModifiedBy>Christian Barrineau</cp:lastModifiedBy>
  <cp:revision>264</cp:revision>
  <cp:lastPrinted>2016-05-23T18:33:17Z</cp:lastPrinted>
  <dcterms:created xsi:type="dcterms:W3CDTF">2011-11-14T16:54:31Z</dcterms:created>
  <dcterms:modified xsi:type="dcterms:W3CDTF">2016-05-24T13:19:35Z</dcterms:modified>
</cp:coreProperties>
</file>