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qYLpG4ioCkqEza1x9uQuL1z1E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2F2413-4CFD-482A-9383-5CB916B0F973}">
  <a:tblStyle styleId="{2C2F2413-4CFD-482A-9383-5CB916B0F973}"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9"/>
          </a:solidFill>
        </a:fill>
      </a:tcStyle>
    </a:wholeTbl>
    <a:band1H>
      <a:tcTxStyle/>
      <a:tcStyle>
        <a:fill>
          <a:solidFill>
            <a:srgbClr val="E0CBCF"/>
          </a:solidFill>
        </a:fill>
      </a:tcStyle>
    </a:band1H>
    <a:band2H>
      <a:tcTxStyle/>
    </a:band2H>
    <a:band1V>
      <a:tcTxStyle/>
      <a:tcStyle>
        <a:fill>
          <a:solidFill>
            <a:srgbClr val="E0CBCF"/>
          </a:solidFill>
        </a:fill>
      </a:tcStyle>
    </a:band1V>
    <a:band2V>
      <a:tcTxStyle/>
    </a:band2V>
    <a:lastCol>
      <a:tcTxStyle b="on" i="off">
        <a:font>
          <a:latin typeface="Avenir Next LT Pro"/>
          <a:ea typeface="Avenir Next LT Pro"/>
          <a:cs typeface="Avenir Next LT Pro"/>
        </a:font>
        <a:schemeClr val="lt1"/>
      </a:tcTxStyle>
      <a:tcStyle>
        <a:fill>
          <a:solidFill>
            <a:schemeClr val="accent1"/>
          </a:solidFill>
        </a:fill>
      </a:tcStyle>
    </a:lastCol>
    <a:firstCol>
      <a:tcTxStyle b="on" i="off">
        <a:font>
          <a:latin typeface="Avenir Next LT Pro"/>
          <a:ea typeface="Avenir Next LT Pro"/>
          <a:cs typeface="Avenir Next LT Pro"/>
        </a:font>
        <a:schemeClr val="lt1"/>
      </a:tcTxStyle>
      <a:tcStyle>
        <a:fill>
          <a:solidFill>
            <a:schemeClr val="accent1"/>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b3718f1c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b3718f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1000"/>
              </a:spcBef>
              <a:spcAft>
                <a:spcPts val="0"/>
              </a:spcAft>
              <a:buSzPts val="2000"/>
              <a:buNone/>
              <a:defRPr sz="2000">
                <a:latin typeface="Avenir"/>
                <a:ea typeface="Avenir"/>
                <a:cs typeface="Avenir"/>
                <a:sym typeface="Avenir"/>
              </a:defRPr>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17"/>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Avenir"/>
                <a:ea typeface="Avenir"/>
                <a:cs typeface="Avenir"/>
                <a:sym typeface="Avenir"/>
              </a:defRPr>
            </a:lvl1pPr>
            <a:lvl2pPr indent="0" lvl="1" marL="0" algn="r">
              <a:spcBef>
                <a:spcPts val="0"/>
              </a:spcBef>
              <a:buNone/>
              <a:defRPr b="0" i="0" sz="900" u="none" cap="none" strike="noStrike">
                <a:solidFill>
                  <a:schemeClr val="lt1"/>
                </a:solidFill>
                <a:latin typeface="Avenir"/>
                <a:ea typeface="Avenir"/>
                <a:cs typeface="Avenir"/>
                <a:sym typeface="Avenir"/>
              </a:defRPr>
            </a:lvl2pPr>
            <a:lvl3pPr indent="0" lvl="2" marL="0" algn="r">
              <a:spcBef>
                <a:spcPts val="0"/>
              </a:spcBef>
              <a:buNone/>
              <a:defRPr b="0" i="0" sz="900" u="none" cap="none" strike="noStrike">
                <a:solidFill>
                  <a:schemeClr val="lt1"/>
                </a:solidFill>
                <a:latin typeface="Avenir"/>
                <a:ea typeface="Avenir"/>
                <a:cs typeface="Avenir"/>
                <a:sym typeface="Avenir"/>
              </a:defRPr>
            </a:lvl3pPr>
            <a:lvl4pPr indent="0" lvl="3" marL="0" algn="r">
              <a:spcBef>
                <a:spcPts val="0"/>
              </a:spcBef>
              <a:buNone/>
              <a:defRPr b="0" i="0" sz="900" u="none" cap="none" strike="noStrike">
                <a:solidFill>
                  <a:schemeClr val="lt1"/>
                </a:solidFill>
                <a:latin typeface="Avenir"/>
                <a:ea typeface="Avenir"/>
                <a:cs typeface="Avenir"/>
                <a:sym typeface="Avenir"/>
              </a:defRPr>
            </a:lvl4pPr>
            <a:lvl5pPr indent="0" lvl="4" marL="0" algn="r">
              <a:spcBef>
                <a:spcPts val="0"/>
              </a:spcBef>
              <a:buNone/>
              <a:defRPr b="0" i="0" sz="900" u="none" cap="none" strike="noStrike">
                <a:solidFill>
                  <a:schemeClr val="lt1"/>
                </a:solidFill>
                <a:latin typeface="Avenir"/>
                <a:ea typeface="Avenir"/>
                <a:cs typeface="Avenir"/>
                <a:sym typeface="Avenir"/>
              </a:defRPr>
            </a:lvl5pPr>
            <a:lvl6pPr indent="0" lvl="5" marL="0" algn="r">
              <a:spcBef>
                <a:spcPts val="0"/>
              </a:spcBef>
              <a:buNone/>
              <a:defRPr b="0" i="0" sz="900" u="none" cap="none" strike="noStrike">
                <a:solidFill>
                  <a:schemeClr val="lt1"/>
                </a:solidFill>
                <a:latin typeface="Avenir"/>
                <a:ea typeface="Avenir"/>
                <a:cs typeface="Avenir"/>
                <a:sym typeface="Avenir"/>
              </a:defRPr>
            </a:lvl6pPr>
            <a:lvl7pPr indent="0" lvl="6" marL="0" algn="r">
              <a:spcBef>
                <a:spcPts val="0"/>
              </a:spcBef>
              <a:buNone/>
              <a:defRPr b="0" i="0" sz="900" u="none" cap="none" strike="noStrike">
                <a:solidFill>
                  <a:schemeClr val="lt1"/>
                </a:solidFill>
                <a:latin typeface="Avenir"/>
                <a:ea typeface="Avenir"/>
                <a:cs typeface="Avenir"/>
                <a:sym typeface="Avenir"/>
              </a:defRPr>
            </a:lvl7pPr>
            <a:lvl8pPr indent="0" lvl="7" marL="0" algn="r">
              <a:spcBef>
                <a:spcPts val="0"/>
              </a:spcBef>
              <a:buNone/>
              <a:defRPr b="0" i="0" sz="900" u="none" cap="none" strike="noStrike">
                <a:solidFill>
                  <a:schemeClr val="lt1"/>
                </a:solidFill>
                <a:latin typeface="Avenir"/>
                <a:ea typeface="Avenir"/>
                <a:cs typeface="Avenir"/>
                <a:sym typeface="Avenir"/>
              </a:defRPr>
            </a:lvl8pPr>
            <a:lvl9pPr indent="0" lvl="8" marL="0" algn="r">
              <a:spcBef>
                <a:spcPts val="0"/>
              </a:spcBef>
              <a:buNone/>
              <a:defRPr b="0" i="0" sz="9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6"/>
          <p:cNvSpPr txBox="1"/>
          <p:nvPr>
            <p:ph type="title"/>
          </p:nvPr>
        </p:nvSpPr>
        <p:spPr>
          <a:xfrm>
            <a:off x="838200" y="425450"/>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rot="5400000">
            <a:off x="3998119" y="-1210468"/>
            <a:ext cx="4195763"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6"/>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7"/>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8"/>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9"/>
          <p:cNvSpPr txBox="1"/>
          <p:nvPr>
            <p:ph type="title"/>
          </p:nvPr>
        </p:nvSpPr>
        <p:spPr>
          <a:xfrm>
            <a:off x="838200" y="365760"/>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8200" y="1949450"/>
            <a:ext cx="10515600" cy="41957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9"/>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400"/>
              <a:buNone/>
              <a:defRPr sz="2400">
                <a:solidFill>
                  <a:schemeClr val="lt1"/>
                </a:solidFill>
              </a:defRPr>
            </a:lvl1pPr>
            <a:lvl2pPr indent="-228600" lvl="1" marL="914400" algn="l">
              <a:lnSpc>
                <a:spcPct val="110000"/>
              </a:lnSpc>
              <a:spcBef>
                <a:spcPts val="500"/>
              </a:spcBef>
              <a:spcAft>
                <a:spcPts val="0"/>
              </a:spcAft>
              <a:buSzPts val="2000"/>
              <a:buNone/>
              <a:defRPr sz="2000">
                <a:solidFill>
                  <a:srgbClr val="888888"/>
                </a:solidFill>
              </a:defRPr>
            </a:lvl2pPr>
            <a:lvl3pPr indent="-228600" lvl="2" marL="1371600" algn="l">
              <a:lnSpc>
                <a:spcPct val="110000"/>
              </a:lnSpc>
              <a:spcBef>
                <a:spcPts val="500"/>
              </a:spcBef>
              <a:spcAft>
                <a:spcPts val="0"/>
              </a:spcAft>
              <a:buSzPts val="1800"/>
              <a:buNone/>
              <a:defRPr sz="1800">
                <a:solidFill>
                  <a:srgbClr val="888888"/>
                </a:solidFill>
              </a:defRPr>
            </a:lvl3pPr>
            <a:lvl4pPr indent="-228600" lvl="3" marL="1828800" algn="l">
              <a:lnSpc>
                <a:spcPct val="110000"/>
              </a:lnSpc>
              <a:spcBef>
                <a:spcPts val="500"/>
              </a:spcBef>
              <a:spcAft>
                <a:spcPts val="0"/>
              </a:spcAft>
              <a:buSzPts val="1600"/>
              <a:buNone/>
              <a:defRPr sz="1600">
                <a:solidFill>
                  <a:srgbClr val="888888"/>
                </a:solidFill>
              </a:defRPr>
            </a:lvl4pPr>
            <a:lvl5pPr indent="-228600" lvl="4" marL="2286000" algn="l">
              <a:lnSpc>
                <a:spcPct val="11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0"/>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1"/>
          <p:cNvSpPr txBox="1"/>
          <p:nvPr>
            <p:ph type="title"/>
          </p:nvPr>
        </p:nvSpPr>
        <p:spPr>
          <a:xfrm>
            <a:off x="838200" y="365760"/>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body"/>
          </p:nvPr>
        </p:nvSpPr>
        <p:spPr>
          <a:xfrm>
            <a:off x="839788" y="1752600"/>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2" type="body"/>
          </p:nvPr>
        </p:nvSpPr>
        <p:spPr>
          <a:xfrm>
            <a:off x="839788" y="2666999"/>
            <a:ext cx="5157787" cy="35226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3" type="body"/>
          </p:nvPr>
        </p:nvSpPr>
        <p:spPr>
          <a:xfrm>
            <a:off x="6172200" y="1752600"/>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4" type="body"/>
          </p:nvPr>
        </p:nvSpPr>
        <p:spPr>
          <a:xfrm>
            <a:off x="6172200" y="2666999"/>
            <a:ext cx="5183188" cy="352266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3"/>
          <p:cNvSpPr txBox="1"/>
          <p:nvPr>
            <p:ph type="title"/>
          </p:nvPr>
        </p:nvSpPr>
        <p:spPr>
          <a:xfrm>
            <a:off x="838200" y="365760"/>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SzPts val="3200"/>
              <a:buChar char="•"/>
              <a:defRPr sz="3200"/>
            </a:lvl1pPr>
            <a:lvl2pPr indent="-406400" lvl="1" marL="914400" algn="l">
              <a:lnSpc>
                <a:spcPct val="110000"/>
              </a:lnSpc>
              <a:spcBef>
                <a:spcPts val="500"/>
              </a:spcBef>
              <a:spcAft>
                <a:spcPts val="0"/>
              </a:spcAft>
              <a:buSzPts val="2800"/>
              <a:buChar char="•"/>
              <a:defRPr sz="2800"/>
            </a:lvl2pPr>
            <a:lvl3pPr indent="-381000" lvl="2" marL="1371600" algn="l">
              <a:lnSpc>
                <a:spcPct val="110000"/>
              </a:lnSpc>
              <a:spcBef>
                <a:spcPts val="500"/>
              </a:spcBef>
              <a:spcAft>
                <a:spcPts val="0"/>
              </a:spcAft>
              <a:buSzPts val="2400"/>
              <a:buChar char="•"/>
              <a:defRPr sz="2400"/>
            </a:lvl3pPr>
            <a:lvl4pPr indent="-355600" lvl="3" marL="1828800" algn="l">
              <a:lnSpc>
                <a:spcPct val="110000"/>
              </a:lnSpc>
              <a:spcBef>
                <a:spcPts val="500"/>
              </a:spcBef>
              <a:spcAft>
                <a:spcPts val="0"/>
              </a:spcAft>
              <a:buSzPts val="2000"/>
              <a:buChar char="•"/>
              <a:defRPr sz="2000"/>
            </a:lvl4pPr>
            <a:lvl5pPr indent="-355600" lvl="4" marL="2286000" algn="l">
              <a:lnSpc>
                <a:spcPct val="11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4"/>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p:nvPr>
            <p:ph idx="2" type="pic"/>
          </p:nvPr>
        </p:nvSpPr>
        <p:spPr>
          <a:xfrm>
            <a:off x="5183188" y="987425"/>
            <a:ext cx="6172200" cy="4873625"/>
          </a:xfrm>
          <a:prstGeom prst="rect">
            <a:avLst/>
          </a:prstGeom>
          <a:noFill/>
          <a:ln>
            <a:noFill/>
          </a:ln>
        </p:spPr>
      </p:sp>
      <p:sp>
        <p:nvSpPr>
          <p:cNvPr id="66" name="Google Shape;66;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5"/>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7" name="Google Shape;7;p16"/>
          <p:cNvPicPr preferRelativeResize="0"/>
          <p:nvPr/>
        </p:nvPicPr>
        <p:blipFill rotWithShape="1">
          <a:blip r:embed="rId1">
            <a:alphaModFix amt="35000"/>
          </a:blip>
          <a:srcRect b="0" l="0" r="0" t="0"/>
          <a:stretch/>
        </p:blipFill>
        <p:spPr>
          <a:xfrm>
            <a:off x="0" y="1"/>
            <a:ext cx="12192000" cy="1392401"/>
          </a:xfrm>
          <a:prstGeom prst="rect">
            <a:avLst/>
          </a:prstGeom>
          <a:noFill/>
          <a:ln>
            <a:noFill/>
          </a:ln>
        </p:spPr>
      </p:pic>
      <p:sp>
        <p:nvSpPr>
          <p:cNvPr id="8" name="Google Shape;8;p16"/>
          <p:cNvSpPr txBox="1"/>
          <p:nvPr>
            <p:ph type="title"/>
          </p:nvPr>
        </p:nvSpPr>
        <p:spPr>
          <a:xfrm>
            <a:off x="838200" y="425450"/>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400"/>
              <a:buFont typeface="Avenir"/>
              <a:buNone/>
              <a:defRPr b="1"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6"/>
          <p:cNvSpPr txBox="1"/>
          <p:nvPr>
            <p:ph idx="1" type="body"/>
          </p:nvPr>
        </p:nvSpPr>
        <p:spPr>
          <a:xfrm>
            <a:off x="838200" y="1949450"/>
            <a:ext cx="10515600" cy="41957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accen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accen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accen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accen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accen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0" name="Google Shape;10;p16"/>
          <p:cNvSpPr txBox="1"/>
          <p:nvPr>
            <p:ph idx="10" type="dt"/>
          </p:nvPr>
        </p:nvSpPr>
        <p:spPr>
          <a:xfrm>
            <a:off x="838200" y="632460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 name="Google Shape;11;p16"/>
          <p:cNvSpPr txBox="1"/>
          <p:nvPr>
            <p:ph idx="11" type="ftr"/>
          </p:nvPr>
        </p:nvSpPr>
        <p:spPr>
          <a:xfrm>
            <a:off x="4038600" y="632460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2" name="Google Shape;12;p16"/>
          <p:cNvSpPr txBox="1"/>
          <p:nvPr>
            <p:ph idx="12" type="sldNum"/>
          </p:nvPr>
        </p:nvSpPr>
        <p:spPr>
          <a:xfrm>
            <a:off x="8610600" y="63246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venir"/>
                <a:ea typeface="Avenir"/>
                <a:cs typeface="Avenir"/>
                <a:sym typeface="Avenir"/>
              </a:defRPr>
            </a:lvl1pPr>
            <a:lvl2pPr indent="0" lvl="1" marL="0" marR="0" rtl="0" algn="r">
              <a:spcBef>
                <a:spcPts val="0"/>
              </a:spcBef>
              <a:buNone/>
              <a:defRPr b="0" i="0" sz="900" u="none" cap="none" strike="noStrike">
                <a:solidFill>
                  <a:schemeClr val="lt1"/>
                </a:solidFill>
                <a:latin typeface="Avenir"/>
                <a:ea typeface="Avenir"/>
                <a:cs typeface="Avenir"/>
                <a:sym typeface="Avenir"/>
              </a:defRPr>
            </a:lvl2pPr>
            <a:lvl3pPr indent="0" lvl="2" marL="0" marR="0" rtl="0" algn="r">
              <a:spcBef>
                <a:spcPts val="0"/>
              </a:spcBef>
              <a:buNone/>
              <a:defRPr b="0" i="0" sz="900" u="none" cap="none" strike="noStrike">
                <a:solidFill>
                  <a:schemeClr val="lt1"/>
                </a:solidFill>
                <a:latin typeface="Avenir"/>
                <a:ea typeface="Avenir"/>
                <a:cs typeface="Avenir"/>
                <a:sym typeface="Avenir"/>
              </a:defRPr>
            </a:lvl3pPr>
            <a:lvl4pPr indent="0" lvl="3" marL="0" marR="0" rtl="0" algn="r">
              <a:spcBef>
                <a:spcPts val="0"/>
              </a:spcBef>
              <a:buNone/>
              <a:defRPr b="0" i="0" sz="900" u="none" cap="none" strike="noStrike">
                <a:solidFill>
                  <a:schemeClr val="lt1"/>
                </a:solidFill>
                <a:latin typeface="Avenir"/>
                <a:ea typeface="Avenir"/>
                <a:cs typeface="Avenir"/>
                <a:sym typeface="Avenir"/>
              </a:defRPr>
            </a:lvl4pPr>
            <a:lvl5pPr indent="0" lvl="4" marL="0" marR="0" rtl="0" algn="r">
              <a:spcBef>
                <a:spcPts val="0"/>
              </a:spcBef>
              <a:buNone/>
              <a:defRPr b="0" i="0" sz="900" u="none" cap="none" strike="noStrike">
                <a:solidFill>
                  <a:schemeClr val="lt1"/>
                </a:solidFill>
                <a:latin typeface="Avenir"/>
                <a:ea typeface="Avenir"/>
                <a:cs typeface="Avenir"/>
                <a:sym typeface="Avenir"/>
              </a:defRPr>
            </a:lvl5pPr>
            <a:lvl6pPr indent="0" lvl="5" marL="0" marR="0" rtl="0" algn="r">
              <a:spcBef>
                <a:spcPts val="0"/>
              </a:spcBef>
              <a:buNone/>
              <a:defRPr b="0" i="0" sz="900" u="none" cap="none" strike="noStrike">
                <a:solidFill>
                  <a:schemeClr val="lt1"/>
                </a:solidFill>
                <a:latin typeface="Avenir"/>
                <a:ea typeface="Avenir"/>
                <a:cs typeface="Avenir"/>
                <a:sym typeface="Avenir"/>
              </a:defRPr>
            </a:lvl6pPr>
            <a:lvl7pPr indent="0" lvl="6" marL="0" marR="0" rtl="0" algn="r">
              <a:spcBef>
                <a:spcPts val="0"/>
              </a:spcBef>
              <a:buNone/>
              <a:defRPr b="0" i="0" sz="900" u="none" cap="none" strike="noStrike">
                <a:solidFill>
                  <a:schemeClr val="lt1"/>
                </a:solidFill>
                <a:latin typeface="Avenir"/>
                <a:ea typeface="Avenir"/>
                <a:cs typeface="Avenir"/>
                <a:sym typeface="Avenir"/>
              </a:defRPr>
            </a:lvl7pPr>
            <a:lvl8pPr indent="0" lvl="7" marL="0" marR="0" rtl="0" algn="r">
              <a:spcBef>
                <a:spcPts val="0"/>
              </a:spcBef>
              <a:buNone/>
              <a:defRPr b="0" i="0" sz="900" u="none" cap="none" strike="noStrike">
                <a:solidFill>
                  <a:schemeClr val="lt1"/>
                </a:solidFill>
                <a:latin typeface="Avenir"/>
                <a:ea typeface="Avenir"/>
                <a:cs typeface="Avenir"/>
                <a:sym typeface="Avenir"/>
              </a:defRPr>
            </a:lvl8pPr>
            <a:lvl9pPr indent="0" lvl="8" marL="0" marR="0" rtl="0" algn="r">
              <a:spcBef>
                <a:spcPts val="0"/>
              </a:spcBef>
              <a:buNone/>
              <a:defRPr b="0" i="0" sz="9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VyHzOA5SMMw" TargetMode="Externa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87" name="Google Shape;87;p1"/>
          <p:cNvSpPr/>
          <p:nvPr/>
        </p:nvSpPr>
        <p:spPr>
          <a:xfrm>
            <a:off x="0" y="0"/>
            <a:ext cx="12188952"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88" name="Google Shape;88;p1"/>
          <p:cNvSpPr/>
          <p:nvPr/>
        </p:nvSpPr>
        <p:spPr>
          <a:xfrm rot="10800000">
            <a:off x="-1" y="0"/>
            <a:ext cx="12188951" cy="6858000"/>
          </a:xfrm>
          <a:prstGeom prst="rect">
            <a:avLst/>
          </a:prstGeom>
          <a:blipFill rotWithShape="1">
            <a:blip r:embed="rId3">
              <a:alphaModFix amt="30000"/>
            </a:blip>
            <a:tile algn="t" flip="xy"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Neon laser lights aligned to form a triangle" id="89" name="Google Shape;89;p1"/>
          <p:cNvPicPr preferRelativeResize="0"/>
          <p:nvPr/>
        </p:nvPicPr>
        <p:blipFill rotWithShape="1">
          <a:blip r:embed="rId4">
            <a:alphaModFix amt="70000"/>
          </a:blip>
          <a:srcRect b="1631" l="0" r="-1" t="8363"/>
          <a:stretch/>
        </p:blipFill>
        <p:spPr>
          <a:xfrm>
            <a:off x="3072901" y="-18163"/>
            <a:ext cx="12188932" cy="6856614"/>
          </a:xfrm>
          <a:prstGeom prst="rect">
            <a:avLst/>
          </a:prstGeom>
          <a:noFill/>
          <a:ln>
            <a:noFill/>
          </a:ln>
        </p:spPr>
      </p:pic>
      <p:pic>
        <p:nvPicPr>
          <p:cNvPr descr="Neon laser lights aligned to form a triangle" id="90" name="Google Shape;90;p1"/>
          <p:cNvPicPr preferRelativeResize="0"/>
          <p:nvPr/>
        </p:nvPicPr>
        <p:blipFill rotWithShape="1">
          <a:blip r:embed="rId4">
            <a:alphaModFix amt="70000"/>
          </a:blip>
          <a:srcRect b="41535" l="471" r="72930" t="6998"/>
          <a:stretch/>
        </p:blipFill>
        <p:spPr>
          <a:xfrm>
            <a:off x="-3" y="19550"/>
            <a:ext cx="3242174" cy="6856613"/>
          </a:xfrm>
          <a:prstGeom prst="rect">
            <a:avLst/>
          </a:prstGeom>
          <a:noFill/>
          <a:ln>
            <a:noFill/>
          </a:ln>
        </p:spPr>
      </p:pic>
      <p:sp>
        <p:nvSpPr>
          <p:cNvPr id="91" name="Google Shape;91;p1"/>
          <p:cNvSpPr txBox="1"/>
          <p:nvPr>
            <p:ph type="ctrTitle"/>
          </p:nvPr>
        </p:nvSpPr>
        <p:spPr>
          <a:xfrm>
            <a:off x="184875" y="748590"/>
            <a:ext cx="7530685" cy="193338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5200"/>
              <a:buFont typeface="Avenir"/>
              <a:buNone/>
            </a:pPr>
            <a:r>
              <a:rPr lang="en-US" sz="5200">
                <a:solidFill>
                  <a:srgbClr val="FFFFFF"/>
                </a:solidFill>
              </a:rPr>
              <a:t>RealTime Clock</a:t>
            </a:r>
            <a:br>
              <a:rPr lang="en-US" sz="5200">
                <a:solidFill>
                  <a:srgbClr val="FFFFFF"/>
                </a:solidFill>
              </a:rPr>
            </a:br>
            <a:r>
              <a:rPr lang="en-US" sz="5200">
                <a:solidFill>
                  <a:srgbClr val="FFFFFF"/>
                </a:solidFill>
              </a:rPr>
              <a:t>With Primum Features</a:t>
            </a:r>
            <a:endParaRPr/>
          </a:p>
        </p:txBody>
      </p:sp>
      <p:sp>
        <p:nvSpPr>
          <p:cNvPr id="92" name="Google Shape;92;p1"/>
          <p:cNvSpPr txBox="1"/>
          <p:nvPr>
            <p:ph idx="1" type="subTitle"/>
          </p:nvPr>
        </p:nvSpPr>
        <p:spPr>
          <a:xfrm>
            <a:off x="186249" y="2700136"/>
            <a:ext cx="7583133" cy="127912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3200"/>
              <a:buNone/>
            </a:pPr>
            <a:r>
              <a:rPr lang="en-US" sz="3200">
                <a:solidFill>
                  <a:srgbClr val="FFFFFF"/>
                </a:solidFill>
              </a:rPr>
              <a:t>David Iluz &amp; Dor Agababa</a:t>
            </a:r>
            <a:endParaRPr sz="3200">
              <a:solidFill>
                <a:srgbClr val="FFFFFF"/>
              </a:solidFill>
            </a:endParaRPr>
          </a:p>
          <a:p>
            <a:pPr indent="0" lvl="0" marL="0" rtl="0" algn="l">
              <a:lnSpc>
                <a:spcPct val="110000"/>
              </a:lnSpc>
              <a:spcBef>
                <a:spcPts val="1000"/>
              </a:spcBef>
              <a:spcAft>
                <a:spcPts val="0"/>
              </a:spcAft>
              <a:buSzPts val="3200"/>
              <a:buNone/>
            </a:pPr>
            <a:r>
              <a:t/>
            </a:r>
            <a:endParaRPr sz="3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9"/>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245" name="Google Shape;245;p9"/>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246" name="Google Shape;246;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47" name="Google Shape;247;p9"/>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48" name="Google Shape;248;p9"/>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49" name="Google Shape;249;p9"/>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close-up of a computer chip&#10;&#10;Description automatically generated with medium confidence" id="250" name="Google Shape;250;p9"/>
          <p:cNvPicPr preferRelativeResize="0"/>
          <p:nvPr/>
        </p:nvPicPr>
        <p:blipFill rotWithShape="1">
          <a:blip r:embed="rId5">
            <a:alphaModFix/>
          </a:blip>
          <a:srcRect b="-2" l="52318" r="9517" t="80367"/>
          <a:stretch/>
        </p:blipFill>
        <p:spPr>
          <a:xfrm>
            <a:off x="6265505" y="5195505"/>
            <a:ext cx="5926495" cy="1724125"/>
          </a:xfrm>
          <a:prstGeom prst="rect">
            <a:avLst/>
          </a:prstGeom>
          <a:noFill/>
          <a:ln>
            <a:noFill/>
          </a:ln>
        </p:spPr>
      </p:pic>
      <p:sp>
        <p:nvSpPr>
          <p:cNvPr id="251" name="Google Shape;251;p9"/>
          <p:cNvSpPr txBox="1"/>
          <p:nvPr/>
        </p:nvSpPr>
        <p:spPr>
          <a:xfrm>
            <a:off x="91189" y="-76902"/>
            <a:ext cx="6468241"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Stopper Mode</a:t>
            </a:r>
            <a:endParaRPr/>
          </a:p>
        </p:txBody>
      </p:sp>
      <p:sp>
        <p:nvSpPr>
          <p:cNvPr id="252" name="Google Shape;252;p9"/>
          <p:cNvSpPr txBox="1"/>
          <p:nvPr/>
        </p:nvSpPr>
        <p:spPr>
          <a:xfrm>
            <a:off x="107131" y="97295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
        <p:nvSpPr>
          <p:cNvPr id="253" name="Google Shape;253;p9"/>
          <p:cNvSpPr/>
          <p:nvPr/>
        </p:nvSpPr>
        <p:spPr>
          <a:xfrm rot="10800000">
            <a:off x="11691308" y="4566662"/>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4" name="Google Shape;254;p9"/>
          <p:cNvSpPr/>
          <p:nvPr/>
        </p:nvSpPr>
        <p:spPr>
          <a:xfrm rot="5400000">
            <a:off x="10852499" y="3610498"/>
            <a:ext cx="189768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ENABLE</a:t>
            </a:r>
            <a:endParaRPr b="1" i="0" sz="2400" u="none" cap="none" strike="noStrike">
              <a:solidFill>
                <a:schemeClr val="accent1"/>
              </a:solidFill>
              <a:latin typeface="Avenir"/>
              <a:ea typeface="Avenir"/>
              <a:cs typeface="Avenir"/>
              <a:sym typeface="Avenir"/>
            </a:endParaRPr>
          </a:p>
        </p:txBody>
      </p:sp>
      <p:sp>
        <p:nvSpPr>
          <p:cNvPr id="255" name="Google Shape;255;p9"/>
          <p:cNvSpPr/>
          <p:nvPr/>
        </p:nvSpPr>
        <p:spPr>
          <a:xfrm rot="10800000">
            <a:off x="11096249" y="4567003"/>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6" name="Google Shape;256;p9"/>
          <p:cNvSpPr/>
          <p:nvPr/>
        </p:nvSpPr>
        <p:spPr>
          <a:xfrm rot="5400000">
            <a:off x="10210617" y="3564015"/>
            <a:ext cx="199132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RESET</a:t>
            </a:r>
            <a:endParaRPr b="1" i="0" sz="2400" u="none" cap="none" strike="noStrike">
              <a:solidFill>
                <a:schemeClr val="accent1"/>
              </a:solidFill>
              <a:latin typeface="Avenir"/>
              <a:ea typeface="Avenir"/>
              <a:cs typeface="Avenir"/>
              <a:sym typeface="Avenir"/>
            </a:endParaRPr>
          </a:p>
        </p:txBody>
      </p:sp>
      <p:sp>
        <p:nvSpPr>
          <p:cNvPr id="257" name="Google Shape;257;p9"/>
          <p:cNvSpPr/>
          <p:nvPr/>
        </p:nvSpPr>
        <p:spPr>
          <a:xfrm rot="10800000">
            <a:off x="1052727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8" name="Google Shape;258;p9"/>
          <p:cNvSpPr/>
          <p:nvPr/>
        </p:nvSpPr>
        <p:spPr>
          <a:xfrm rot="10800000">
            <a:off x="9944097"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59" name="Google Shape;259;p9"/>
          <p:cNvSpPr/>
          <p:nvPr/>
        </p:nvSpPr>
        <p:spPr>
          <a:xfrm rot="10800000">
            <a:off x="9377452"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0" name="Google Shape;260;p9"/>
          <p:cNvSpPr/>
          <p:nvPr/>
        </p:nvSpPr>
        <p:spPr>
          <a:xfrm rot="10800000">
            <a:off x="8797777"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1" name="Google Shape;261;p9"/>
          <p:cNvSpPr/>
          <p:nvPr/>
        </p:nvSpPr>
        <p:spPr>
          <a:xfrm rot="10800000">
            <a:off x="8173986" y="470224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2" name="Google Shape;262;p9"/>
          <p:cNvSpPr/>
          <p:nvPr/>
        </p:nvSpPr>
        <p:spPr>
          <a:xfrm rot="10800000">
            <a:off x="7599076"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3" name="Google Shape;263;p9"/>
          <p:cNvSpPr/>
          <p:nvPr/>
        </p:nvSpPr>
        <p:spPr>
          <a:xfrm rot="10800000">
            <a:off x="650349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4" name="Google Shape;264;p9"/>
          <p:cNvSpPr/>
          <p:nvPr/>
        </p:nvSpPr>
        <p:spPr>
          <a:xfrm rot="10800000">
            <a:off x="7056348"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5" name="Google Shape;265;p9"/>
          <p:cNvSpPr txBox="1"/>
          <p:nvPr/>
        </p:nvSpPr>
        <p:spPr>
          <a:xfrm>
            <a:off x="191420" y="106933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rPr b="0" i="0" lang="en-US" sz="2400" u="none" cap="none" strike="noStrike">
                <a:solidFill>
                  <a:srgbClr val="641C26"/>
                </a:solidFill>
                <a:latin typeface="Avenir"/>
                <a:ea typeface="Avenir"/>
                <a:cs typeface="Avenir"/>
                <a:sym typeface="Avenir"/>
              </a:rPr>
              <a:t>In this mode you have a stopper.</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How to use:</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Switch Enable needs to be Up in order to use the stopper.</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Double click the BtnUp will start the time from 0 and another double click</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will stop the time, and so on.</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You can reset the mode by pulling up and down the reset switch.</a:t>
            </a:r>
            <a:endParaRPr/>
          </a:p>
          <a:p>
            <a:pPr indent="0" lvl="0" marL="0" marR="0" rtl="0" algn="l">
              <a:lnSpc>
                <a:spcPct val="110000"/>
              </a:lnSpc>
              <a:spcBef>
                <a:spcPts val="100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pic>
        <p:nvPicPr>
          <p:cNvPr id="266" name="Google Shape;266;p9"/>
          <p:cNvPicPr preferRelativeResize="0"/>
          <p:nvPr/>
        </p:nvPicPr>
        <p:blipFill rotWithShape="1">
          <a:blip r:embed="rId5">
            <a:alphaModFix/>
          </a:blip>
          <a:srcRect b="18472" l="80405" r="8069" t="56498"/>
          <a:stretch/>
        </p:blipFill>
        <p:spPr>
          <a:xfrm>
            <a:off x="8878372" y="264620"/>
            <a:ext cx="1093792" cy="1782502"/>
          </a:xfrm>
          <a:prstGeom prst="rect">
            <a:avLst/>
          </a:prstGeom>
          <a:noFill/>
          <a:ln>
            <a:noFill/>
          </a:ln>
        </p:spPr>
      </p:pic>
      <p:sp>
        <p:nvSpPr>
          <p:cNvPr id="267" name="Google Shape;267;p9"/>
          <p:cNvSpPr/>
          <p:nvPr/>
        </p:nvSpPr>
        <p:spPr>
          <a:xfrm rot="-5400000">
            <a:off x="9978697" y="44324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68" name="Google Shape;268;p9"/>
          <p:cNvSpPr/>
          <p:nvPr/>
        </p:nvSpPr>
        <p:spPr>
          <a:xfrm>
            <a:off x="10276659" y="577694"/>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BtnUp</a:t>
            </a:r>
            <a:endParaRPr b="1" i="0" sz="2400" u="none" cap="none" strike="noStrike">
              <a:solidFill>
                <a:schemeClr val="accent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10"/>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274" name="Google Shape;274;p10"/>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275" name="Google Shape;275;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76" name="Google Shape;276;p10"/>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77" name="Google Shape;277;p10"/>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78" name="Google Shape;278;p10"/>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close-up of a computer chip&#10;&#10;Description automatically generated with medium confidence" id="279" name="Google Shape;279;p10"/>
          <p:cNvPicPr preferRelativeResize="0"/>
          <p:nvPr/>
        </p:nvPicPr>
        <p:blipFill rotWithShape="1">
          <a:blip r:embed="rId5">
            <a:alphaModFix/>
          </a:blip>
          <a:srcRect b="-2" l="52318" r="9517" t="80367"/>
          <a:stretch/>
        </p:blipFill>
        <p:spPr>
          <a:xfrm>
            <a:off x="6265505" y="5195505"/>
            <a:ext cx="5926495" cy="1724125"/>
          </a:xfrm>
          <a:prstGeom prst="rect">
            <a:avLst/>
          </a:prstGeom>
          <a:noFill/>
          <a:ln>
            <a:noFill/>
          </a:ln>
        </p:spPr>
      </p:pic>
      <p:sp>
        <p:nvSpPr>
          <p:cNvPr id="280" name="Google Shape;280;p10"/>
          <p:cNvSpPr txBox="1"/>
          <p:nvPr/>
        </p:nvSpPr>
        <p:spPr>
          <a:xfrm>
            <a:off x="91189" y="-76902"/>
            <a:ext cx="10884260"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DDT Mode – Date Dollar Temperature</a:t>
            </a:r>
            <a:endParaRPr/>
          </a:p>
        </p:txBody>
      </p:sp>
      <p:sp>
        <p:nvSpPr>
          <p:cNvPr id="281" name="Google Shape;281;p10"/>
          <p:cNvSpPr txBox="1"/>
          <p:nvPr/>
        </p:nvSpPr>
        <p:spPr>
          <a:xfrm>
            <a:off x="107131" y="97295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
        <p:nvSpPr>
          <p:cNvPr id="282" name="Google Shape;282;p10"/>
          <p:cNvSpPr/>
          <p:nvPr/>
        </p:nvSpPr>
        <p:spPr>
          <a:xfrm rot="10800000">
            <a:off x="11691308" y="4566662"/>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83" name="Google Shape;283;p10"/>
          <p:cNvSpPr/>
          <p:nvPr/>
        </p:nvSpPr>
        <p:spPr>
          <a:xfrm rot="5400000">
            <a:off x="10749862" y="3507861"/>
            <a:ext cx="210295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ENABLE</a:t>
            </a:r>
            <a:endParaRPr b="1" i="0" sz="2400" u="none" cap="none" strike="noStrike">
              <a:solidFill>
                <a:schemeClr val="accent1"/>
              </a:solidFill>
              <a:latin typeface="Avenir"/>
              <a:ea typeface="Avenir"/>
              <a:cs typeface="Avenir"/>
              <a:sym typeface="Avenir"/>
            </a:endParaRPr>
          </a:p>
        </p:txBody>
      </p:sp>
      <p:sp>
        <p:nvSpPr>
          <p:cNvPr id="284" name="Google Shape;284;p10"/>
          <p:cNvSpPr txBox="1"/>
          <p:nvPr/>
        </p:nvSpPr>
        <p:spPr>
          <a:xfrm>
            <a:off x="310471" y="1373779"/>
            <a:ext cx="12081808" cy="45998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rPr b="0" i="0" lang="en-US" sz="2400" u="none" cap="none" strike="noStrike">
                <a:solidFill>
                  <a:srgbClr val="641C26"/>
                </a:solidFill>
                <a:latin typeface="Avenir"/>
                <a:ea typeface="Avenir"/>
                <a:cs typeface="Avenir"/>
                <a:sym typeface="Avenir"/>
              </a:rPr>
              <a:t>In this mode you have a Current Date, Dollar Rate and temp according to TLV.</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The data is fetched using two interfaces, NodeJS and TCL script.</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How to use:</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Switch Enable need to be Up in order to Rotate the data.</a:t>
            </a:r>
            <a:endParaRPr/>
          </a:p>
          <a:p>
            <a:pPr indent="0" lvl="0" marL="0" marR="0" rtl="0" algn="l">
              <a:lnSpc>
                <a:spcPct val="110000"/>
              </a:lnSpc>
              <a:spcBef>
                <a:spcPts val="1000"/>
              </a:spcBef>
              <a:spcAft>
                <a:spcPts val="0"/>
              </a:spcAft>
              <a:buClr>
                <a:schemeClr val="accent1"/>
              </a:buClr>
              <a:buSzPts val="2400"/>
              <a:buFont typeface="Arial"/>
              <a:buNone/>
            </a:pPr>
            <a:r>
              <a:rPr b="0" i="0" lang="en-US" sz="2400" u="none" cap="none" strike="noStrike">
                <a:solidFill>
                  <a:srgbClr val="641C26"/>
                </a:solidFill>
                <a:latin typeface="Avenir"/>
                <a:ea typeface="Avenir"/>
                <a:cs typeface="Avenir"/>
                <a:sym typeface="Avenir"/>
              </a:rPr>
              <a:t>While the enable is down, the data will stand still, and you will see only the</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date.</a:t>
            </a:r>
            <a:endParaRPr/>
          </a:p>
          <a:p>
            <a:pPr indent="0" lvl="0" marL="0" marR="0" rtl="0" algn="l">
              <a:lnSpc>
                <a:spcPct val="110000"/>
              </a:lnSpc>
              <a:spcBef>
                <a:spcPts val="100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11"/>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290" name="Google Shape;290;p11"/>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291" name="Google Shape;291;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92" name="Google Shape;292;p11"/>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93" name="Google Shape;293;p11"/>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94" name="Google Shape;294;p11"/>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close-up of a computer chip&#10;&#10;Description automatically generated with medium confidence" id="295" name="Google Shape;295;p11"/>
          <p:cNvPicPr preferRelativeResize="0"/>
          <p:nvPr/>
        </p:nvPicPr>
        <p:blipFill rotWithShape="1">
          <a:blip r:embed="rId5">
            <a:alphaModFix/>
          </a:blip>
          <a:srcRect b="-2" l="52318" r="9517" t="80367"/>
          <a:stretch/>
        </p:blipFill>
        <p:spPr>
          <a:xfrm>
            <a:off x="6265505" y="5195505"/>
            <a:ext cx="5926495" cy="1724125"/>
          </a:xfrm>
          <a:prstGeom prst="rect">
            <a:avLst/>
          </a:prstGeom>
          <a:noFill/>
          <a:ln>
            <a:noFill/>
          </a:ln>
        </p:spPr>
      </p:pic>
      <p:sp>
        <p:nvSpPr>
          <p:cNvPr id="296" name="Google Shape;296;p11"/>
          <p:cNvSpPr txBox="1"/>
          <p:nvPr/>
        </p:nvSpPr>
        <p:spPr>
          <a:xfrm>
            <a:off x="91189" y="-76902"/>
            <a:ext cx="6468241"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Set Owner Name Mode</a:t>
            </a:r>
            <a:endParaRPr/>
          </a:p>
        </p:txBody>
      </p:sp>
      <p:sp>
        <p:nvSpPr>
          <p:cNvPr id="297" name="Google Shape;297;p11"/>
          <p:cNvSpPr txBox="1"/>
          <p:nvPr/>
        </p:nvSpPr>
        <p:spPr>
          <a:xfrm>
            <a:off x="107131" y="97295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
        <p:nvSpPr>
          <p:cNvPr id="298" name="Google Shape;298;p11"/>
          <p:cNvSpPr/>
          <p:nvPr/>
        </p:nvSpPr>
        <p:spPr>
          <a:xfrm rot="10800000">
            <a:off x="11096249" y="4567003"/>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99" name="Google Shape;299;p11"/>
          <p:cNvSpPr/>
          <p:nvPr/>
        </p:nvSpPr>
        <p:spPr>
          <a:xfrm rot="5400000">
            <a:off x="10458820" y="3812219"/>
            <a:ext cx="149492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SW[1] </a:t>
            </a:r>
            <a:endParaRPr b="1" i="0" sz="2400" u="none" cap="none" strike="noStrike">
              <a:solidFill>
                <a:schemeClr val="accent1"/>
              </a:solidFill>
              <a:latin typeface="Avenir"/>
              <a:ea typeface="Avenir"/>
              <a:cs typeface="Avenir"/>
              <a:sym typeface="Avenir"/>
            </a:endParaRPr>
          </a:p>
        </p:txBody>
      </p:sp>
      <p:sp>
        <p:nvSpPr>
          <p:cNvPr id="300" name="Google Shape;300;p11"/>
          <p:cNvSpPr/>
          <p:nvPr/>
        </p:nvSpPr>
        <p:spPr>
          <a:xfrm rot="10800000">
            <a:off x="1052727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1" name="Google Shape;301;p11"/>
          <p:cNvSpPr/>
          <p:nvPr/>
        </p:nvSpPr>
        <p:spPr>
          <a:xfrm rot="5400000">
            <a:off x="9895375" y="3824180"/>
            <a:ext cx="148386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SW[3] </a:t>
            </a:r>
            <a:endParaRPr b="1" i="0" sz="2400" u="none" cap="none" strike="noStrike">
              <a:solidFill>
                <a:schemeClr val="accent1"/>
              </a:solidFill>
              <a:latin typeface="Avenir"/>
              <a:ea typeface="Avenir"/>
              <a:cs typeface="Avenir"/>
              <a:sym typeface="Avenir"/>
            </a:endParaRPr>
          </a:p>
        </p:txBody>
      </p:sp>
      <p:sp>
        <p:nvSpPr>
          <p:cNvPr id="302" name="Google Shape;302;p11"/>
          <p:cNvSpPr/>
          <p:nvPr/>
        </p:nvSpPr>
        <p:spPr>
          <a:xfrm rot="10800000">
            <a:off x="9944097"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3" name="Google Shape;303;p11"/>
          <p:cNvSpPr/>
          <p:nvPr/>
        </p:nvSpPr>
        <p:spPr>
          <a:xfrm rot="5400000">
            <a:off x="9344060" y="381726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SW[4]  </a:t>
            </a:r>
            <a:endParaRPr b="1" i="0" sz="2400" u="none" cap="none" strike="noStrike">
              <a:solidFill>
                <a:schemeClr val="accent1"/>
              </a:solidFill>
              <a:latin typeface="Avenir"/>
              <a:ea typeface="Avenir"/>
              <a:cs typeface="Avenir"/>
              <a:sym typeface="Avenir"/>
            </a:endParaRPr>
          </a:p>
        </p:txBody>
      </p:sp>
      <p:sp>
        <p:nvSpPr>
          <p:cNvPr id="304" name="Google Shape;304;p11"/>
          <p:cNvSpPr/>
          <p:nvPr/>
        </p:nvSpPr>
        <p:spPr>
          <a:xfrm rot="10800000">
            <a:off x="9377452"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5" name="Google Shape;305;p11"/>
          <p:cNvSpPr/>
          <p:nvPr/>
        </p:nvSpPr>
        <p:spPr>
          <a:xfrm rot="5400000">
            <a:off x="8777415" y="381726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SW[5]  </a:t>
            </a:r>
            <a:endParaRPr b="1" i="0" sz="2400" u="none" cap="none" strike="noStrike">
              <a:solidFill>
                <a:schemeClr val="accent1"/>
              </a:solidFill>
              <a:latin typeface="Avenir"/>
              <a:ea typeface="Avenir"/>
              <a:cs typeface="Avenir"/>
              <a:sym typeface="Avenir"/>
            </a:endParaRPr>
          </a:p>
        </p:txBody>
      </p:sp>
      <p:sp>
        <p:nvSpPr>
          <p:cNvPr id="306" name="Google Shape;306;p11"/>
          <p:cNvSpPr/>
          <p:nvPr/>
        </p:nvSpPr>
        <p:spPr>
          <a:xfrm rot="10800000">
            <a:off x="8797777"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7" name="Google Shape;307;p11"/>
          <p:cNvSpPr/>
          <p:nvPr/>
        </p:nvSpPr>
        <p:spPr>
          <a:xfrm rot="5400000">
            <a:off x="8197740" y="381726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SW[6]  </a:t>
            </a:r>
            <a:endParaRPr b="1" i="0" sz="2400" u="none" cap="none" strike="noStrike">
              <a:solidFill>
                <a:schemeClr val="accent1"/>
              </a:solidFill>
              <a:latin typeface="Avenir"/>
              <a:ea typeface="Avenir"/>
              <a:cs typeface="Avenir"/>
              <a:sym typeface="Avenir"/>
            </a:endParaRPr>
          </a:p>
        </p:txBody>
      </p:sp>
      <p:sp>
        <p:nvSpPr>
          <p:cNvPr id="308" name="Google Shape;308;p11"/>
          <p:cNvSpPr/>
          <p:nvPr/>
        </p:nvSpPr>
        <p:spPr>
          <a:xfrm rot="10800000">
            <a:off x="8173986" y="470224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09" name="Google Shape;309;p11"/>
          <p:cNvSpPr/>
          <p:nvPr/>
        </p:nvSpPr>
        <p:spPr>
          <a:xfrm rot="5400000">
            <a:off x="7573949" y="3814268"/>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SW[7]  </a:t>
            </a:r>
            <a:endParaRPr b="1" i="0" sz="2400" u="none" cap="none" strike="noStrike">
              <a:solidFill>
                <a:schemeClr val="accent1"/>
              </a:solidFill>
              <a:latin typeface="Avenir"/>
              <a:ea typeface="Avenir"/>
              <a:cs typeface="Avenir"/>
              <a:sym typeface="Avenir"/>
            </a:endParaRPr>
          </a:p>
        </p:txBody>
      </p:sp>
      <p:sp>
        <p:nvSpPr>
          <p:cNvPr id="310" name="Google Shape;310;p11"/>
          <p:cNvSpPr/>
          <p:nvPr/>
        </p:nvSpPr>
        <p:spPr>
          <a:xfrm rot="10800000">
            <a:off x="7599076"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11" name="Google Shape;311;p11"/>
          <p:cNvSpPr/>
          <p:nvPr/>
        </p:nvSpPr>
        <p:spPr>
          <a:xfrm rot="5400000">
            <a:off x="6999039"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SEL[0]</a:t>
            </a:r>
            <a:endParaRPr b="1" i="0" sz="2400" u="none" cap="none" strike="noStrike">
              <a:solidFill>
                <a:schemeClr val="accent1"/>
              </a:solidFill>
              <a:latin typeface="Avenir"/>
              <a:ea typeface="Avenir"/>
              <a:cs typeface="Avenir"/>
              <a:sym typeface="Avenir"/>
            </a:endParaRPr>
          </a:p>
        </p:txBody>
      </p:sp>
      <p:sp>
        <p:nvSpPr>
          <p:cNvPr id="312" name="Google Shape;312;p11"/>
          <p:cNvSpPr/>
          <p:nvPr/>
        </p:nvSpPr>
        <p:spPr>
          <a:xfrm rot="10800000">
            <a:off x="650349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13" name="Google Shape;313;p11"/>
          <p:cNvSpPr/>
          <p:nvPr/>
        </p:nvSpPr>
        <p:spPr>
          <a:xfrm rot="5400000">
            <a:off x="5903458" y="3834754"/>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SEL[2]</a:t>
            </a:r>
            <a:endParaRPr b="1" i="0" sz="2400" u="none" cap="none" strike="noStrike">
              <a:solidFill>
                <a:schemeClr val="accent1"/>
              </a:solidFill>
              <a:latin typeface="Avenir"/>
              <a:ea typeface="Avenir"/>
              <a:cs typeface="Avenir"/>
              <a:sym typeface="Avenir"/>
            </a:endParaRPr>
          </a:p>
        </p:txBody>
      </p:sp>
      <p:sp>
        <p:nvSpPr>
          <p:cNvPr id="314" name="Google Shape;314;p11"/>
          <p:cNvSpPr/>
          <p:nvPr/>
        </p:nvSpPr>
        <p:spPr>
          <a:xfrm rot="10800000">
            <a:off x="7056348"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15" name="Google Shape;315;p11"/>
          <p:cNvSpPr/>
          <p:nvPr/>
        </p:nvSpPr>
        <p:spPr>
          <a:xfrm rot="5400000">
            <a:off x="6456311"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SEL[1]</a:t>
            </a:r>
            <a:endParaRPr b="1" i="0" sz="2400" u="none" cap="none" strike="noStrike">
              <a:solidFill>
                <a:schemeClr val="accent1"/>
              </a:solidFill>
              <a:latin typeface="Avenir"/>
              <a:ea typeface="Avenir"/>
              <a:cs typeface="Avenir"/>
              <a:sym typeface="Avenir"/>
            </a:endParaRPr>
          </a:p>
        </p:txBody>
      </p:sp>
      <p:sp>
        <p:nvSpPr>
          <p:cNvPr id="316" name="Google Shape;316;p11"/>
          <p:cNvSpPr txBox="1"/>
          <p:nvPr/>
        </p:nvSpPr>
        <p:spPr>
          <a:xfrm>
            <a:off x="191420" y="1265281"/>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rPr b="0" i="0" lang="en-US" sz="2400" u="none" cap="none" strike="noStrike">
                <a:solidFill>
                  <a:srgbClr val="641C26"/>
                </a:solidFill>
                <a:latin typeface="Avenir"/>
                <a:ea typeface="Avenir"/>
                <a:cs typeface="Avenir"/>
                <a:sym typeface="Avenir"/>
              </a:rPr>
              <a:t>In this mode you can set the name of the FPGA owner.</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How to use:</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Every SW switch controls the letter that will appear in the 7 segment display.</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To change the letter the switch needs to be up and the control is by the Up and Down</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Buttons.</a:t>
            </a:r>
            <a:endParaRPr/>
          </a:p>
        </p:txBody>
      </p:sp>
      <p:pic>
        <p:nvPicPr>
          <p:cNvPr id="317" name="Google Shape;317;p11"/>
          <p:cNvPicPr preferRelativeResize="0"/>
          <p:nvPr/>
        </p:nvPicPr>
        <p:blipFill rotWithShape="1">
          <a:blip r:embed="rId5">
            <a:alphaModFix/>
          </a:blip>
          <a:srcRect b="18472" l="80405" r="8069" t="56498"/>
          <a:stretch/>
        </p:blipFill>
        <p:spPr>
          <a:xfrm>
            <a:off x="9046950" y="145207"/>
            <a:ext cx="1093792" cy="1782502"/>
          </a:xfrm>
          <a:prstGeom prst="rect">
            <a:avLst/>
          </a:prstGeom>
          <a:noFill/>
          <a:ln>
            <a:noFill/>
          </a:ln>
        </p:spPr>
      </p:pic>
      <p:sp>
        <p:nvSpPr>
          <p:cNvPr id="318" name="Google Shape;318;p11"/>
          <p:cNvSpPr/>
          <p:nvPr/>
        </p:nvSpPr>
        <p:spPr>
          <a:xfrm rot="-5400000">
            <a:off x="10147275" y="32383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19" name="Google Shape;319;p11"/>
          <p:cNvSpPr/>
          <p:nvPr/>
        </p:nvSpPr>
        <p:spPr>
          <a:xfrm>
            <a:off x="10445237" y="458281"/>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BtnUp</a:t>
            </a:r>
            <a:endParaRPr b="1" i="0" sz="2400" u="none" cap="none" strike="noStrike">
              <a:solidFill>
                <a:schemeClr val="accent1"/>
              </a:solidFill>
              <a:latin typeface="Avenir"/>
              <a:ea typeface="Avenir"/>
              <a:cs typeface="Avenir"/>
              <a:sym typeface="Avenir"/>
            </a:endParaRPr>
          </a:p>
        </p:txBody>
      </p:sp>
      <p:sp>
        <p:nvSpPr>
          <p:cNvPr id="320" name="Google Shape;320;p11"/>
          <p:cNvSpPr/>
          <p:nvPr/>
        </p:nvSpPr>
        <p:spPr>
          <a:xfrm rot="-5400000">
            <a:off x="10210979" y="831798"/>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21" name="Google Shape;321;p11"/>
          <p:cNvSpPr/>
          <p:nvPr/>
        </p:nvSpPr>
        <p:spPr>
          <a:xfrm>
            <a:off x="10566647" y="968205"/>
            <a:ext cx="179087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BtnDown</a:t>
            </a:r>
            <a:endParaRPr b="1" i="0" sz="2400" u="none" cap="none" strike="noStrike">
              <a:solidFill>
                <a:schemeClr val="accent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12"/>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327" name="Google Shape;327;p12"/>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328" name="Google Shape;328;p1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329" name="Google Shape;329;p12"/>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330" name="Google Shape;330;p12"/>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331" name="Google Shape;331;p12"/>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32" name="Google Shape;332;p12"/>
          <p:cNvSpPr txBox="1"/>
          <p:nvPr/>
        </p:nvSpPr>
        <p:spPr>
          <a:xfrm>
            <a:off x="91189" y="-76902"/>
            <a:ext cx="6468241"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Alarm clock Mode</a:t>
            </a:r>
            <a:endParaRPr/>
          </a:p>
        </p:txBody>
      </p:sp>
      <p:sp>
        <p:nvSpPr>
          <p:cNvPr id="333" name="Google Shape;333;p12"/>
          <p:cNvSpPr txBox="1"/>
          <p:nvPr/>
        </p:nvSpPr>
        <p:spPr>
          <a:xfrm>
            <a:off x="107131" y="97295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
        <p:nvSpPr>
          <p:cNvPr id="334" name="Google Shape;334;p12"/>
          <p:cNvSpPr txBox="1"/>
          <p:nvPr/>
        </p:nvSpPr>
        <p:spPr>
          <a:xfrm>
            <a:off x="191420" y="1069336"/>
            <a:ext cx="12081808" cy="4294098"/>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000"/>
              <a:buFont typeface="Arial"/>
              <a:buNone/>
            </a:pPr>
            <a:r>
              <a:rPr b="0" i="0" lang="en-US" sz="2000" u="none" cap="none" strike="noStrike">
                <a:solidFill>
                  <a:srgbClr val="641C26"/>
                </a:solidFill>
                <a:latin typeface="Avenir"/>
                <a:ea typeface="Avenir"/>
                <a:cs typeface="Avenir"/>
                <a:sym typeface="Avenir"/>
              </a:rPr>
              <a:t>In this mode you can set Alarm clock to a specific time.</a:t>
            </a:r>
            <a:br>
              <a:rPr b="0" i="0" lang="en-US" sz="2000" u="none" cap="none" strike="noStrike">
                <a:solidFill>
                  <a:srgbClr val="641C26"/>
                </a:solidFill>
                <a:latin typeface="Avenir"/>
                <a:ea typeface="Avenir"/>
                <a:cs typeface="Avenir"/>
                <a:sym typeface="Avenir"/>
              </a:rPr>
            </a:br>
            <a:r>
              <a:rPr b="0" i="0" lang="en-US" sz="2000" u="none" cap="none" strike="noStrike">
                <a:solidFill>
                  <a:srgbClr val="641C26"/>
                </a:solidFill>
                <a:latin typeface="Avenir"/>
                <a:ea typeface="Avenir"/>
                <a:cs typeface="Avenir"/>
                <a:sym typeface="Avenir"/>
              </a:rPr>
              <a:t>When the time that you set equals to the real time clock, the buzzer will</a:t>
            </a:r>
            <a:br>
              <a:rPr b="0" i="0" lang="en-US" sz="2000" u="none" cap="none" strike="noStrike">
                <a:solidFill>
                  <a:srgbClr val="641C26"/>
                </a:solidFill>
                <a:latin typeface="Avenir"/>
                <a:ea typeface="Avenir"/>
                <a:cs typeface="Avenir"/>
                <a:sym typeface="Avenir"/>
              </a:rPr>
            </a:br>
            <a:r>
              <a:rPr b="0" i="0" lang="en-US" sz="2000" u="none" cap="none" strike="noStrike">
                <a:solidFill>
                  <a:srgbClr val="641C26"/>
                </a:solidFill>
                <a:latin typeface="Avenir"/>
                <a:ea typeface="Avenir"/>
                <a:cs typeface="Avenir"/>
                <a:sym typeface="Avenir"/>
              </a:rPr>
              <a:t>ring.</a:t>
            </a:r>
            <a:br>
              <a:rPr b="0" i="0" lang="en-US" sz="2000" u="none" cap="none" strike="noStrike">
                <a:solidFill>
                  <a:srgbClr val="641C26"/>
                </a:solidFill>
                <a:latin typeface="Avenir"/>
                <a:ea typeface="Avenir"/>
                <a:cs typeface="Avenir"/>
                <a:sym typeface="Avenir"/>
              </a:rPr>
            </a:br>
            <a:r>
              <a:rPr b="0" i="0" lang="en-US" sz="2000" u="none" cap="none" strike="noStrike">
                <a:solidFill>
                  <a:srgbClr val="641C26"/>
                </a:solidFill>
                <a:latin typeface="Avenir"/>
                <a:ea typeface="Avenir"/>
                <a:cs typeface="Avenir"/>
                <a:sym typeface="Avenir"/>
              </a:rPr>
              <a:t>How to set the alarm:</a:t>
            </a:r>
            <a:endParaRPr/>
          </a:p>
          <a:p>
            <a:pPr indent="0" lvl="0" marL="0" marR="0" rtl="0" algn="l">
              <a:lnSpc>
                <a:spcPct val="110000"/>
              </a:lnSpc>
              <a:spcBef>
                <a:spcPts val="1000"/>
              </a:spcBef>
              <a:spcAft>
                <a:spcPts val="0"/>
              </a:spcAft>
              <a:buClr>
                <a:schemeClr val="accent1"/>
              </a:buClr>
              <a:buSzPts val="2000"/>
              <a:buFont typeface="Arial"/>
              <a:buNone/>
            </a:pPr>
            <a:r>
              <a:rPr b="0" i="0" lang="en-US" sz="2000" u="none" cap="none" strike="noStrike">
                <a:solidFill>
                  <a:srgbClr val="641C26"/>
                </a:solidFill>
                <a:latin typeface="Avenir"/>
                <a:ea typeface="Avenir"/>
                <a:cs typeface="Avenir"/>
                <a:sym typeface="Avenir"/>
              </a:rPr>
              <a:t>LOADS needs to be up in order to edit the alarm, you can edit hour minutes and seconds using the Edit Switches and BtnUp to increase the number and BtnDown to decrease.</a:t>
            </a:r>
            <a:br>
              <a:rPr b="0" i="0" lang="en-US" sz="2000" u="none" cap="none" strike="noStrike">
                <a:solidFill>
                  <a:srgbClr val="641C26"/>
                </a:solidFill>
                <a:latin typeface="Avenir"/>
                <a:ea typeface="Avenir"/>
                <a:cs typeface="Avenir"/>
                <a:sym typeface="Avenir"/>
              </a:rPr>
            </a:br>
            <a:r>
              <a:rPr b="0" i="0" lang="en-US" sz="2000" u="none" cap="none" strike="noStrike">
                <a:solidFill>
                  <a:srgbClr val="641C26"/>
                </a:solidFill>
                <a:latin typeface="Avenir"/>
                <a:ea typeface="Avenir"/>
                <a:cs typeface="Avenir"/>
                <a:sym typeface="Avenir"/>
              </a:rPr>
              <a:t>After you finish editing Drop LOADS to 0.</a:t>
            </a:r>
            <a:br>
              <a:rPr b="0" i="0" lang="en-US" sz="2000" u="none" cap="none" strike="noStrike">
                <a:solidFill>
                  <a:srgbClr val="641C26"/>
                </a:solidFill>
                <a:latin typeface="Avenir"/>
                <a:ea typeface="Avenir"/>
                <a:cs typeface="Avenir"/>
                <a:sym typeface="Avenir"/>
              </a:rPr>
            </a:br>
            <a:r>
              <a:rPr b="0" i="0" lang="en-US" sz="2000" u="none" cap="none" strike="noStrike">
                <a:solidFill>
                  <a:srgbClr val="641C26"/>
                </a:solidFill>
                <a:latin typeface="Avenir"/>
                <a:ea typeface="Avenir"/>
                <a:cs typeface="Avenir"/>
                <a:sym typeface="Avenir"/>
              </a:rPr>
              <a:t>RESET will reset the numbers on the 7 segments to 0.</a:t>
            </a:r>
            <a:endParaRPr/>
          </a:p>
        </p:txBody>
      </p:sp>
      <p:pic>
        <p:nvPicPr>
          <p:cNvPr id="335" name="Google Shape;335;p12"/>
          <p:cNvPicPr preferRelativeResize="0"/>
          <p:nvPr/>
        </p:nvPicPr>
        <p:blipFill rotWithShape="1">
          <a:blip r:embed="rId5">
            <a:alphaModFix/>
          </a:blip>
          <a:srcRect b="18472" l="80405" r="8069" t="56498"/>
          <a:stretch/>
        </p:blipFill>
        <p:spPr>
          <a:xfrm>
            <a:off x="8690013" y="102907"/>
            <a:ext cx="1093792" cy="1782502"/>
          </a:xfrm>
          <a:prstGeom prst="rect">
            <a:avLst/>
          </a:prstGeom>
          <a:noFill/>
          <a:ln>
            <a:noFill/>
          </a:ln>
        </p:spPr>
      </p:pic>
      <p:sp>
        <p:nvSpPr>
          <p:cNvPr id="336" name="Google Shape;336;p12"/>
          <p:cNvSpPr/>
          <p:nvPr/>
        </p:nvSpPr>
        <p:spPr>
          <a:xfrm rot="-5400000">
            <a:off x="9790338" y="28153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37" name="Google Shape;337;p12"/>
          <p:cNvSpPr/>
          <p:nvPr/>
        </p:nvSpPr>
        <p:spPr>
          <a:xfrm>
            <a:off x="10088300" y="415981"/>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BtnUp</a:t>
            </a:r>
            <a:endParaRPr b="1" i="0" sz="2400" u="none" cap="none" strike="noStrike">
              <a:solidFill>
                <a:schemeClr val="accent1"/>
              </a:solidFill>
              <a:latin typeface="Avenir"/>
              <a:ea typeface="Avenir"/>
              <a:cs typeface="Avenir"/>
              <a:sym typeface="Avenir"/>
            </a:endParaRPr>
          </a:p>
        </p:txBody>
      </p:sp>
      <p:sp>
        <p:nvSpPr>
          <p:cNvPr id="338" name="Google Shape;338;p12"/>
          <p:cNvSpPr/>
          <p:nvPr/>
        </p:nvSpPr>
        <p:spPr>
          <a:xfrm rot="-5400000">
            <a:off x="9854042" y="789498"/>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39" name="Google Shape;339;p12"/>
          <p:cNvSpPr/>
          <p:nvPr/>
        </p:nvSpPr>
        <p:spPr>
          <a:xfrm>
            <a:off x="10209710" y="925905"/>
            <a:ext cx="179087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BtnDown</a:t>
            </a:r>
            <a:endParaRPr b="1" i="0" sz="2400" u="none" cap="none" strike="noStrike">
              <a:solidFill>
                <a:schemeClr val="accent1"/>
              </a:solidFill>
              <a:latin typeface="Avenir"/>
              <a:ea typeface="Avenir"/>
              <a:cs typeface="Avenir"/>
              <a:sym typeface="Avenir"/>
            </a:endParaRPr>
          </a:p>
        </p:txBody>
      </p:sp>
      <p:pic>
        <p:nvPicPr>
          <p:cNvPr descr="A close-up of a computer chip&#10;&#10;Description automatically generated with medium confidence" id="340" name="Google Shape;340;p12"/>
          <p:cNvPicPr preferRelativeResize="0"/>
          <p:nvPr/>
        </p:nvPicPr>
        <p:blipFill rotWithShape="1">
          <a:blip r:embed="rId5">
            <a:alphaModFix/>
          </a:blip>
          <a:srcRect b="-2" l="52318" r="9517" t="80367"/>
          <a:stretch/>
        </p:blipFill>
        <p:spPr>
          <a:xfrm>
            <a:off x="6265505" y="5195505"/>
            <a:ext cx="5926495" cy="1724125"/>
          </a:xfrm>
          <a:prstGeom prst="rect">
            <a:avLst/>
          </a:prstGeom>
          <a:noFill/>
          <a:ln>
            <a:noFill/>
          </a:ln>
        </p:spPr>
      </p:pic>
      <p:sp>
        <p:nvSpPr>
          <p:cNvPr id="341" name="Google Shape;341;p12"/>
          <p:cNvSpPr/>
          <p:nvPr/>
        </p:nvSpPr>
        <p:spPr>
          <a:xfrm rot="10800000">
            <a:off x="11096249" y="4567003"/>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42" name="Google Shape;342;p12"/>
          <p:cNvSpPr/>
          <p:nvPr/>
        </p:nvSpPr>
        <p:spPr>
          <a:xfrm rot="5400000">
            <a:off x="10344218" y="3697616"/>
            <a:ext cx="172412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RESET</a:t>
            </a:r>
            <a:endParaRPr b="1" i="0" sz="2400" u="none" cap="none" strike="noStrike">
              <a:solidFill>
                <a:schemeClr val="accent1"/>
              </a:solidFill>
              <a:latin typeface="Avenir"/>
              <a:ea typeface="Avenir"/>
              <a:cs typeface="Avenir"/>
              <a:sym typeface="Avenir"/>
            </a:endParaRPr>
          </a:p>
        </p:txBody>
      </p:sp>
      <p:sp>
        <p:nvSpPr>
          <p:cNvPr id="343" name="Google Shape;343;p12"/>
          <p:cNvSpPr/>
          <p:nvPr/>
        </p:nvSpPr>
        <p:spPr>
          <a:xfrm rot="10800000">
            <a:off x="1052727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44" name="Google Shape;344;p12"/>
          <p:cNvSpPr/>
          <p:nvPr/>
        </p:nvSpPr>
        <p:spPr>
          <a:xfrm rot="5400000">
            <a:off x="9726182" y="3654986"/>
            <a:ext cx="18222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LOADS</a:t>
            </a:r>
            <a:endParaRPr b="1" i="0" sz="2400" u="none" cap="none" strike="noStrike">
              <a:solidFill>
                <a:schemeClr val="accent1"/>
              </a:solidFill>
              <a:latin typeface="Avenir"/>
              <a:ea typeface="Avenir"/>
              <a:cs typeface="Avenir"/>
              <a:sym typeface="Avenir"/>
            </a:endParaRPr>
          </a:p>
        </p:txBody>
      </p:sp>
      <p:sp>
        <p:nvSpPr>
          <p:cNvPr id="345" name="Google Shape;345;p12"/>
          <p:cNvSpPr/>
          <p:nvPr/>
        </p:nvSpPr>
        <p:spPr>
          <a:xfrm rot="10800000">
            <a:off x="9377452"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46" name="Google Shape;346;p12"/>
          <p:cNvSpPr/>
          <p:nvPr/>
        </p:nvSpPr>
        <p:spPr>
          <a:xfrm rot="5400000">
            <a:off x="8777415" y="381726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SS</a:t>
            </a:r>
            <a:endParaRPr b="1" i="0" sz="2400" u="none" cap="none" strike="noStrike">
              <a:solidFill>
                <a:schemeClr val="accent1"/>
              </a:solidFill>
              <a:latin typeface="Avenir"/>
              <a:ea typeface="Avenir"/>
              <a:cs typeface="Avenir"/>
              <a:sym typeface="Avenir"/>
            </a:endParaRPr>
          </a:p>
        </p:txBody>
      </p:sp>
      <p:sp>
        <p:nvSpPr>
          <p:cNvPr id="347" name="Google Shape;347;p12"/>
          <p:cNvSpPr/>
          <p:nvPr/>
        </p:nvSpPr>
        <p:spPr>
          <a:xfrm rot="10800000">
            <a:off x="8797777"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48" name="Google Shape;348;p12"/>
          <p:cNvSpPr/>
          <p:nvPr/>
        </p:nvSpPr>
        <p:spPr>
          <a:xfrm rot="5400000">
            <a:off x="8196019" y="3667476"/>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MM</a:t>
            </a:r>
            <a:endParaRPr b="1" i="0" sz="2400" u="none" cap="none" strike="noStrike">
              <a:solidFill>
                <a:schemeClr val="accent1"/>
              </a:solidFill>
              <a:latin typeface="Avenir"/>
              <a:ea typeface="Avenir"/>
              <a:cs typeface="Avenir"/>
              <a:sym typeface="Avenir"/>
            </a:endParaRPr>
          </a:p>
        </p:txBody>
      </p:sp>
      <p:sp>
        <p:nvSpPr>
          <p:cNvPr id="349" name="Google Shape;349;p12"/>
          <p:cNvSpPr/>
          <p:nvPr/>
        </p:nvSpPr>
        <p:spPr>
          <a:xfrm rot="10800000">
            <a:off x="8173986" y="470224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50" name="Google Shape;350;p12"/>
          <p:cNvSpPr/>
          <p:nvPr/>
        </p:nvSpPr>
        <p:spPr>
          <a:xfrm rot="5400000">
            <a:off x="7575147" y="3846378"/>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HH</a:t>
            </a:r>
            <a:endParaRPr b="1" i="0" sz="2400" u="none" cap="none" strike="noStrike">
              <a:solidFill>
                <a:schemeClr val="accent1"/>
              </a:solidFill>
              <a:latin typeface="Avenir"/>
              <a:ea typeface="Avenir"/>
              <a:cs typeface="Avenir"/>
              <a:sym typeface="Avenir"/>
            </a:endParaRPr>
          </a:p>
        </p:txBody>
      </p:sp>
      <p:sp>
        <p:nvSpPr>
          <p:cNvPr id="351" name="Google Shape;351;p12"/>
          <p:cNvSpPr/>
          <p:nvPr/>
        </p:nvSpPr>
        <p:spPr>
          <a:xfrm rot="10800000">
            <a:off x="7599076"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52" name="Google Shape;352;p12"/>
          <p:cNvSpPr/>
          <p:nvPr/>
        </p:nvSpPr>
        <p:spPr>
          <a:xfrm rot="5400000">
            <a:off x="6999039"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SEL[0]</a:t>
            </a:r>
            <a:endParaRPr b="1" i="0" sz="2400" u="none" cap="none" strike="noStrike">
              <a:solidFill>
                <a:schemeClr val="accent1"/>
              </a:solidFill>
              <a:latin typeface="Avenir"/>
              <a:ea typeface="Avenir"/>
              <a:cs typeface="Avenir"/>
              <a:sym typeface="Avenir"/>
            </a:endParaRPr>
          </a:p>
        </p:txBody>
      </p:sp>
      <p:sp>
        <p:nvSpPr>
          <p:cNvPr id="353" name="Google Shape;353;p12"/>
          <p:cNvSpPr/>
          <p:nvPr/>
        </p:nvSpPr>
        <p:spPr>
          <a:xfrm rot="10800000">
            <a:off x="650349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54" name="Google Shape;354;p12"/>
          <p:cNvSpPr/>
          <p:nvPr/>
        </p:nvSpPr>
        <p:spPr>
          <a:xfrm rot="5400000">
            <a:off x="5903458" y="3797430"/>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SEL[2]</a:t>
            </a:r>
            <a:endParaRPr b="1" i="0" sz="2400" u="none" cap="none" strike="noStrike">
              <a:solidFill>
                <a:schemeClr val="accent1"/>
              </a:solidFill>
              <a:latin typeface="Avenir"/>
              <a:ea typeface="Avenir"/>
              <a:cs typeface="Avenir"/>
              <a:sym typeface="Avenir"/>
            </a:endParaRPr>
          </a:p>
        </p:txBody>
      </p:sp>
      <p:sp>
        <p:nvSpPr>
          <p:cNvPr id="355" name="Google Shape;355;p12"/>
          <p:cNvSpPr/>
          <p:nvPr/>
        </p:nvSpPr>
        <p:spPr>
          <a:xfrm rot="10800000">
            <a:off x="7056348"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56" name="Google Shape;356;p12"/>
          <p:cNvSpPr/>
          <p:nvPr/>
        </p:nvSpPr>
        <p:spPr>
          <a:xfrm rot="5400000">
            <a:off x="6456311"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SEL[1]</a:t>
            </a:r>
            <a:endParaRPr b="1" i="0" sz="2400" u="none" cap="none" strike="noStrike">
              <a:solidFill>
                <a:schemeClr val="accent1"/>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13"/>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362" name="Google Shape;362;p13"/>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363" name="Google Shape;363;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364" name="Google Shape;364;p13"/>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365" name="Google Shape;365;p13"/>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366" name="Google Shape;366;p13"/>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67" name="Google Shape;367;p13"/>
          <p:cNvSpPr txBox="1"/>
          <p:nvPr/>
        </p:nvSpPr>
        <p:spPr>
          <a:xfrm>
            <a:off x="91189" y="-76902"/>
            <a:ext cx="6468241"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Editable clock</a:t>
            </a:r>
            <a:endParaRPr/>
          </a:p>
        </p:txBody>
      </p:sp>
      <p:sp>
        <p:nvSpPr>
          <p:cNvPr id="368" name="Google Shape;368;p13"/>
          <p:cNvSpPr txBox="1"/>
          <p:nvPr/>
        </p:nvSpPr>
        <p:spPr>
          <a:xfrm>
            <a:off x="107131" y="97295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
        <p:nvSpPr>
          <p:cNvPr id="369" name="Google Shape;369;p13"/>
          <p:cNvSpPr txBox="1"/>
          <p:nvPr/>
        </p:nvSpPr>
        <p:spPr>
          <a:xfrm>
            <a:off x="191420" y="1162644"/>
            <a:ext cx="12081808" cy="3281196"/>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1800"/>
              <a:buFont typeface="Arial"/>
              <a:buNone/>
            </a:pPr>
            <a:r>
              <a:rPr b="0" i="0" lang="en-US" sz="1800" u="none" cap="none" strike="noStrike">
                <a:solidFill>
                  <a:srgbClr val="651C27"/>
                </a:solidFill>
                <a:latin typeface="Avenir"/>
                <a:ea typeface="Avenir"/>
                <a:cs typeface="Avenir"/>
                <a:sym typeface="Avenir"/>
              </a:rPr>
              <a:t>In this mode you can set a clock to specific start time.</a:t>
            </a:r>
            <a:br>
              <a:rPr b="0" i="0" lang="en-US" sz="1800" u="none" cap="none" strike="noStrike">
                <a:solidFill>
                  <a:srgbClr val="651C27"/>
                </a:solidFill>
                <a:latin typeface="Avenir"/>
                <a:ea typeface="Avenir"/>
                <a:cs typeface="Avenir"/>
                <a:sym typeface="Avenir"/>
              </a:rPr>
            </a:br>
            <a:r>
              <a:rPr b="0" i="0" lang="en-US" sz="1800" u="none" cap="none" strike="noStrike">
                <a:solidFill>
                  <a:srgbClr val="651C27"/>
                </a:solidFill>
                <a:latin typeface="Avenir"/>
                <a:ea typeface="Avenir"/>
                <a:cs typeface="Avenir"/>
                <a:sym typeface="Avenir"/>
              </a:rPr>
              <a:t>How to use:</a:t>
            </a:r>
            <a:endParaRPr b="0" i="0" sz="1600" u="none" cap="none" strike="noStrike">
              <a:solidFill>
                <a:schemeClr val="lt1"/>
              </a:solidFill>
              <a:latin typeface="Avenir"/>
              <a:ea typeface="Avenir"/>
              <a:cs typeface="Avenir"/>
              <a:sym typeface="Avenir"/>
            </a:endParaRPr>
          </a:p>
          <a:p>
            <a:pPr indent="0" lvl="0" marL="0" marR="0" rtl="0" algn="l">
              <a:lnSpc>
                <a:spcPct val="110000"/>
              </a:lnSpc>
              <a:spcBef>
                <a:spcPts val="0"/>
              </a:spcBef>
              <a:spcAft>
                <a:spcPts val="0"/>
              </a:spcAft>
              <a:buClr>
                <a:schemeClr val="accent1"/>
              </a:buClr>
              <a:buSzPts val="1800"/>
              <a:buFont typeface="Arial"/>
              <a:buNone/>
            </a:pPr>
            <a:r>
              <a:rPr b="0" i="0" lang="en-US" sz="1800" u="none" cap="none" strike="noStrike">
                <a:solidFill>
                  <a:srgbClr val="651C27"/>
                </a:solidFill>
                <a:latin typeface="Avenir"/>
                <a:ea typeface="Avenir"/>
                <a:cs typeface="Avenir"/>
                <a:sym typeface="Avenir"/>
              </a:rPr>
              <a:t>LOADS needs to be up in order to edit the timer, ENABLE should be down.</a:t>
            </a:r>
            <a:br>
              <a:rPr b="0" i="0" lang="en-US" sz="1800" u="none" cap="none" strike="noStrike">
                <a:solidFill>
                  <a:srgbClr val="651C27"/>
                </a:solidFill>
                <a:latin typeface="Avenir"/>
                <a:ea typeface="Avenir"/>
                <a:cs typeface="Avenir"/>
                <a:sym typeface="Avenir"/>
              </a:rPr>
            </a:br>
            <a:r>
              <a:rPr b="0" i="0" lang="en-US" sz="1800" u="none" cap="none" strike="noStrike">
                <a:solidFill>
                  <a:srgbClr val="651C27"/>
                </a:solidFill>
                <a:latin typeface="Avenir"/>
                <a:ea typeface="Avenir"/>
                <a:cs typeface="Avenir"/>
                <a:sym typeface="Avenir"/>
              </a:rPr>
              <a:t>you can edit hour minutes and seconds using the Edit Switches and BtnUp to increase the number and BtnDown to decrease.</a:t>
            </a:r>
            <a:br>
              <a:rPr b="0" i="0" lang="en-US" sz="1800" u="none" cap="none" strike="noStrike">
                <a:solidFill>
                  <a:srgbClr val="651C27"/>
                </a:solidFill>
                <a:latin typeface="Avenir"/>
                <a:ea typeface="Avenir"/>
                <a:cs typeface="Avenir"/>
                <a:sym typeface="Avenir"/>
              </a:rPr>
            </a:br>
            <a:r>
              <a:rPr b="0" i="0" lang="en-US" sz="1800" u="none" cap="none" strike="noStrike">
                <a:solidFill>
                  <a:srgbClr val="651C27"/>
                </a:solidFill>
                <a:latin typeface="Avenir"/>
                <a:ea typeface="Avenir"/>
                <a:cs typeface="Avenir"/>
                <a:sym typeface="Avenir"/>
              </a:rPr>
              <a:t>After you finish Move LOADS switch down And Pull Up ENABLE Switch in order to start working.</a:t>
            </a:r>
            <a:br>
              <a:rPr b="0" i="0" lang="en-US" sz="1800" u="none" cap="none" strike="noStrike">
                <a:solidFill>
                  <a:srgbClr val="651C27"/>
                </a:solidFill>
                <a:latin typeface="Avenir"/>
                <a:ea typeface="Avenir"/>
                <a:cs typeface="Avenir"/>
                <a:sym typeface="Avenir"/>
              </a:rPr>
            </a:br>
            <a:r>
              <a:rPr b="0" i="0" lang="en-US" sz="1800" u="none" cap="none" strike="noStrike">
                <a:solidFill>
                  <a:srgbClr val="651C27"/>
                </a:solidFill>
                <a:latin typeface="Avenir"/>
                <a:ea typeface="Avenir"/>
                <a:cs typeface="Avenir"/>
                <a:sym typeface="Avenir"/>
              </a:rPr>
              <a:t>RESET switch will set the timer to 0.</a:t>
            </a:r>
            <a:br>
              <a:rPr b="0" i="0" lang="en-US" sz="1800" u="none" cap="none" strike="noStrike">
                <a:solidFill>
                  <a:srgbClr val="651C27"/>
                </a:solidFill>
                <a:latin typeface="Avenir"/>
                <a:ea typeface="Avenir"/>
                <a:cs typeface="Avenir"/>
                <a:sym typeface="Avenir"/>
              </a:rPr>
            </a:br>
            <a:r>
              <a:rPr b="0" i="0" lang="en-US" sz="1800" u="none" cap="none" strike="noStrike">
                <a:solidFill>
                  <a:srgbClr val="651C27"/>
                </a:solidFill>
                <a:latin typeface="Avenir"/>
                <a:ea typeface="Avenir"/>
                <a:cs typeface="Avenir"/>
                <a:sym typeface="Avenir"/>
              </a:rPr>
              <a:t>Note: the clock wont work when RESET is up.</a:t>
            </a:r>
            <a:endParaRPr b="0" i="0" sz="1600" u="none" cap="none" strike="noStrike">
              <a:solidFill>
                <a:schemeClr val="lt1"/>
              </a:solidFill>
              <a:latin typeface="Avenir"/>
              <a:ea typeface="Avenir"/>
              <a:cs typeface="Avenir"/>
              <a:sym typeface="Avenir"/>
            </a:endParaRPr>
          </a:p>
          <a:p>
            <a:pPr indent="0" lvl="0" marL="0" marR="0" rtl="0" algn="l">
              <a:lnSpc>
                <a:spcPct val="110000"/>
              </a:lnSpc>
              <a:spcBef>
                <a:spcPts val="100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pic>
        <p:nvPicPr>
          <p:cNvPr id="370" name="Google Shape;370;p13"/>
          <p:cNvPicPr preferRelativeResize="0"/>
          <p:nvPr/>
        </p:nvPicPr>
        <p:blipFill rotWithShape="1">
          <a:blip r:embed="rId5">
            <a:alphaModFix/>
          </a:blip>
          <a:srcRect b="18472" l="80405" r="8069" t="56498"/>
          <a:stretch/>
        </p:blipFill>
        <p:spPr>
          <a:xfrm>
            <a:off x="8790244" y="116460"/>
            <a:ext cx="1093792" cy="1782502"/>
          </a:xfrm>
          <a:prstGeom prst="rect">
            <a:avLst/>
          </a:prstGeom>
          <a:noFill/>
          <a:ln>
            <a:noFill/>
          </a:ln>
        </p:spPr>
      </p:pic>
      <p:sp>
        <p:nvSpPr>
          <p:cNvPr id="371" name="Google Shape;371;p13"/>
          <p:cNvSpPr/>
          <p:nvPr/>
        </p:nvSpPr>
        <p:spPr>
          <a:xfrm rot="-5400000">
            <a:off x="9890569" y="29508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72" name="Google Shape;372;p13"/>
          <p:cNvSpPr/>
          <p:nvPr/>
        </p:nvSpPr>
        <p:spPr>
          <a:xfrm>
            <a:off x="10188531" y="429534"/>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BtnUp</a:t>
            </a:r>
            <a:endParaRPr b="1" i="0" sz="2400" u="none" cap="none" strike="noStrike">
              <a:solidFill>
                <a:schemeClr val="accent1"/>
              </a:solidFill>
              <a:latin typeface="Avenir"/>
              <a:ea typeface="Avenir"/>
              <a:cs typeface="Avenir"/>
              <a:sym typeface="Avenir"/>
            </a:endParaRPr>
          </a:p>
        </p:txBody>
      </p:sp>
      <p:sp>
        <p:nvSpPr>
          <p:cNvPr id="373" name="Google Shape;373;p13"/>
          <p:cNvSpPr/>
          <p:nvPr/>
        </p:nvSpPr>
        <p:spPr>
          <a:xfrm rot="-5400000">
            <a:off x="9954273" y="803051"/>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74" name="Google Shape;374;p13"/>
          <p:cNvSpPr/>
          <p:nvPr/>
        </p:nvSpPr>
        <p:spPr>
          <a:xfrm>
            <a:off x="10309941" y="939458"/>
            <a:ext cx="179087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BtnDown</a:t>
            </a:r>
            <a:endParaRPr b="1" i="0" sz="2400" u="none" cap="none" strike="noStrike">
              <a:solidFill>
                <a:schemeClr val="accent1"/>
              </a:solidFill>
              <a:latin typeface="Avenir"/>
              <a:ea typeface="Avenir"/>
              <a:cs typeface="Avenir"/>
              <a:sym typeface="Avenir"/>
            </a:endParaRPr>
          </a:p>
        </p:txBody>
      </p:sp>
      <p:pic>
        <p:nvPicPr>
          <p:cNvPr descr="A close-up of a computer chip&#10;&#10;Description automatically generated with medium confidence" id="375" name="Google Shape;375;p13"/>
          <p:cNvPicPr preferRelativeResize="0"/>
          <p:nvPr/>
        </p:nvPicPr>
        <p:blipFill rotWithShape="1">
          <a:blip r:embed="rId5">
            <a:alphaModFix/>
          </a:blip>
          <a:srcRect b="-2" l="52318" r="9517" t="80367"/>
          <a:stretch/>
        </p:blipFill>
        <p:spPr>
          <a:xfrm>
            <a:off x="6265505" y="5195505"/>
            <a:ext cx="5926495" cy="1724125"/>
          </a:xfrm>
          <a:prstGeom prst="rect">
            <a:avLst/>
          </a:prstGeom>
          <a:noFill/>
          <a:ln>
            <a:noFill/>
          </a:ln>
        </p:spPr>
      </p:pic>
      <p:sp>
        <p:nvSpPr>
          <p:cNvPr id="376" name="Google Shape;376;p13"/>
          <p:cNvSpPr/>
          <p:nvPr/>
        </p:nvSpPr>
        <p:spPr>
          <a:xfrm rot="10800000">
            <a:off x="11691308" y="4566662"/>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77" name="Google Shape;377;p13"/>
          <p:cNvSpPr/>
          <p:nvPr/>
        </p:nvSpPr>
        <p:spPr>
          <a:xfrm rot="5400000">
            <a:off x="10806791" y="3564789"/>
            <a:ext cx="198909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ENABLE</a:t>
            </a:r>
            <a:endParaRPr b="1" i="0" sz="2400" u="none" cap="none" strike="noStrike">
              <a:solidFill>
                <a:schemeClr val="accent1"/>
              </a:solidFill>
              <a:latin typeface="Avenir"/>
              <a:ea typeface="Avenir"/>
              <a:cs typeface="Avenir"/>
              <a:sym typeface="Avenir"/>
            </a:endParaRPr>
          </a:p>
        </p:txBody>
      </p:sp>
      <p:sp>
        <p:nvSpPr>
          <p:cNvPr id="378" name="Google Shape;378;p13"/>
          <p:cNvSpPr/>
          <p:nvPr/>
        </p:nvSpPr>
        <p:spPr>
          <a:xfrm rot="10800000">
            <a:off x="11096249" y="4567003"/>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79" name="Google Shape;379;p13"/>
          <p:cNvSpPr/>
          <p:nvPr/>
        </p:nvSpPr>
        <p:spPr>
          <a:xfrm rot="5400000">
            <a:off x="10344218" y="3697616"/>
            <a:ext cx="172412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RESET</a:t>
            </a:r>
            <a:endParaRPr b="1" i="0" sz="2400" u="none" cap="none" strike="noStrike">
              <a:solidFill>
                <a:schemeClr val="accent1"/>
              </a:solidFill>
              <a:latin typeface="Avenir"/>
              <a:ea typeface="Avenir"/>
              <a:cs typeface="Avenir"/>
              <a:sym typeface="Avenir"/>
            </a:endParaRPr>
          </a:p>
        </p:txBody>
      </p:sp>
      <p:sp>
        <p:nvSpPr>
          <p:cNvPr id="380" name="Google Shape;380;p13"/>
          <p:cNvSpPr/>
          <p:nvPr/>
        </p:nvSpPr>
        <p:spPr>
          <a:xfrm rot="10800000">
            <a:off x="1052727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81" name="Google Shape;381;p13"/>
          <p:cNvSpPr/>
          <p:nvPr/>
        </p:nvSpPr>
        <p:spPr>
          <a:xfrm rot="5400000">
            <a:off x="9726182" y="3654986"/>
            <a:ext cx="18222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LOADS</a:t>
            </a:r>
            <a:endParaRPr b="1" i="0" sz="2400" u="none" cap="none" strike="noStrike">
              <a:solidFill>
                <a:schemeClr val="accent1"/>
              </a:solidFill>
              <a:latin typeface="Avenir"/>
              <a:ea typeface="Avenir"/>
              <a:cs typeface="Avenir"/>
              <a:sym typeface="Avenir"/>
            </a:endParaRPr>
          </a:p>
        </p:txBody>
      </p:sp>
      <p:sp>
        <p:nvSpPr>
          <p:cNvPr id="382" name="Google Shape;382;p13"/>
          <p:cNvSpPr/>
          <p:nvPr/>
        </p:nvSpPr>
        <p:spPr>
          <a:xfrm rot="10800000">
            <a:off x="9377452"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83" name="Google Shape;383;p13"/>
          <p:cNvSpPr/>
          <p:nvPr/>
        </p:nvSpPr>
        <p:spPr>
          <a:xfrm rot="5400000">
            <a:off x="8777415" y="381726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SS</a:t>
            </a:r>
            <a:endParaRPr b="1" i="0" sz="2400" u="none" cap="none" strike="noStrike">
              <a:solidFill>
                <a:schemeClr val="accent1"/>
              </a:solidFill>
              <a:latin typeface="Avenir"/>
              <a:ea typeface="Avenir"/>
              <a:cs typeface="Avenir"/>
              <a:sym typeface="Avenir"/>
            </a:endParaRPr>
          </a:p>
        </p:txBody>
      </p:sp>
      <p:sp>
        <p:nvSpPr>
          <p:cNvPr id="384" name="Google Shape;384;p13"/>
          <p:cNvSpPr/>
          <p:nvPr/>
        </p:nvSpPr>
        <p:spPr>
          <a:xfrm rot="10800000">
            <a:off x="8797777"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85" name="Google Shape;385;p13"/>
          <p:cNvSpPr/>
          <p:nvPr/>
        </p:nvSpPr>
        <p:spPr>
          <a:xfrm rot="5400000">
            <a:off x="8196019" y="3667476"/>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MM</a:t>
            </a:r>
            <a:endParaRPr b="1" i="0" sz="2400" u="none" cap="none" strike="noStrike">
              <a:solidFill>
                <a:schemeClr val="accent1"/>
              </a:solidFill>
              <a:latin typeface="Avenir"/>
              <a:ea typeface="Avenir"/>
              <a:cs typeface="Avenir"/>
              <a:sym typeface="Avenir"/>
            </a:endParaRPr>
          </a:p>
        </p:txBody>
      </p:sp>
      <p:sp>
        <p:nvSpPr>
          <p:cNvPr id="386" name="Google Shape;386;p13"/>
          <p:cNvSpPr/>
          <p:nvPr/>
        </p:nvSpPr>
        <p:spPr>
          <a:xfrm rot="10800000">
            <a:off x="8173986" y="470224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87" name="Google Shape;387;p13"/>
          <p:cNvSpPr/>
          <p:nvPr/>
        </p:nvSpPr>
        <p:spPr>
          <a:xfrm rot="5400000">
            <a:off x="7575147" y="3846378"/>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HH</a:t>
            </a:r>
            <a:endParaRPr b="1" i="0" sz="2400" u="none" cap="none" strike="noStrike">
              <a:solidFill>
                <a:schemeClr val="accent1"/>
              </a:solidFill>
              <a:latin typeface="Avenir"/>
              <a:ea typeface="Avenir"/>
              <a:cs typeface="Avenir"/>
              <a:sym typeface="Avenir"/>
            </a:endParaRPr>
          </a:p>
        </p:txBody>
      </p:sp>
      <p:sp>
        <p:nvSpPr>
          <p:cNvPr id="388" name="Google Shape;388;p13"/>
          <p:cNvSpPr/>
          <p:nvPr/>
        </p:nvSpPr>
        <p:spPr>
          <a:xfrm rot="10800000">
            <a:off x="7599076"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89" name="Google Shape;389;p13"/>
          <p:cNvSpPr/>
          <p:nvPr/>
        </p:nvSpPr>
        <p:spPr>
          <a:xfrm rot="5400000">
            <a:off x="6999039"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SEL[0]</a:t>
            </a:r>
            <a:endParaRPr b="1" i="0" sz="2400" u="none" cap="none" strike="noStrike">
              <a:solidFill>
                <a:schemeClr val="accent1"/>
              </a:solidFill>
              <a:latin typeface="Avenir"/>
              <a:ea typeface="Avenir"/>
              <a:cs typeface="Avenir"/>
              <a:sym typeface="Avenir"/>
            </a:endParaRPr>
          </a:p>
        </p:txBody>
      </p:sp>
      <p:sp>
        <p:nvSpPr>
          <p:cNvPr id="390" name="Google Shape;390;p13"/>
          <p:cNvSpPr/>
          <p:nvPr/>
        </p:nvSpPr>
        <p:spPr>
          <a:xfrm rot="10800000">
            <a:off x="650349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91" name="Google Shape;391;p13"/>
          <p:cNvSpPr/>
          <p:nvPr/>
        </p:nvSpPr>
        <p:spPr>
          <a:xfrm rot="5400000">
            <a:off x="5903458" y="3797430"/>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SEL[2]</a:t>
            </a:r>
            <a:endParaRPr b="1" i="0" sz="2400" u="none" cap="none" strike="noStrike">
              <a:solidFill>
                <a:schemeClr val="accent1"/>
              </a:solidFill>
              <a:latin typeface="Avenir"/>
              <a:ea typeface="Avenir"/>
              <a:cs typeface="Avenir"/>
              <a:sym typeface="Avenir"/>
            </a:endParaRPr>
          </a:p>
        </p:txBody>
      </p:sp>
      <p:sp>
        <p:nvSpPr>
          <p:cNvPr id="392" name="Google Shape;392;p13"/>
          <p:cNvSpPr/>
          <p:nvPr/>
        </p:nvSpPr>
        <p:spPr>
          <a:xfrm rot="10800000">
            <a:off x="7056348"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393" name="Google Shape;393;p13"/>
          <p:cNvSpPr/>
          <p:nvPr/>
        </p:nvSpPr>
        <p:spPr>
          <a:xfrm rot="5400000">
            <a:off x="6456311"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SEL[1]</a:t>
            </a:r>
            <a:endParaRPr b="1" i="0" sz="2400" u="none" cap="none" strike="noStrike">
              <a:solidFill>
                <a:schemeClr val="accent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14"/>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399" name="Google Shape;399;p14"/>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400" name="Google Shape;400;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401" name="Google Shape;401;p14"/>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402" name="Google Shape;402;p14"/>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403" name="Google Shape;403;p14"/>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close-up of a computer chip&#10;&#10;Description automatically generated with medium confidence" id="404" name="Google Shape;404;p14"/>
          <p:cNvPicPr preferRelativeResize="0"/>
          <p:nvPr/>
        </p:nvPicPr>
        <p:blipFill rotWithShape="1">
          <a:blip r:embed="rId5">
            <a:alphaModFix/>
          </a:blip>
          <a:srcRect b="-2" l="52318" r="9517" t="80367"/>
          <a:stretch/>
        </p:blipFill>
        <p:spPr>
          <a:xfrm>
            <a:off x="6265505" y="5195505"/>
            <a:ext cx="5926495" cy="1724125"/>
          </a:xfrm>
          <a:prstGeom prst="rect">
            <a:avLst/>
          </a:prstGeom>
          <a:noFill/>
          <a:ln>
            <a:noFill/>
          </a:ln>
        </p:spPr>
      </p:pic>
      <p:sp>
        <p:nvSpPr>
          <p:cNvPr id="405" name="Google Shape;405;p14"/>
          <p:cNvSpPr txBox="1"/>
          <p:nvPr/>
        </p:nvSpPr>
        <p:spPr>
          <a:xfrm>
            <a:off x="91189" y="-76902"/>
            <a:ext cx="6468241"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Mute Alarm Clock</a:t>
            </a:r>
            <a:endParaRPr/>
          </a:p>
        </p:txBody>
      </p:sp>
      <p:sp>
        <p:nvSpPr>
          <p:cNvPr id="406" name="Google Shape;406;p14"/>
          <p:cNvSpPr txBox="1"/>
          <p:nvPr/>
        </p:nvSpPr>
        <p:spPr>
          <a:xfrm>
            <a:off x="107131" y="97295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
        <p:nvSpPr>
          <p:cNvPr id="407" name="Google Shape;407;p14"/>
          <p:cNvSpPr/>
          <p:nvPr/>
        </p:nvSpPr>
        <p:spPr>
          <a:xfrm rot="10800000">
            <a:off x="7599076"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08" name="Google Shape;408;p14"/>
          <p:cNvSpPr/>
          <p:nvPr/>
        </p:nvSpPr>
        <p:spPr>
          <a:xfrm rot="5400000">
            <a:off x="6999039"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SEL[0]</a:t>
            </a:r>
            <a:endParaRPr b="1" i="0" sz="2400" u="none" cap="none" strike="noStrike">
              <a:solidFill>
                <a:schemeClr val="accent1"/>
              </a:solidFill>
              <a:latin typeface="Avenir"/>
              <a:ea typeface="Avenir"/>
              <a:cs typeface="Avenir"/>
              <a:sym typeface="Avenir"/>
            </a:endParaRPr>
          </a:p>
        </p:txBody>
      </p:sp>
      <p:sp>
        <p:nvSpPr>
          <p:cNvPr id="409" name="Google Shape;409;p14"/>
          <p:cNvSpPr/>
          <p:nvPr/>
        </p:nvSpPr>
        <p:spPr>
          <a:xfrm rot="10800000">
            <a:off x="650349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10" name="Google Shape;410;p14"/>
          <p:cNvSpPr/>
          <p:nvPr/>
        </p:nvSpPr>
        <p:spPr>
          <a:xfrm rot="5400000">
            <a:off x="5903458" y="3797430"/>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SEL[2]</a:t>
            </a:r>
            <a:endParaRPr b="1" i="0" sz="2400" u="none" cap="none" strike="noStrike">
              <a:solidFill>
                <a:schemeClr val="accent1"/>
              </a:solidFill>
              <a:latin typeface="Avenir"/>
              <a:ea typeface="Avenir"/>
              <a:cs typeface="Avenir"/>
              <a:sym typeface="Avenir"/>
            </a:endParaRPr>
          </a:p>
        </p:txBody>
      </p:sp>
      <p:sp>
        <p:nvSpPr>
          <p:cNvPr id="411" name="Google Shape;411;p14"/>
          <p:cNvSpPr/>
          <p:nvPr/>
        </p:nvSpPr>
        <p:spPr>
          <a:xfrm rot="10800000">
            <a:off x="7056348"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12" name="Google Shape;412;p14"/>
          <p:cNvSpPr/>
          <p:nvPr/>
        </p:nvSpPr>
        <p:spPr>
          <a:xfrm rot="5400000">
            <a:off x="6456311"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SEL[1]</a:t>
            </a:r>
            <a:endParaRPr b="1" i="0" sz="2400" u="none" cap="none" strike="noStrike">
              <a:solidFill>
                <a:schemeClr val="accent1"/>
              </a:solidFill>
              <a:latin typeface="Avenir"/>
              <a:ea typeface="Avenir"/>
              <a:cs typeface="Avenir"/>
              <a:sym typeface="Avenir"/>
            </a:endParaRPr>
          </a:p>
        </p:txBody>
      </p:sp>
      <p:sp>
        <p:nvSpPr>
          <p:cNvPr id="413" name="Google Shape;413;p14"/>
          <p:cNvSpPr txBox="1"/>
          <p:nvPr/>
        </p:nvSpPr>
        <p:spPr>
          <a:xfrm>
            <a:off x="191420" y="106933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rPr b="0" i="0" lang="en-US" sz="2400" u="none" cap="none" strike="noStrike">
                <a:solidFill>
                  <a:srgbClr val="641C26"/>
                </a:solidFill>
                <a:latin typeface="Avenir"/>
                <a:ea typeface="Avenir"/>
                <a:cs typeface="Avenir"/>
                <a:sym typeface="Avenir"/>
              </a:rPr>
              <a:t>In this mode, you will mute the alarm clock.</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When the alarm start ringing the way to mute it is by getting into this mode.</a:t>
            </a:r>
            <a:endParaRPr/>
          </a:p>
          <a:p>
            <a:pPr indent="0" lvl="0" marL="0" marR="0" rtl="0" algn="l">
              <a:lnSpc>
                <a:spcPct val="110000"/>
              </a:lnSpc>
              <a:spcBef>
                <a:spcPts val="1000"/>
              </a:spcBef>
              <a:spcAft>
                <a:spcPts val="0"/>
              </a:spcAft>
              <a:buClr>
                <a:schemeClr val="accent1"/>
              </a:buClr>
              <a:buSzPts val="2400"/>
              <a:buFont typeface="Arial"/>
              <a:buNone/>
            </a:pPr>
            <a:r>
              <a:rPr b="0" i="0" lang="en-US" sz="2400" u="none" cap="none" strike="noStrike">
                <a:solidFill>
                  <a:srgbClr val="641C26"/>
                </a:solidFill>
                <a:latin typeface="Avenir"/>
                <a:ea typeface="Avenir"/>
                <a:cs typeface="Avenir"/>
                <a:sym typeface="Avenir"/>
              </a:rPr>
              <a:t>Note: this mode has no other functionality.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15"/>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419" name="Google Shape;419;p15"/>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420" name="Google Shape;420;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421" name="Google Shape;421;p15"/>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422" name="Google Shape;422;p15"/>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423" name="Google Shape;423;p15"/>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424" name="Google Shape;424;p15"/>
          <p:cNvSpPr txBox="1"/>
          <p:nvPr/>
        </p:nvSpPr>
        <p:spPr>
          <a:xfrm>
            <a:off x="1231603" y="1421453"/>
            <a:ext cx="9722672" cy="2007547"/>
          </a:xfrm>
          <a:prstGeom prst="rect">
            <a:avLst/>
          </a:prstGeom>
          <a:noFill/>
          <a:ln>
            <a:noFill/>
          </a:ln>
        </p:spPr>
        <p:txBody>
          <a:bodyPr anchorCtr="0" anchor="b" bIns="45700" lIns="91425" spcFirstLastPara="1" rIns="91425" wrap="square" tIns="45700">
            <a:normAutofit fontScale="97500"/>
          </a:bodyPr>
          <a:lstStyle/>
          <a:p>
            <a:pPr indent="0" lvl="0" marL="0" marR="0" rtl="0" algn="ctr">
              <a:lnSpc>
                <a:spcPct val="100000"/>
              </a:lnSpc>
              <a:spcBef>
                <a:spcPts val="0"/>
              </a:spcBef>
              <a:spcAft>
                <a:spcPts val="0"/>
              </a:spcAft>
              <a:buClr>
                <a:srgbClr val="F3CDD9"/>
              </a:buClr>
              <a:buSzPct val="100000"/>
              <a:buFont typeface="Avenir"/>
              <a:buNone/>
            </a:pPr>
            <a:r>
              <a:rPr b="1" i="0" lang="en-US" sz="6000" u="none" cap="none" strike="noStrike">
                <a:solidFill>
                  <a:srgbClr val="F3CDD9"/>
                </a:solidFill>
                <a:latin typeface="Avenir"/>
                <a:ea typeface="Avenir"/>
                <a:cs typeface="Avenir"/>
                <a:sym typeface="Avenir"/>
              </a:rPr>
              <a:t>Thank You For Listening</a:t>
            </a:r>
            <a:endParaRPr/>
          </a:p>
        </p:txBody>
      </p:sp>
      <p:sp>
        <p:nvSpPr>
          <p:cNvPr id="425" name="Google Shape;425;p15"/>
          <p:cNvSpPr txBox="1"/>
          <p:nvPr/>
        </p:nvSpPr>
        <p:spPr>
          <a:xfrm>
            <a:off x="107131" y="97295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146612" y="777824"/>
            <a:ext cx="11898775" cy="1189872"/>
          </a:xfrm>
          <a:prstGeom prst="rect">
            <a:avLst/>
          </a:prstGeom>
          <a:noFill/>
          <a:ln>
            <a:noFill/>
          </a:ln>
        </p:spPr>
        <p:txBody>
          <a:bodyPr anchorCtr="0" anchor="b" bIns="45700" lIns="91425" spcFirstLastPara="1" rIns="91425" wrap="square" tIns="45700">
            <a:normAutofit fontScale="90000"/>
          </a:bodyPr>
          <a:lstStyle/>
          <a:p>
            <a:pPr indent="0" lvl="0" marL="0" marR="0" rtl="0" algn="l">
              <a:lnSpc>
                <a:spcPct val="100000"/>
              </a:lnSpc>
              <a:spcBef>
                <a:spcPts val="0"/>
              </a:spcBef>
              <a:spcAft>
                <a:spcPts val="0"/>
              </a:spcAft>
              <a:buClr>
                <a:srgbClr val="FFFFFF"/>
              </a:buClr>
              <a:buSzPct val="100000"/>
              <a:buFont typeface="Avenir"/>
              <a:buNone/>
            </a:pPr>
            <a:r>
              <a:rPr b="1" i="0" lang="en-US" sz="4400" u="none" cap="none" strike="noStrike">
                <a:solidFill>
                  <a:srgbClr val="FFFFFF"/>
                </a:solidFill>
                <a:latin typeface="Avenir"/>
                <a:ea typeface="Avenir"/>
                <a:cs typeface="Avenir"/>
                <a:sym typeface="Avenir"/>
              </a:rPr>
              <a:t>Frameworks And Languages used in the project</a:t>
            </a:r>
            <a:endParaRPr/>
          </a:p>
        </p:txBody>
      </p:sp>
      <p:pic>
        <p:nvPicPr>
          <p:cNvPr id="98" name="Google Shape;98;p2"/>
          <p:cNvPicPr preferRelativeResize="0"/>
          <p:nvPr/>
        </p:nvPicPr>
        <p:blipFill rotWithShape="1">
          <a:blip r:embed="rId3">
            <a:alphaModFix/>
          </a:blip>
          <a:srcRect b="0" l="0" r="0" t="0"/>
          <a:stretch/>
        </p:blipFill>
        <p:spPr>
          <a:xfrm>
            <a:off x="675677" y="2393085"/>
            <a:ext cx="2667943" cy="1632031"/>
          </a:xfrm>
          <a:prstGeom prst="rect">
            <a:avLst/>
          </a:prstGeom>
          <a:noFill/>
          <a:ln>
            <a:noFill/>
          </a:ln>
        </p:spPr>
      </p:pic>
      <p:pic>
        <p:nvPicPr>
          <p:cNvPr id="99" name="Google Shape;99;p2"/>
          <p:cNvPicPr preferRelativeResize="0"/>
          <p:nvPr/>
        </p:nvPicPr>
        <p:blipFill rotWithShape="1">
          <a:blip r:embed="rId4">
            <a:alphaModFix/>
          </a:blip>
          <a:srcRect b="0" l="0" r="0" t="0"/>
          <a:stretch/>
        </p:blipFill>
        <p:spPr>
          <a:xfrm>
            <a:off x="5140097" y="2355489"/>
            <a:ext cx="1911804" cy="2095018"/>
          </a:xfrm>
          <a:prstGeom prst="rect">
            <a:avLst/>
          </a:prstGeom>
          <a:noFill/>
          <a:ln>
            <a:noFill/>
          </a:ln>
        </p:spPr>
      </p:pic>
      <p:pic>
        <p:nvPicPr>
          <p:cNvPr id="100" name="Google Shape;100;p2"/>
          <p:cNvPicPr preferRelativeResize="0"/>
          <p:nvPr/>
        </p:nvPicPr>
        <p:blipFill rotWithShape="1">
          <a:blip r:embed="rId5">
            <a:alphaModFix/>
          </a:blip>
          <a:srcRect b="0" l="0" r="0" t="0"/>
          <a:stretch/>
        </p:blipFill>
        <p:spPr>
          <a:xfrm>
            <a:off x="8560844" y="1967696"/>
            <a:ext cx="2482811" cy="24828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nvSpPr>
        <p:spPr>
          <a:xfrm>
            <a:off x="130908" y="-358719"/>
            <a:ext cx="7265042" cy="1189872"/>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FFFFF"/>
              </a:buClr>
              <a:buSzPct val="100000"/>
              <a:buFont typeface="Avenir"/>
              <a:buNone/>
            </a:pPr>
            <a:r>
              <a:rPr b="1" i="0" lang="en-US" sz="4400" u="none" cap="none" strike="noStrike">
                <a:solidFill>
                  <a:srgbClr val="FFFFFF"/>
                </a:solidFill>
                <a:latin typeface="Avenir"/>
                <a:ea typeface="Avenir"/>
                <a:cs typeface="Avenir"/>
                <a:sym typeface="Avenir"/>
              </a:rPr>
              <a:t>FPGA needed plugins</a:t>
            </a:r>
            <a:endParaRPr/>
          </a:p>
        </p:txBody>
      </p:sp>
      <p:pic>
        <p:nvPicPr>
          <p:cNvPr id="106" name="Google Shape;106;p3"/>
          <p:cNvPicPr preferRelativeResize="0"/>
          <p:nvPr/>
        </p:nvPicPr>
        <p:blipFill rotWithShape="1">
          <a:blip r:embed="rId3">
            <a:alphaModFix/>
          </a:blip>
          <a:srcRect b="0" l="0" r="0" t="0"/>
          <a:stretch/>
        </p:blipFill>
        <p:spPr>
          <a:xfrm>
            <a:off x="8918051" y="655588"/>
            <a:ext cx="1155043" cy="5801466"/>
          </a:xfrm>
          <a:prstGeom prst="rect">
            <a:avLst/>
          </a:prstGeom>
          <a:noFill/>
          <a:ln>
            <a:noFill/>
          </a:ln>
        </p:spPr>
      </p:pic>
      <p:sp>
        <p:nvSpPr>
          <p:cNvPr id="107" name="Google Shape;107;p3"/>
          <p:cNvSpPr/>
          <p:nvPr/>
        </p:nvSpPr>
        <p:spPr>
          <a:xfrm>
            <a:off x="10073094" y="4734047"/>
            <a:ext cx="358815" cy="185195"/>
          </a:xfrm>
          <a:prstGeom prst="lef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108" name="Google Shape;108;p3"/>
          <p:cNvSpPr/>
          <p:nvPr/>
        </p:nvSpPr>
        <p:spPr>
          <a:xfrm>
            <a:off x="10391398" y="4641978"/>
            <a:ext cx="187583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EFEFE"/>
                </a:solidFill>
                <a:latin typeface="Avenir"/>
                <a:ea typeface="Avenir"/>
                <a:cs typeface="Avenir"/>
                <a:sym typeface="Avenir"/>
              </a:rPr>
              <a:t>GND for alarm</a:t>
            </a:r>
            <a:endParaRPr/>
          </a:p>
        </p:txBody>
      </p:sp>
      <p:sp>
        <p:nvSpPr>
          <p:cNvPr id="109" name="Google Shape;109;p3"/>
          <p:cNvSpPr/>
          <p:nvPr/>
        </p:nvSpPr>
        <p:spPr>
          <a:xfrm>
            <a:off x="10073094" y="5000002"/>
            <a:ext cx="358815" cy="185195"/>
          </a:xfrm>
          <a:prstGeom prst="lef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110" name="Google Shape;110;p3"/>
          <p:cNvSpPr/>
          <p:nvPr/>
        </p:nvSpPr>
        <p:spPr>
          <a:xfrm>
            <a:off x="10360047" y="4907933"/>
            <a:ext cx="19385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EFEFE"/>
                </a:solidFill>
                <a:latin typeface="Avenir"/>
                <a:ea typeface="Avenir"/>
                <a:cs typeface="Avenir"/>
                <a:sym typeface="Avenir"/>
              </a:rPr>
              <a:t>Data For Alarm</a:t>
            </a:r>
            <a:endParaRPr b="1" i="0" sz="1800" u="none" cap="none" strike="noStrike">
              <a:solidFill>
                <a:srgbClr val="FEFEFE"/>
              </a:solidFill>
              <a:latin typeface="Avenir"/>
              <a:ea typeface="Avenir"/>
              <a:cs typeface="Avenir"/>
              <a:sym typeface="Avenir"/>
            </a:endParaRPr>
          </a:p>
        </p:txBody>
      </p:sp>
      <p:sp>
        <p:nvSpPr>
          <p:cNvPr id="111" name="Google Shape;111;p3"/>
          <p:cNvSpPr/>
          <p:nvPr/>
        </p:nvSpPr>
        <p:spPr>
          <a:xfrm rot="10800000">
            <a:off x="8451690" y="2053444"/>
            <a:ext cx="358815" cy="185195"/>
          </a:xfrm>
          <a:prstGeom prst="lef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112" name="Google Shape;112;p3"/>
          <p:cNvSpPr/>
          <p:nvPr/>
        </p:nvSpPr>
        <p:spPr>
          <a:xfrm>
            <a:off x="6979468" y="1938757"/>
            <a:ext cx="14334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EFEFE"/>
                </a:solidFill>
                <a:latin typeface="Avenir"/>
                <a:ea typeface="Avenir"/>
                <a:cs typeface="Avenir"/>
                <a:sym typeface="Avenir"/>
              </a:rPr>
              <a:t>White USB</a:t>
            </a:r>
            <a:endParaRPr/>
          </a:p>
        </p:txBody>
      </p:sp>
      <p:sp>
        <p:nvSpPr>
          <p:cNvPr id="113" name="Google Shape;113;p3"/>
          <p:cNvSpPr/>
          <p:nvPr/>
        </p:nvSpPr>
        <p:spPr>
          <a:xfrm rot="10800000">
            <a:off x="8451690" y="2319399"/>
            <a:ext cx="358815" cy="185195"/>
          </a:xfrm>
          <a:prstGeom prst="lef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114" name="Google Shape;114;p3"/>
          <p:cNvSpPr/>
          <p:nvPr/>
        </p:nvSpPr>
        <p:spPr>
          <a:xfrm>
            <a:off x="7264508" y="2232191"/>
            <a:ext cx="118692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EFEFE"/>
                </a:solidFill>
                <a:latin typeface="Avenir"/>
                <a:ea typeface="Avenir"/>
                <a:cs typeface="Avenir"/>
                <a:sym typeface="Avenir"/>
              </a:rPr>
              <a:t>Red USB</a:t>
            </a:r>
            <a:endParaRPr b="1" i="0" sz="1800" u="none" cap="none" strike="noStrike">
              <a:solidFill>
                <a:srgbClr val="FEFEFE"/>
              </a:solidFill>
              <a:latin typeface="Avenir"/>
              <a:ea typeface="Avenir"/>
              <a:cs typeface="Avenir"/>
              <a:sym typeface="Avenir"/>
            </a:endParaRPr>
          </a:p>
        </p:txBody>
      </p:sp>
      <p:sp>
        <p:nvSpPr>
          <p:cNvPr id="115" name="Google Shape;115;p3"/>
          <p:cNvSpPr/>
          <p:nvPr/>
        </p:nvSpPr>
        <p:spPr>
          <a:xfrm>
            <a:off x="10073094" y="2042136"/>
            <a:ext cx="358815" cy="185195"/>
          </a:xfrm>
          <a:prstGeom prst="lef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116" name="Google Shape;116;p3"/>
          <p:cNvSpPr/>
          <p:nvPr/>
        </p:nvSpPr>
        <p:spPr>
          <a:xfrm>
            <a:off x="10431909" y="1961375"/>
            <a:ext cx="150778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EFEFE"/>
                </a:solidFill>
                <a:latin typeface="Avenir"/>
                <a:ea typeface="Avenir"/>
                <a:cs typeface="Avenir"/>
                <a:sym typeface="Avenir"/>
              </a:rPr>
              <a:t>Green USB </a:t>
            </a:r>
            <a:endParaRPr b="1" i="0" sz="1800" u="none" cap="none" strike="noStrike">
              <a:solidFill>
                <a:srgbClr val="FEFEFE"/>
              </a:solidFill>
              <a:latin typeface="Avenir"/>
              <a:ea typeface="Avenir"/>
              <a:cs typeface="Avenir"/>
              <a:sym typeface="Avenir"/>
            </a:endParaRPr>
          </a:p>
        </p:txBody>
      </p:sp>
      <p:sp>
        <p:nvSpPr>
          <p:cNvPr id="117" name="Google Shape;117;p3"/>
          <p:cNvSpPr/>
          <p:nvPr/>
        </p:nvSpPr>
        <p:spPr>
          <a:xfrm>
            <a:off x="10122765" y="2325186"/>
            <a:ext cx="358815" cy="185195"/>
          </a:xfrm>
          <a:prstGeom prst="lef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venir"/>
              <a:ea typeface="Avenir"/>
              <a:cs typeface="Avenir"/>
              <a:sym typeface="Avenir"/>
            </a:endParaRPr>
          </a:p>
        </p:txBody>
      </p:sp>
      <p:sp>
        <p:nvSpPr>
          <p:cNvPr id="118" name="Google Shape;118;p3"/>
          <p:cNvSpPr/>
          <p:nvPr/>
        </p:nvSpPr>
        <p:spPr>
          <a:xfrm>
            <a:off x="10520373" y="2244425"/>
            <a:ext cx="1430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EFEFE"/>
                </a:solidFill>
                <a:latin typeface="Avenir"/>
                <a:ea typeface="Avenir"/>
                <a:cs typeface="Avenir"/>
                <a:sym typeface="Avenir"/>
              </a:rPr>
              <a:t>Black USB </a:t>
            </a:r>
            <a:endParaRPr b="1" i="0" sz="1800" u="none" cap="none" strike="noStrike">
              <a:solidFill>
                <a:srgbClr val="FEFEFE"/>
              </a:solidFill>
              <a:latin typeface="Avenir"/>
              <a:ea typeface="Avenir"/>
              <a:cs typeface="Avenir"/>
              <a:sym typeface="Avenir"/>
            </a:endParaRPr>
          </a:p>
        </p:txBody>
      </p:sp>
      <p:pic>
        <p:nvPicPr>
          <p:cNvPr id="119" name="Google Shape;119;p3"/>
          <p:cNvPicPr preferRelativeResize="0"/>
          <p:nvPr/>
        </p:nvPicPr>
        <p:blipFill rotWithShape="1">
          <a:blip r:embed="rId4">
            <a:alphaModFix/>
          </a:blip>
          <a:srcRect b="0" l="0" r="0" t="0"/>
          <a:stretch/>
        </p:blipFill>
        <p:spPr>
          <a:xfrm>
            <a:off x="-292489" y="2179097"/>
            <a:ext cx="4005818" cy="3006100"/>
          </a:xfrm>
          <a:prstGeom prst="rect">
            <a:avLst/>
          </a:prstGeom>
          <a:noFill/>
          <a:ln>
            <a:noFill/>
          </a:ln>
        </p:spPr>
      </p:pic>
      <p:sp>
        <p:nvSpPr>
          <p:cNvPr id="120" name="Google Shape;120;p3"/>
          <p:cNvSpPr/>
          <p:nvPr/>
        </p:nvSpPr>
        <p:spPr>
          <a:xfrm>
            <a:off x="844952" y="2504594"/>
            <a:ext cx="1875099" cy="412226"/>
          </a:xfrm>
          <a:prstGeom prst="rect">
            <a:avLst/>
          </a:prstGeom>
          <a:noFill/>
          <a:ln cap="flat" cmpd="sng" w="762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1" name="Google Shape;121;p3"/>
          <p:cNvSpPr/>
          <p:nvPr/>
        </p:nvSpPr>
        <p:spPr>
          <a:xfrm>
            <a:off x="1484294" y="2119269"/>
            <a:ext cx="80663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FEFEFE"/>
                </a:solidFill>
                <a:latin typeface="Avenir"/>
                <a:ea typeface="Avenir"/>
                <a:cs typeface="Avenir"/>
                <a:sym typeface="Avenir"/>
              </a:rPr>
              <a:t>GPIO</a:t>
            </a:r>
            <a:endParaRPr/>
          </a:p>
        </p:txBody>
      </p:sp>
      <p:pic>
        <p:nvPicPr>
          <p:cNvPr id="122" name="Google Shape;122;p3"/>
          <p:cNvPicPr preferRelativeResize="0"/>
          <p:nvPr/>
        </p:nvPicPr>
        <p:blipFill rotWithShape="1">
          <a:blip r:embed="rId5">
            <a:alphaModFix/>
          </a:blip>
          <a:srcRect b="28714" l="17316" r="5192" t="16679"/>
          <a:stretch/>
        </p:blipFill>
        <p:spPr>
          <a:xfrm>
            <a:off x="4118636" y="4436054"/>
            <a:ext cx="4005819" cy="2421945"/>
          </a:xfrm>
          <a:prstGeom prst="rect">
            <a:avLst/>
          </a:prstGeom>
          <a:noFill/>
          <a:ln>
            <a:noFill/>
          </a:ln>
        </p:spPr>
      </p:pic>
      <p:sp>
        <p:nvSpPr>
          <p:cNvPr id="123" name="Google Shape;123;p3"/>
          <p:cNvSpPr/>
          <p:nvPr/>
        </p:nvSpPr>
        <p:spPr>
          <a:xfrm>
            <a:off x="6180881" y="5648446"/>
            <a:ext cx="1215069" cy="55797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cxnSp>
        <p:nvCxnSpPr>
          <p:cNvPr id="124" name="Google Shape;124;p3"/>
          <p:cNvCxnSpPr/>
          <p:nvPr/>
        </p:nvCxnSpPr>
        <p:spPr>
          <a:xfrm>
            <a:off x="6096000" y="5798916"/>
            <a:ext cx="1485418" cy="0"/>
          </a:xfrm>
          <a:prstGeom prst="straightConnector1">
            <a:avLst/>
          </a:prstGeom>
          <a:noFill/>
          <a:ln cap="flat" cmpd="sng" w="9525">
            <a:solidFill>
              <a:schemeClr val="accent1"/>
            </a:solidFill>
            <a:prstDash val="solid"/>
            <a:miter lim="800000"/>
            <a:headEnd len="sm" w="sm" type="none"/>
            <a:tailEnd len="sm" w="sm" type="none"/>
          </a:ln>
        </p:spPr>
      </p:cxnSp>
      <p:pic>
        <p:nvPicPr>
          <p:cNvPr id="125" name="Google Shape;125;p3"/>
          <p:cNvPicPr preferRelativeResize="0"/>
          <p:nvPr/>
        </p:nvPicPr>
        <p:blipFill rotWithShape="1">
          <a:blip r:embed="rId6">
            <a:alphaModFix/>
          </a:blip>
          <a:srcRect b="27821" l="30746" r="32151" t="26002"/>
          <a:stretch/>
        </p:blipFill>
        <p:spPr>
          <a:xfrm>
            <a:off x="4605485" y="1097684"/>
            <a:ext cx="1259890" cy="156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2b3718f1cf_0_0"/>
          <p:cNvSpPr txBox="1"/>
          <p:nvPr/>
        </p:nvSpPr>
        <p:spPr>
          <a:xfrm>
            <a:off x="4054201" y="315125"/>
            <a:ext cx="4083600" cy="11898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4400"/>
              <a:buFont typeface="Avenir"/>
              <a:buNone/>
            </a:pPr>
            <a:r>
              <a:rPr b="1" lang="en-US" sz="4400">
                <a:solidFill>
                  <a:srgbClr val="FFFFFF"/>
                </a:solidFill>
                <a:latin typeface="Avenir"/>
                <a:ea typeface="Avenir"/>
                <a:cs typeface="Avenir"/>
                <a:sym typeface="Avenir"/>
              </a:rPr>
              <a:t>Introduction</a:t>
            </a:r>
            <a:endParaRPr/>
          </a:p>
        </p:txBody>
      </p:sp>
      <p:pic>
        <p:nvPicPr>
          <p:cNvPr id="131" name="Google Shape;131;g22b3718f1cf_0_0" title="De10 lite fpga intel challenge">
            <a:hlinkClick r:id="rId3"/>
          </p:cNvPr>
          <p:cNvPicPr preferRelativeResize="0"/>
          <p:nvPr/>
        </p:nvPicPr>
        <p:blipFill>
          <a:blip r:embed="rId4">
            <a:alphaModFix/>
          </a:blip>
          <a:stretch>
            <a:fillRect/>
          </a:stretch>
        </p:blipFill>
        <p:spPr>
          <a:xfrm>
            <a:off x="2872350" y="1504925"/>
            <a:ext cx="6841150" cy="384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nvSpPr>
        <p:spPr>
          <a:xfrm>
            <a:off x="385824" y="222239"/>
            <a:ext cx="2091160" cy="1189872"/>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FFFFF"/>
              </a:buClr>
              <a:buSzPct val="100000"/>
              <a:buFont typeface="Avenir"/>
              <a:buNone/>
            </a:pPr>
            <a:r>
              <a:rPr b="1" i="0" lang="en-US" sz="4400" u="none" cap="none" strike="noStrike">
                <a:solidFill>
                  <a:srgbClr val="FFFFFF"/>
                </a:solidFill>
                <a:latin typeface="Avenir"/>
                <a:ea typeface="Avenir"/>
                <a:cs typeface="Avenir"/>
                <a:sym typeface="Avenir"/>
              </a:rPr>
              <a:t>Setup</a:t>
            </a:r>
            <a:endParaRPr/>
          </a:p>
        </p:txBody>
      </p:sp>
      <p:sp>
        <p:nvSpPr>
          <p:cNvPr id="137" name="Google Shape;137;p4"/>
          <p:cNvSpPr txBox="1"/>
          <p:nvPr/>
        </p:nvSpPr>
        <p:spPr>
          <a:xfrm>
            <a:off x="443697" y="1632029"/>
            <a:ext cx="11304606" cy="509286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800"/>
              <a:buFont typeface="Arial"/>
              <a:buNone/>
            </a:pPr>
            <a:r>
              <a:rPr b="0" i="0" lang="en-US" sz="2800" u="none" cap="none" strike="noStrike">
                <a:solidFill>
                  <a:srgbClr val="FFFFFF"/>
                </a:solidFill>
                <a:latin typeface="Avenir"/>
                <a:ea typeface="Avenir"/>
                <a:cs typeface="Avenir"/>
                <a:sym typeface="Avenir"/>
              </a:rPr>
              <a:t>Plug in the FPGA to the pc.</a:t>
            </a:r>
            <a:br>
              <a:rPr b="0" i="0" lang="en-US" sz="2800" u="none" cap="none" strike="noStrike">
                <a:solidFill>
                  <a:srgbClr val="FFFFFF"/>
                </a:solidFill>
                <a:latin typeface="Avenir"/>
                <a:ea typeface="Avenir"/>
                <a:cs typeface="Avenir"/>
                <a:sym typeface="Avenir"/>
              </a:rPr>
            </a:br>
            <a:r>
              <a:rPr b="0" i="0" lang="en-US" sz="2800" u="none" cap="none" strike="noStrike">
                <a:solidFill>
                  <a:srgbClr val="FFFFFF"/>
                </a:solidFill>
                <a:latin typeface="Avenir"/>
                <a:ea typeface="Avenir"/>
                <a:cs typeface="Avenir"/>
                <a:sym typeface="Avenir"/>
              </a:rPr>
              <a:t>Plug in the UART connection.</a:t>
            </a:r>
            <a:br>
              <a:rPr b="0" i="0" lang="en-US" sz="2800" u="none" cap="none" strike="noStrike">
                <a:solidFill>
                  <a:srgbClr val="FFFFFF"/>
                </a:solidFill>
                <a:latin typeface="Avenir"/>
                <a:ea typeface="Avenir"/>
                <a:cs typeface="Avenir"/>
                <a:sym typeface="Avenir"/>
              </a:rPr>
            </a:br>
            <a:r>
              <a:rPr b="0" i="0" lang="en-US" sz="2800" u="none" cap="none" strike="noStrike">
                <a:solidFill>
                  <a:srgbClr val="FFFFFF"/>
                </a:solidFill>
                <a:latin typeface="Avenir"/>
                <a:ea typeface="Avenir"/>
                <a:cs typeface="Avenir"/>
                <a:sym typeface="Avenir"/>
              </a:rPr>
              <a:t>Plug in the Buzzer.</a:t>
            </a:r>
            <a:endParaRPr/>
          </a:p>
          <a:p>
            <a:pPr indent="0" lvl="0" marL="0" marR="0" rtl="0" algn="l">
              <a:lnSpc>
                <a:spcPct val="110000"/>
              </a:lnSpc>
              <a:spcBef>
                <a:spcPts val="1000"/>
              </a:spcBef>
              <a:spcAft>
                <a:spcPts val="0"/>
              </a:spcAft>
              <a:buClr>
                <a:schemeClr val="accent1"/>
              </a:buClr>
              <a:buSzPts val="2800"/>
              <a:buFont typeface="Arial"/>
              <a:buNone/>
            </a:pPr>
            <a:r>
              <a:rPr b="0" i="0" lang="en-US" sz="2800" u="none" cap="none" strike="noStrike">
                <a:solidFill>
                  <a:srgbClr val="FFFFFF"/>
                </a:solidFill>
                <a:latin typeface="Avenir"/>
                <a:ea typeface="Avenir"/>
                <a:cs typeface="Avenir"/>
                <a:sym typeface="Avenir"/>
              </a:rPr>
              <a:t>Run the NodeJS Script (../intelChal/getDataToFolder.js)</a:t>
            </a:r>
            <a:r>
              <a:rPr lang="en-US" sz="2800">
                <a:solidFill>
                  <a:srgbClr val="FFFFFF"/>
                </a:solidFill>
                <a:latin typeface="Avenir"/>
                <a:ea typeface="Avenir"/>
                <a:cs typeface="Avenir"/>
                <a:sym typeface="Avenir"/>
              </a:rPr>
              <a:t>.</a:t>
            </a:r>
            <a:endParaRPr/>
          </a:p>
          <a:p>
            <a:pPr indent="0" lvl="0" marL="0" marR="0" rtl="0" algn="l">
              <a:lnSpc>
                <a:spcPct val="110000"/>
              </a:lnSpc>
              <a:spcBef>
                <a:spcPts val="1000"/>
              </a:spcBef>
              <a:spcAft>
                <a:spcPts val="0"/>
              </a:spcAft>
              <a:buClr>
                <a:schemeClr val="accent1"/>
              </a:buClr>
              <a:buSzPts val="2800"/>
              <a:buFont typeface="Arial"/>
              <a:buNone/>
            </a:pPr>
            <a:r>
              <a:rPr b="0" i="0" lang="en-US" sz="2800" u="none" cap="none" strike="noStrike">
                <a:solidFill>
                  <a:srgbClr val="FFFFFF"/>
                </a:solidFill>
                <a:latin typeface="Avenir"/>
                <a:ea typeface="Avenir"/>
                <a:cs typeface="Avenir"/>
                <a:sym typeface="Avenir"/>
              </a:rPr>
              <a:t>Open Quartus and run TCL script, compile and program the FPGA.</a:t>
            </a:r>
            <a:endParaRPr/>
          </a:p>
          <a:p>
            <a:pPr indent="0" lvl="0" marL="0" marR="0" rtl="0" algn="l">
              <a:lnSpc>
                <a:spcPct val="110000"/>
              </a:lnSpc>
              <a:spcBef>
                <a:spcPts val="1000"/>
              </a:spcBef>
              <a:spcAft>
                <a:spcPts val="0"/>
              </a:spcAft>
              <a:buClr>
                <a:schemeClr val="accent1"/>
              </a:buClr>
              <a:buSzPts val="2800"/>
              <a:buFont typeface="Arial"/>
              <a:buNone/>
            </a:pPr>
            <a:r>
              <a:rPr b="0" i="0" lang="en-US" sz="2800" u="none" cap="none" strike="noStrike">
                <a:solidFill>
                  <a:srgbClr val="FFFFFF"/>
                </a:solidFill>
                <a:latin typeface="Avenir"/>
                <a:ea typeface="Avenir"/>
                <a:cs typeface="Avenir"/>
                <a:sym typeface="Avenir"/>
              </a:rPr>
              <a:t>Run the Python Script (../FPGATime/main.py).</a:t>
            </a:r>
            <a:endParaRPr/>
          </a:p>
          <a:p>
            <a:pPr indent="0" lvl="0" marL="0" marR="0" rtl="0" algn="l">
              <a:lnSpc>
                <a:spcPct val="110000"/>
              </a:lnSpc>
              <a:spcBef>
                <a:spcPts val="1000"/>
              </a:spcBef>
              <a:spcAft>
                <a:spcPts val="0"/>
              </a:spcAft>
              <a:buClr>
                <a:schemeClr val="accent1"/>
              </a:buClr>
              <a:buSzPts val="2800"/>
              <a:buFont typeface="Arial"/>
              <a:buNone/>
            </a:pPr>
            <a:r>
              <a:rPr b="0" i="0" lang="en-US" sz="2800" u="none" cap="none" strike="noStrike">
                <a:solidFill>
                  <a:srgbClr val="FFFFFF"/>
                </a:solidFill>
                <a:latin typeface="Avenir"/>
                <a:ea typeface="Avenir"/>
                <a:cs typeface="Avenir"/>
                <a:sym typeface="Avenir"/>
              </a:rPr>
              <a:t>*note: inside the python script you might need to configure the UART-COM according to your pc</a:t>
            </a:r>
            <a:r>
              <a:rPr lang="en-US" sz="2800">
                <a:solidFill>
                  <a:srgbClr val="FFFFFF"/>
                </a:solidFill>
                <a:latin typeface="Avenir"/>
                <a:ea typeface="Avenir"/>
                <a:cs typeface="Avenir"/>
                <a:sym typeface="Avenir"/>
              </a:rPr>
              <a:t>,NodeJS script Ethernet connection.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5"/>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43" name="Google Shape;143;p5"/>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144" name="Google Shape;144;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5" name="Google Shape;145;p5"/>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descr="A close-up of a computer chip&#10;&#10;Description automatically generated with medium confidence" id="146" name="Google Shape;146;p5"/>
          <p:cNvPicPr preferRelativeResize="0"/>
          <p:nvPr/>
        </p:nvPicPr>
        <p:blipFill rotWithShape="1">
          <a:blip r:embed="rId4">
            <a:alphaModFix/>
          </a:blip>
          <a:srcRect b="-2" l="8546" r="9518" t="80367"/>
          <a:stretch/>
        </p:blipFill>
        <p:spPr>
          <a:xfrm>
            <a:off x="-631785" y="526032"/>
            <a:ext cx="12723728" cy="2128229"/>
          </a:xfrm>
          <a:prstGeom prst="rect">
            <a:avLst/>
          </a:prstGeom>
          <a:noFill/>
          <a:ln>
            <a:noFill/>
          </a:ln>
        </p:spPr>
      </p:pic>
      <p:sp>
        <p:nvSpPr>
          <p:cNvPr id="147" name="Google Shape;147;p5"/>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48" name="Google Shape;148;p5"/>
          <p:cNvSpPr/>
          <p:nvPr/>
        </p:nvSpPr>
        <p:spPr>
          <a:xfrm rot="10800000">
            <a:off x="-3060" y="5730813"/>
            <a:ext cx="12191999" cy="1127186"/>
          </a:xfrm>
          <a:prstGeom prst="rect">
            <a:avLst/>
          </a:prstGeom>
          <a:blipFill rotWithShape="1">
            <a:blip r:embed="rId5">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49" name="Google Shape;149;p5"/>
          <p:cNvSpPr txBox="1"/>
          <p:nvPr>
            <p:ph type="title"/>
          </p:nvPr>
        </p:nvSpPr>
        <p:spPr>
          <a:xfrm>
            <a:off x="247891" y="5928558"/>
            <a:ext cx="3962400" cy="73169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FFFFFF"/>
              </a:buClr>
              <a:buSzPct val="100000"/>
              <a:buFont typeface="Avenir"/>
              <a:buNone/>
            </a:pPr>
            <a:r>
              <a:rPr lang="en-US">
                <a:solidFill>
                  <a:srgbClr val="FFFFFF"/>
                </a:solidFill>
              </a:rPr>
              <a:t>User Manual</a:t>
            </a:r>
            <a:endParaRPr/>
          </a:p>
        </p:txBody>
      </p:sp>
      <p:sp>
        <p:nvSpPr>
          <p:cNvPr id="150" name="Google Shape;150;p5"/>
          <p:cNvSpPr/>
          <p:nvPr/>
        </p:nvSpPr>
        <p:spPr>
          <a:xfrm>
            <a:off x="11713580" y="2077209"/>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1" name="Google Shape;151;p5"/>
          <p:cNvSpPr/>
          <p:nvPr/>
        </p:nvSpPr>
        <p:spPr>
          <a:xfrm rot="-5400000">
            <a:off x="10312485" y="3977162"/>
            <a:ext cx="299240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SW[0]  /  ENABLE</a:t>
            </a:r>
            <a:endParaRPr b="1" i="0" sz="2400" u="none" cap="none" strike="noStrike">
              <a:solidFill>
                <a:schemeClr val="accent1"/>
              </a:solidFill>
              <a:latin typeface="Avenir"/>
              <a:ea typeface="Avenir"/>
              <a:cs typeface="Avenir"/>
              <a:sym typeface="Avenir"/>
            </a:endParaRPr>
          </a:p>
        </p:txBody>
      </p:sp>
      <p:sp>
        <p:nvSpPr>
          <p:cNvPr id="152" name="Google Shape;152;p5"/>
          <p:cNvSpPr/>
          <p:nvPr/>
        </p:nvSpPr>
        <p:spPr>
          <a:xfrm>
            <a:off x="11118521" y="207755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3" name="Google Shape;153;p5"/>
          <p:cNvSpPr/>
          <p:nvPr/>
        </p:nvSpPr>
        <p:spPr>
          <a:xfrm rot="-5400000">
            <a:off x="9717426" y="3977503"/>
            <a:ext cx="299240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SW[1]  /  RESET</a:t>
            </a:r>
            <a:endParaRPr b="1" i="0" sz="2400" u="none" cap="none" strike="noStrike">
              <a:solidFill>
                <a:schemeClr val="accent1"/>
              </a:solidFill>
              <a:latin typeface="Avenir"/>
              <a:ea typeface="Avenir"/>
              <a:cs typeface="Avenir"/>
              <a:sym typeface="Avenir"/>
            </a:endParaRPr>
          </a:p>
        </p:txBody>
      </p:sp>
      <p:sp>
        <p:nvSpPr>
          <p:cNvPr id="154" name="Google Shape;154;p5"/>
          <p:cNvSpPr/>
          <p:nvPr/>
        </p:nvSpPr>
        <p:spPr>
          <a:xfrm>
            <a:off x="10549547" y="2083982"/>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5" name="Google Shape;155;p5"/>
          <p:cNvSpPr/>
          <p:nvPr/>
        </p:nvSpPr>
        <p:spPr>
          <a:xfrm rot="-5400000">
            <a:off x="9148452" y="3983935"/>
            <a:ext cx="299240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SW[3]  /  LOADS</a:t>
            </a:r>
            <a:endParaRPr b="1" i="0" sz="2400" u="none" cap="none" strike="noStrike">
              <a:solidFill>
                <a:schemeClr val="accent1"/>
              </a:solidFill>
              <a:latin typeface="Avenir"/>
              <a:ea typeface="Avenir"/>
              <a:cs typeface="Avenir"/>
              <a:sym typeface="Avenir"/>
            </a:endParaRPr>
          </a:p>
        </p:txBody>
      </p:sp>
      <p:sp>
        <p:nvSpPr>
          <p:cNvPr id="156" name="Google Shape;156;p5"/>
          <p:cNvSpPr/>
          <p:nvPr/>
        </p:nvSpPr>
        <p:spPr>
          <a:xfrm>
            <a:off x="9966369" y="21038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7" name="Google Shape;157;p5"/>
          <p:cNvSpPr/>
          <p:nvPr/>
        </p:nvSpPr>
        <p:spPr>
          <a:xfrm rot="-5400000">
            <a:off x="9328808" y="3240236"/>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SW[4]  </a:t>
            </a:r>
            <a:endParaRPr b="1" i="0" sz="2400" u="none" cap="none" strike="noStrike">
              <a:solidFill>
                <a:schemeClr val="accent1"/>
              </a:solidFill>
              <a:latin typeface="Avenir"/>
              <a:ea typeface="Avenir"/>
              <a:cs typeface="Avenir"/>
              <a:sym typeface="Avenir"/>
            </a:endParaRPr>
          </a:p>
        </p:txBody>
      </p:sp>
      <p:sp>
        <p:nvSpPr>
          <p:cNvPr id="158" name="Google Shape;158;p5"/>
          <p:cNvSpPr/>
          <p:nvPr/>
        </p:nvSpPr>
        <p:spPr>
          <a:xfrm>
            <a:off x="9399724" y="21038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59" name="Google Shape;159;p5"/>
          <p:cNvSpPr/>
          <p:nvPr/>
        </p:nvSpPr>
        <p:spPr>
          <a:xfrm rot="-5400000">
            <a:off x="8762163" y="3240236"/>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SW[5]  </a:t>
            </a:r>
            <a:endParaRPr b="1" i="0" sz="2400" u="none" cap="none" strike="noStrike">
              <a:solidFill>
                <a:schemeClr val="accent1"/>
              </a:solidFill>
              <a:latin typeface="Avenir"/>
              <a:ea typeface="Avenir"/>
              <a:cs typeface="Avenir"/>
              <a:sym typeface="Avenir"/>
            </a:endParaRPr>
          </a:p>
        </p:txBody>
      </p:sp>
      <p:sp>
        <p:nvSpPr>
          <p:cNvPr id="160" name="Google Shape;160;p5"/>
          <p:cNvSpPr/>
          <p:nvPr/>
        </p:nvSpPr>
        <p:spPr>
          <a:xfrm>
            <a:off x="8820049" y="21038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1" name="Google Shape;161;p5"/>
          <p:cNvSpPr/>
          <p:nvPr/>
        </p:nvSpPr>
        <p:spPr>
          <a:xfrm rot="-5400000">
            <a:off x="8182488" y="3240236"/>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SW[6]  </a:t>
            </a:r>
            <a:endParaRPr b="1" i="0" sz="2400" u="none" cap="none" strike="noStrike">
              <a:solidFill>
                <a:schemeClr val="accent1"/>
              </a:solidFill>
              <a:latin typeface="Avenir"/>
              <a:ea typeface="Avenir"/>
              <a:cs typeface="Avenir"/>
              <a:sym typeface="Avenir"/>
            </a:endParaRPr>
          </a:p>
        </p:txBody>
      </p:sp>
      <p:sp>
        <p:nvSpPr>
          <p:cNvPr id="162" name="Google Shape;162;p5"/>
          <p:cNvSpPr/>
          <p:nvPr/>
        </p:nvSpPr>
        <p:spPr>
          <a:xfrm>
            <a:off x="8196258" y="2212791"/>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3" name="Google Shape;163;p5"/>
          <p:cNvSpPr/>
          <p:nvPr/>
        </p:nvSpPr>
        <p:spPr>
          <a:xfrm rot="-5400000">
            <a:off x="7558697" y="3349210"/>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SW[7]  </a:t>
            </a:r>
            <a:endParaRPr b="1" i="0" sz="2400" u="none" cap="none" strike="noStrike">
              <a:solidFill>
                <a:schemeClr val="accent1"/>
              </a:solidFill>
              <a:latin typeface="Avenir"/>
              <a:ea typeface="Avenir"/>
              <a:cs typeface="Avenir"/>
              <a:sym typeface="Avenir"/>
            </a:endParaRPr>
          </a:p>
        </p:txBody>
      </p:sp>
      <p:sp>
        <p:nvSpPr>
          <p:cNvPr id="164" name="Google Shape;164;p5"/>
          <p:cNvSpPr/>
          <p:nvPr/>
        </p:nvSpPr>
        <p:spPr>
          <a:xfrm>
            <a:off x="7621348" y="212656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5" name="Google Shape;165;p5"/>
          <p:cNvSpPr/>
          <p:nvPr/>
        </p:nvSpPr>
        <p:spPr>
          <a:xfrm rot="-5400000">
            <a:off x="6983787" y="3262983"/>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SEL[0]</a:t>
            </a:r>
            <a:endParaRPr b="1" i="0" sz="2400" u="none" cap="none" strike="noStrike">
              <a:solidFill>
                <a:schemeClr val="accent1"/>
              </a:solidFill>
              <a:latin typeface="Avenir"/>
              <a:ea typeface="Avenir"/>
              <a:cs typeface="Avenir"/>
              <a:sym typeface="Avenir"/>
            </a:endParaRPr>
          </a:p>
        </p:txBody>
      </p:sp>
      <p:sp>
        <p:nvSpPr>
          <p:cNvPr id="166" name="Google Shape;166;p5"/>
          <p:cNvSpPr/>
          <p:nvPr/>
        </p:nvSpPr>
        <p:spPr>
          <a:xfrm>
            <a:off x="6525767" y="2083982"/>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7" name="Google Shape;167;p5"/>
          <p:cNvSpPr/>
          <p:nvPr/>
        </p:nvSpPr>
        <p:spPr>
          <a:xfrm rot="-5400000">
            <a:off x="5888206" y="3220401"/>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SEL[2]</a:t>
            </a:r>
            <a:endParaRPr b="1" i="0" sz="2400" u="none" cap="none" strike="noStrike">
              <a:solidFill>
                <a:schemeClr val="accent1"/>
              </a:solidFill>
              <a:latin typeface="Avenir"/>
              <a:ea typeface="Avenir"/>
              <a:cs typeface="Avenir"/>
              <a:sym typeface="Avenir"/>
            </a:endParaRPr>
          </a:p>
        </p:txBody>
      </p:sp>
      <p:sp>
        <p:nvSpPr>
          <p:cNvPr id="168" name="Google Shape;168;p5"/>
          <p:cNvSpPr/>
          <p:nvPr/>
        </p:nvSpPr>
        <p:spPr>
          <a:xfrm>
            <a:off x="7078620" y="212656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69" name="Google Shape;169;p5"/>
          <p:cNvSpPr/>
          <p:nvPr/>
        </p:nvSpPr>
        <p:spPr>
          <a:xfrm rot="-5400000">
            <a:off x="6441059" y="3262983"/>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SEL[1]</a:t>
            </a:r>
            <a:endParaRPr b="1" i="0" sz="2400" u="none" cap="none" strike="noStrike">
              <a:solidFill>
                <a:schemeClr val="accent1"/>
              </a:solidFill>
              <a:latin typeface="Avenir"/>
              <a:ea typeface="Avenir"/>
              <a:cs typeface="Avenir"/>
              <a:sym typeface="Avenir"/>
            </a:endParaRPr>
          </a:p>
        </p:txBody>
      </p:sp>
      <p:sp>
        <p:nvSpPr>
          <p:cNvPr id="170" name="Google Shape;170;p5"/>
          <p:cNvSpPr txBox="1"/>
          <p:nvPr/>
        </p:nvSpPr>
        <p:spPr>
          <a:xfrm>
            <a:off x="7048" y="4535831"/>
            <a:ext cx="4964701"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Buttons Mapping</a:t>
            </a:r>
            <a:endParaRPr/>
          </a:p>
        </p:txBody>
      </p:sp>
      <p:pic>
        <p:nvPicPr>
          <p:cNvPr id="171" name="Google Shape;171;p5"/>
          <p:cNvPicPr preferRelativeResize="0"/>
          <p:nvPr/>
        </p:nvPicPr>
        <p:blipFill rotWithShape="1">
          <a:blip r:embed="rId4">
            <a:alphaModFix/>
          </a:blip>
          <a:srcRect b="18472" l="80405" r="8069" t="56498"/>
          <a:stretch/>
        </p:blipFill>
        <p:spPr>
          <a:xfrm>
            <a:off x="358440" y="2654261"/>
            <a:ext cx="1093792" cy="1782502"/>
          </a:xfrm>
          <a:prstGeom prst="rect">
            <a:avLst/>
          </a:prstGeom>
          <a:noFill/>
          <a:ln>
            <a:noFill/>
          </a:ln>
        </p:spPr>
      </p:pic>
      <p:sp>
        <p:nvSpPr>
          <p:cNvPr id="172" name="Google Shape;172;p5"/>
          <p:cNvSpPr/>
          <p:nvPr/>
        </p:nvSpPr>
        <p:spPr>
          <a:xfrm rot="-5400000">
            <a:off x="1458765" y="2832888"/>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3" name="Google Shape;173;p5"/>
          <p:cNvSpPr/>
          <p:nvPr/>
        </p:nvSpPr>
        <p:spPr>
          <a:xfrm>
            <a:off x="1756727" y="296733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BtnUp</a:t>
            </a:r>
            <a:endParaRPr b="1" i="0" sz="2400" u="none" cap="none" strike="noStrike">
              <a:solidFill>
                <a:schemeClr val="accent1"/>
              </a:solidFill>
              <a:latin typeface="Avenir"/>
              <a:ea typeface="Avenir"/>
              <a:cs typeface="Avenir"/>
              <a:sym typeface="Avenir"/>
            </a:endParaRPr>
          </a:p>
        </p:txBody>
      </p:sp>
      <p:sp>
        <p:nvSpPr>
          <p:cNvPr id="174" name="Google Shape;174;p5"/>
          <p:cNvSpPr/>
          <p:nvPr/>
        </p:nvSpPr>
        <p:spPr>
          <a:xfrm rot="-5400000">
            <a:off x="1522469" y="3340852"/>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75" name="Google Shape;175;p5"/>
          <p:cNvSpPr/>
          <p:nvPr/>
        </p:nvSpPr>
        <p:spPr>
          <a:xfrm>
            <a:off x="1878137" y="3477259"/>
            <a:ext cx="179087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BtnDown</a:t>
            </a:r>
            <a:endParaRPr b="1" i="0" sz="2400" u="none" cap="none" strike="noStrike">
              <a:solidFill>
                <a:schemeClr val="accent1"/>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nvSpPr>
        <p:spPr>
          <a:xfrm>
            <a:off x="3744409" y="-116441"/>
            <a:ext cx="4703181" cy="1189872"/>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FFFFF"/>
              </a:buClr>
              <a:buSzPct val="100000"/>
              <a:buFont typeface="Avenir"/>
              <a:buNone/>
            </a:pPr>
            <a:r>
              <a:rPr b="1" i="0" lang="en-US" sz="4400" u="none" cap="none" strike="noStrike">
                <a:solidFill>
                  <a:srgbClr val="FFFFFF"/>
                </a:solidFill>
                <a:latin typeface="Avenir"/>
                <a:ea typeface="Avenir"/>
                <a:cs typeface="Avenir"/>
                <a:sym typeface="Avenir"/>
              </a:rPr>
              <a:t>Available Modes</a:t>
            </a:r>
            <a:endParaRPr/>
          </a:p>
        </p:txBody>
      </p:sp>
      <p:sp>
        <p:nvSpPr>
          <p:cNvPr id="181" name="Google Shape;181;p6"/>
          <p:cNvSpPr txBox="1"/>
          <p:nvPr/>
        </p:nvSpPr>
        <p:spPr>
          <a:xfrm>
            <a:off x="367050" y="931650"/>
            <a:ext cx="11722500" cy="1279200"/>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rPr b="1" i="0" lang="en-US" sz="2400" u="sng" cap="none" strike="noStrike">
                <a:solidFill>
                  <a:srgbClr val="FFFFFF"/>
                </a:solidFill>
                <a:latin typeface="Avenir"/>
                <a:ea typeface="Avenir"/>
                <a:cs typeface="Avenir"/>
                <a:sym typeface="Avenir"/>
              </a:rPr>
              <a:t>Modes are selected using the SEL switches</a:t>
            </a:r>
            <a:r>
              <a:rPr b="1" lang="en-US" sz="2400" u="sng">
                <a:solidFill>
                  <a:srgbClr val="FFFFFF"/>
                </a:solidFill>
                <a:latin typeface="Avenir"/>
                <a:ea typeface="Avenir"/>
                <a:cs typeface="Avenir"/>
                <a:sym typeface="Avenir"/>
              </a:rPr>
              <a:t>(leds indicate the mode)</a:t>
            </a:r>
            <a:br>
              <a:rPr b="0" i="0" lang="en-US" sz="2400" u="none" cap="none" strike="noStrike">
                <a:solidFill>
                  <a:srgbClr val="FFFFFF"/>
                </a:solidFill>
                <a:latin typeface="Avenir"/>
                <a:ea typeface="Avenir"/>
                <a:cs typeface="Avenir"/>
                <a:sym typeface="Avenir"/>
              </a:rPr>
            </a:br>
            <a:r>
              <a:rPr b="0" i="0" lang="en-US" sz="2400" u="none" cap="none" strike="noStrike">
                <a:solidFill>
                  <a:srgbClr val="FFFFFF"/>
                </a:solidFill>
                <a:latin typeface="Avenir"/>
                <a:ea typeface="Avenir"/>
                <a:cs typeface="Avenir"/>
                <a:sym typeface="Avenir"/>
              </a:rPr>
              <a:t>Mapping for modes using SEL (by the order </a:t>
            </a:r>
            <a:r>
              <a:rPr b="0" i="0" lang="en-US" sz="2400" u="sng" cap="none" strike="noStrike">
                <a:solidFill>
                  <a:srgbClr val="FFFFFF"/>
                </a:solidFill>
                <a:latin typeface="Avenir"/>
                <a:ea typeface="Avenir"/>
                <a:cs typeface="Avenir"/>
                <a:sym typeface="Avenir"/>
              </a:rPr>
              <a:t>SEL2,Sel1,Sel0</a:t>
            </a:r>
            <a:r>
              <a:rPr b="0" i="0" lang="en-US" sz="2400" u="none" cap="none" strike="noStrike">
                <a:solidFill>
                  <a:srgbClr val="FFFFFF"/>
                </a:solidFill>
                <a:latin typeface="Avenir"/>
                <a:ea typeface="Avenir"/>
                <a:cs typeface="Avenir"/>
                <a:sym typeface="Avenir"/>
              </a:rPr>
              <a:t>)</a:t>
            </a:r>
            <a:endParaRPr/>
          </a:p>
        </p:txBody>
      </p:sp>
      <p:graphicFrame>
        <p:nvGraphicFramePr>
          <p:cNvPr id="182" name="Google Shape;182;p6"/>
          <p:cNvGraphicFramePr/>
          <p:nvPr/>
        </p:nvGraphicFramePr>
        <p:xfrm>
          <a:off x="497972" y="1840375"/>
          <a:ext cx="3000000" cy="3000000"/>
        </p:xfrm>
        <a:graphic>
          <a:graphicData uri="http://schemas.openxmlformats.org/drawingml/2006/table">
            <a:tbl>
              <a:tblPr bandRow="1" firstRow="1">
                <a:noFill/>
                <a:tableStyleId>{2C2F2413-4CFD-482A-9383-5CB916B0F973}</a:tableStyleId>
              </a:tblPr>
              <a:tblGrid>
                <a:gridCol w="7295375"/>
                <a:gridCol w="1273225"/>
                <a:gridCol w="1307950"/>
                <a:gridCol w="1319525"/>
              </a:tblGrid>
              <a:tr h="542575">
                <a:tc>
                  <a:txBody>
                    <a:bodyPr/>
                    <a:lstStyle/>
                    <a:p>
                      <a:pPr indent="0" lvl="0" marL="0" marR="0" rtl="0" algn="ctr">
                        <a:spcBef>
                          <a:spcPts val="0"/>
                        </a:spcBef>
                        <a:spcAft>
                          <a:spcPts val="0"/>
                        </a:spcAft>
                        <a:buNone/>
                      </a:pPr>
                      <a:r>
                        <a:rPr lang="en-US" sz="1800" u="none" cap="none" strike="noStrike"/>
                        <a:t>MODE Name</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SEL2</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SEL1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SEL0</a:t>
                      </a:r>
                      <a:endParaRPr/>
                    </a:p>
                  </a:txBody>
                  <a:tcPr marT="45725" marB="45725" marR="91450" marL="91450"/>
                </a:tc>
              </a:tr>
              <a:tr h="542575">
                <a:tc>
                  <a:txBody>
                    <a:bodyPr/>
                    <a:lstStyle/>
                    <a:p>
                      <a:pPr indent="0" lvl="0" marL="0" marR="0" rtl="0" algn="ctr">
                        <a:spcBef>
                          <a:spcPts val="0"/>
                        </a:spcBef>
                        <a:spcAft>
                          <a:spcPts val="0"/>
                        </a:spcAft>
                        <a:buNone/>
                      </a:pPr>
                      <a:r>
                        <a:rPr lang="en-US" sz="1800" u="none" cap="none" strike="noStrike"/>
                        <a:t>RealTime clock</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r>
              <a:tr h="542575">
                <a:tc>
                  <a:txBody>
                    <a:bodyPr/>
                    <a:lstStyle/>
                    <a:p>
                      <a:pPr indent="0" lvl="0" marL="0" marR="0" rtl="0" algn="ctr">
                        <a:spcBef>
                          <a:spcPts val="0"/>
                        </a:spcBef>
                        <a:spcAft>
                          <a:spcPts val="0"/>
                        </a:spcAft>
                        <a:buNone/>
                      </a:pPr>
                      <a:r>
                        <a:rPr lang="en-US" sz="1800" u="none" cap="none" strike="noStrike"/>
                        <a:t>Timer</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r>
              <a:tr h="542575">
                <a:tc>
                  <a:txBody>
                    <a:bodyPr/>
                    <a:lstStyle/>
                    <a:p>
                      <a:pPr indent="0" lvl="0" marL="0" marR="0" rtl="0" algn="ctr">
                        <a:spcBef>
                          <a:spcPts val="0"/>
                        </a:spcBef>
                        <a:spcAft>
                          <a:spcPts val="0"/>
                        </a:spcAft>
                        <a:buNone/>
                      </a:pPr>
                      <a:r>
                        <a:rPr lang="en-US" sz="1800" u="none" cap="none" strike="noStrike"/>
                        <a:t>Stopper</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r>
              <a:tr h="542575">
                <a:tc>
                  <a:txBody>
                    <a:bodyPr/>
                    <a:lstStyle/>
                    <a:p>
                      <a:pPr indent="0" lvl="0" marL="0" marR="0" rtl="0" algn="ctr">
                        <a:spcBef>
                          <a:spcPts val="0"/>
                        </a:spcBef>
                        <a:spcAft>
                          <a:spcPts val="0"/>
                        </a:spcAft>
                        <a:buNone/>
                      </a:pPr>
                      <a:r>
                        <a:rPr lang="en-US" sz="1800" u="none" cap="none" strike="noStrike"/>
                        <a:t>DDT Mode (Rotated Text)</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r>
              <a:tr h="542575">
                <a:tc>
                  <a:txBody>
                    <a:bodyPr/>
                    <a:lstStyle/>
                    <a:p>
                      <a:pPr indent="0" lvl="0" marL="0" marR="0" rtl="0" algn="ctr">
                        <a:spcBef>
                          <a:spcPts val="0"/>
                        </a:spcBef>
                        <a:spcAft>
                          <a:spcPts val="0"/>
                        </a:spcAft>
                        <a:buNone/>
                      </a:pPr>
                      <a:r>
                        <a:rPr lang="en-US" sz="1800" u="none" cap="none" strike="noStrike"/>
                        <a:t>Set FPGA owner Name</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r>
              <a:tr h="542575">
                <a:tc>
                  <a:txBody>
                    <a:bodyPr/>
                    <a:lstStyle/>
                    <a:p>
                      <a:pPr indent="0" lvl="0" marL="0" marR="0" rtl="0" algn="ctr">
                        <a:spcBef>
                          <a:spcPts val="0"/>
                        </a:spcBef>
                        <a:spcAft>
                          <a:spcPts val="0"/>
                        </a:spcAft>
                        <a:buNone/>
                      </a:pPr>
                      <a:r>
                        <a:rPr lang="en-US" sz="1800" u="none" cap="none" strike="noStrike"/>
                        <a:t>Set Alarm clock</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r>
              <a:tr h="542575">
                <a:tc>
                  <a:txBody>
                    <a:bodyPr/>
                    <a:lstStyle/>
                    <a:p>
                      <a:pPr indent="0" lvl="0" marL="0" marR="0" rtl="0" algn="ctr">
                        <a:spcBef>
                          <a:spcPts val="0"/>
                        </a:spcBef>
                        <a:spcAft>
                          <a:spcPts val="0"/>
                        </a:spcAft>
                        <a:buNone/>
                      </a:pPr>
                      <a:r>
                        <a:rPr lang="en-US" sz="1800" u="none" cap="none" strike="noStrike"/>
                        <a:t>Editable Clock</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tc>
              </a:tr>
              <a:tr h="542575">
                <a:tc>
                  <a:txBody>
                    <a:bodyPr/>
                    <a:lstStyle/>
                    <a:p>
                      <a:pPr indent="0" lvl="0" marL="0" marR="0" rtl="0" algn="ctr">
                        <a:spcBef>
                          <a:spcPts val="0"/>
                        </a:spcBef>
                        <a:spcAft>
                          <a:spcPts val="0"/>
                        </a:spcAft>
                        <a:buNone/>
                      </a:pPr>
                      <a:r>
                        <a:rPr lang="en-US" sz="1800" u="none" cap="none" strike="noStrike"/>
                        <a:t>Mute alarm</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7"/>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188" name="Google Shape;188;p7"/>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189" name="Google Shape;189;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90" name="Google Shape;190;p7"/>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91" name="Google Shape;191;p7"/>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92" name="Google Shape;192;p7"/>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close-up of a computer chip&#10;&#10;Description automatically generated with medium confidence" id="193" name="Google Shape;193;p7"/>
          <p:cNvPicPr preferRelativeResize="0"/>
          <p:nvPr/>
        </p:nvPicPr>
        <p:blipFill rotWithShape="1">
          <a:blip r:embed="rId5">
            <a:alphaModFix/>
          </a:blip>
          <a:srcRect b="-2" l="52318" r="9517" t="80367"/>
          <a:stretch/>
        </p:blipFill>
        <p:spPr>
          <a:xfrm>
            <a:off x="6265505" y="5195505"/>
            <a:ext cx="5926495" cy="1724125"/>
          </a:xfrm>
          <a:prstGeom prst="rect">
            <a:avLst/>
          </a:prstGeom>
          <a:noFill/>
          <a:ln>
            <a:noFill/>
          </a:ln>
        </p:spPr>
      </p:pic>
      <p:sp>
        <p:nvSpPr>
          <p:cNvPr id="194" name="Google Shape;194;p7"/>
          <p:cNvSpPr/>
          <p:nvPr/>
        </p:nvSpPr>
        <p:spPr>
          <a:xfrm rot="-5400000">
            <a:off x="6957593" y="419499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SEL[0]</a:t>
            </a:r>
            <a:endParaRPr b="1" i="0" sz="2400" u="none" cap="none" strike="noStrike">
              <a:solidFill>
                <a:schemeClr val="accent1"/>
              </a:solidFill>
              <a:latin typeface="Avenir"/>
              <a:ea typeface="Avenir"/>
              <a:cs typeface="Avenir"/>
              <a:sym typeface="Avenir"/>
            </a:endParaRPr>
          </a:p>
        </p:txBody>
      </p:sp>
      <p:sp>
        <p:nvSpPr>
          <p:cNvPr id="195" name="Google Shape;195;p7"/>
          <p:cNvSpPr/>
          <p:nvPr/>
        </p:nvSpPr>
        <p:spPr>
          <a:xfrm rot="-5400000">
            <a:off x="5862012" y="4152413"/>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SEL[2]</a:t>
            </a:r>
            <a:endParaRPr b="1" i="0" sz="2400" u="none" cap="none" strike="noStrike">
              <a:solidFill>
                <a:schemeClr val="accent1"/>
              </a:solidFill>
              <a:latin typeface="Avenir"/>
              <a:ea typeface="Avenir"/>
              <a:cs typeface="Avenir"/>
              <a:sym typeface="Avenir"/>
            </a:endParaRPr>
          </a:p>
        </p:txBody>
      </p:sp>
      <p:sp>
        <p:nvSpPr>
          <p:cNvPr id="196" name="Google Shape;196;p7"/>
          <p:cNvSpPr/>
          <p:nvPr/>
        </p:nvSpPr>
        <p:spPr>
          <a:xfrm rot="-5400000">
            <a:off x="6414865" y="419499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SEL[1]</a:t>
            </a:r>
            <a:endParaRPr b="1" i="0" sz="2400" u="none" cap="none" strike="noStrike">
              <a:solidFill>
                <a:schemeClr val="accent1"/>
              </a:solidFill>
              <a:latin typeface="Avenir"/>
              <a:ea typeface="Avenir"/>
              <a:cs typeface="Avenir"/>
              <a:sym typeface="Avenir"/>
            </a:endParaRPr>
          </a:p>
        </p:txBody>
      </p:sp>
      <p:sp>
        <p:nvSpPr>
          <p:cNvPr id="197" name="Google Shape;197;p7"/>
          <p:cNvSpPr txBox="1"/>
          <p:nvPr/>
        </p:nvSpPr>
        <p:spPr>
          <a:xfrm>
            <a:off x="91189" y="-76902"/>
            <a:ext cx="6468241"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RealTime Clock Mode</a:t>
            </a:r>
            <a:endParaRPr/>
          </a:p>
        </p:txBody>
      </p:sp>
      <p:sp>
        <p:nvSpPr>
          <p:cNvPr id="198" name="Google Shape;198;p7"/>
          <p:cNvSpPr txBox="1"/>
          <p:nvPr/>
        </p:nvSpPr>
        <p:spPr>
          <a:xfrm>
            <a:off x="107131" y="972956"/>
            <a:ext cx="12081808" cy="3431093"/>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000"/>
              <a:buFont typeface="Arial"/>
              <a:buNone/>
            </a:pPr>
            <a:r>
              <a:rPr b="0" i="0" lang="en-US" sz="2000" u="none" cap="none" strike="noStrike">
                <a:solidFill>
                  <a:srgbClr val="641C26"/>
                </a:solidFill>
                <a:latin typeface="Avenir"/>
                <a:ea typeface="Avenir"/>
                <a:cs typeface="Avenir"/>
                <a:sym typeface="Avenir"/>
              </a:rPr>
              <a:t>This mode Shows the current time in Israel.</a:t>
            </a:r>
            <a:endParaRPr/>
          </a:p>
          <a:p>
            <a:pPr indent="0" lvl="0" marL="0" marR="0" rtl="0" algn="l">
              <a:lnSpc>
                <a:spcPct val="110000"/>
              </a:lnSpc>
              <a:spcBef>
                <a:spcPts val="1000"/>
              </a:spcBef>
              <a:spcAft>
                <a:spcPts val="0"/>
              </a:spcAft>
              <a:buClr>
                <a:schemeClr val="accent1"/>
              </a:buClr>
              <a:buSzPts val="2000"/>
              <a:buFont typeface="Arial"/>
              <a:buNone/>
            </a:pPr>
            <a:r>
              <a:rPr b="0" i="0" lang="en-US" sz="2000" u="none" cap="none" strike="noStrike">
                <a:solidFill>
                  <a:srgbClr val="641C26"/>
                </a:solidFill>
                <a:latin typeface="Avenir"/>
                <a:ea typeface="Avenir"/>
                <a:cs typeface="Avenir"/>
                <a:sym typeface="Avenir"/>
              </a:rPr>
              <a:t>This mode uses the following:</a:t>
            </a:r>
            <a:endParaRPr/>
          </a:p>
          <a:p>
            <a:pPr indent="0" lvl="0" marL="0" marR="0" rtl="0" algn="l">
              <a:lnSpc>
                <a:spcPct val="110000"/>
              </a:lnSpc>
              <a:spcBef>
                <a:spcPts val="1000"/>
              </a:spcBef>
              <a:spcAft>
                <a:spcPts val="0"/>
              </a:spcAft>
              <a:buClr>
                <a:schemeClr val="accent1"/>
              </a:buClr>
              <a:buSzPts val="2000"/>
              <a:buFont typeface="Arial"/>
              <a:buNone/>
            </a:pPr>
            <a:r>
              <a:rPr b="0" i="0" lang="en-US" sz="2000" u="none" cap="none" strike="noStrike">
                <a:solidFill>
                  <a:srgbClr val="641C26"/>
                </a:solidFill>
                <a:latin typeface="Avenir"/>
                <a:ea typeface="Avenir"/>
                <a:cs typeface="Avenir"/>
                <a:sym typeface="Avenir"/>
              </a:rPr>
              <a:t>UART – making connection between the PC and the FPGA through USB cable.</a:t>
            </a:r>
            <a:br>
              <a:rPr b="0" i="0" lang="en-US" sz="2000" u="none" cap="none" strike="noStrike">
                <a:solidFill>
                  <a:srgbClr val="641C26"/>
                </a:solidFill>
                <a:latin typeface="Avenir"/>
                <a:ea typeface="Avenir"/>
                <a:cs typeface="Avenir"/>
                <a:sym typeface="Avenir"/>
              </a:rPr>
            </a:br>
            <a:r>
              <a:rPr b="0" i="0" lang="en-US" sz="2000" u="none" cap="none" strike="noStrike">
                <a:solidFill>
                  <a:srgbClr val="641C26"/>
                </a:solidFill>
                <a:latin typeface="Avenir"/>
                <a:ea typeface="Avenir"/>
                <a:cs typeface="Avenir"/>
                <a:sym typeface="Avenir"/>
              </a:rPr>
              <a:t>After programming the FPGA we need to run the python script in order to transfer the current time to the FPGA.</a:t>
            </a:r>
            <a:endParaRPr/>
          </a:p>
          <a:p>
            <a:pPr indent="0" lvl="0" marL="0" marR="0" rtl="0" algn="l">
              <a:lnSpc>
                <a:spcPct val="110000"/>
              </a:lnSpc>
              <a:spcBef>
                <a:spcPts val="1000"/>
              </a:spcBef>
              <a:spcAft>
                <a:spcPts val="0"/>
              </a:spcAft>
              <a:buClr>
                <a:schemeClr val="accent1"/>
              </a:buClr>
              <a:buSzPts val="2000"/>
              <a:buFont typeface="Arial"/>
              <a:buNone/>
            </a:pPr>
            <a:r>
              <a:rPr b="0" i="0" lang="en-US" sz="2000" u="none" cap="none" strike="noStrike">
                <a:solidFill>
                  <a:srgbClr val="641C26"/>
                </a:solidFill>
                <a:latin typeface="Avenir"/>
                <a:ea typeface="Avenir"/>
                <a:cs typeface="Avenir"/>
                <a:sym typeface="Avenir"/>
              </a:rPr>
              <a:t>The FPGA is waiting for the first time to get data from the USB, after the data will transfer, the clock will start to show the time and it cannot be edited again or stopped.</a:t>
            </a:r>
            <a:endParaRPr/>
          </a:p>
        </p:txBody>
      </p:sp>
      <p:sp>
        <p:nvSpPr>
          <p:cNvPr id="199" name="Google Shape;199;p7"/>
          <p:cNvSpPr/>
          <p:nvPr/>
        </p:nvSpPr>
        <p:spPr>
          <a:xfrm rot="10800000">
            <a:off x="7579379" y="4991038"/>
            <a:ext cx="221772" cy="421565"/>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0" name="Google Shape;200;p7"/>
          <p:cNvSpPr/>
          <p:nvPr/>
        </p:nvSpPr>
        <p:spPr>
          <a:xfrm rot="10800000">
            <a:off x="6483800" y="5008992"/>
            <a:ext cx="179802" cy="421565"/>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01" name="Google Shape;201;p7"/>
          <p:cNvSpPr/>
          <p:nvPr/>
        </p:nvSpPr>
        <p:spPr>
          <a:xfrm rot="10800000">
            <a:off x="6968424" y="4942438"/>
            <a:ext cx="221771" cy="421566"/>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2000" cy="6858004"/>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pic>
        <p:nvPicPr>
          <p:cNvPr id="207" name="Google Shape;207;p8"/>
          <p:cNvPicPr preferRelativeResize="0"/>
          <p:nvPr/>
        </p:nvPicPr>
        <p:blipFill rotWithShape="1">
          <a:blip r:embed="rId3">
            <a:alphaModFix amt="35000"/>
          </a:blip>
          <a:srcRect b="0" l="0" r="0" t="0"/>
          <a:stretch/>
        </p:blipFill>
        <p:spPr>
          <a:xfrm>
            <a:off x="0" y="1"/>
            <a:ext cx="12192000" cy="1392401"/>
          </a:xfrm>
          <a:prstGeom prst="rect">
            <a:avLst/>
          </a:prstGeom>
          <a:noFill/>
          <a:ln>
            <a:noFill/>
          </a:ln>
        </p:spPr>
      </p:pic>
      <p:sp>
        <p:nvSpPr>
          <p:cNvPr id="208" name="Google Shape;208;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09" name="Google Shape;209;p8"/>
          <p:cNvSpPr/>
          <p:nvPr/>
        </p:nvSpPr>
        <p:spPr>
          <a:xfrm>
            <a:off x="0" y="0"/>
            <a:ext cx="12188952" cy="6858000"/>
          </a:xfrm>
          <a:prstGeom prst="rect">
            <a:avLst/>
          </a:prstGeom>
          <a:solidFill>
            <a:schemeClr val="lt2">
              <a:alpha val="60784"/>
            </a:schemeClr>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10" name="Google Shape;210;p8"/>
          <p:cNvSpPr/>
          <p:nvPr/>
        </p:nvSpPr>
        <p:spPr>
          <a:xfrm>
            <a:off x="0" y="5730812"/>
            <a:ext cx="12192000" cy="1127188"/>
          </a:xfrm>
          <a:prstGeom prst="rect">
            <a:avLst/>
          </a:prstGeom>
          <a:solidFill>
            <a:srgbClr val="641C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211" name="Google Shape;211;p8"/>
          <p:cNvSpPr/>
          <p:nvPr/>
        </p:nvSpPr>
        <p:spPr>
          <a:xfrm rot="10800000">
            <a:off x="-3060" y="5730813"/>
            <a:ext cx="12191999" cy="1127186"/>
          </a:xfrm>
          <a:prstGeom prst="rect">
            <a:avLst/>
          </a:prstGeom>
          <a:blipFill rotWithShape="1">
            <a:blip r:embed="rId4">
              <a:alphaModFix amt="20000"/>
            </a:blip>
            <a:tile algn="tl" flip="none" tx="88900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A close-up of a computer chip&#10;&#10;Description automatically generated with medium confidence" id="212" name="Google Shape;212;p8"/>
          <p:cNvPicPr preferRelativeResize="0"/>
          <p:nvPr/>
        </p:nvPicPr>
        <p:blipFill rotWithShape="1">
          <a:blip r:embed="rId5">
            <a:alphaModFix/>
          </a:blip>
          <a:srcRect b="-2" l="52318" r="9517" t="80367"/>
          <a:stretch/>
        </p:blipFill>
        <p:spPr>
          <a:xfrm>
            <a:off x="6265505" y="5195505"/>
            <a:ext cx="5926495" cy="1724125"/>
          </a:xfrm>
          <a:prstGeom prst="rect">
            <a:avLst/>
          </a:prstGeom>
          <a:noFill/>
          <a:ln>
            <a:noFill/>
          </a:ln>
        </p:spPr>
      </p:pic>
      <p:sp>
        <p:nvSpPr>
          <p:cNvPr id="213" name="Google Shape;213;p8"/>
          <p:cNvSpPr txBox="1"/>
          <p:nvPr/>
        </p:nvSpPr>
        <p:spPr>
          <a:xfrm>
            <a:off x="91189" y="-76902"/>
            <a:ext cx="6468241" cy="1075316"/>
          </a:xfrm>
          <a:prstGeom prst="rect">
            <a:avLst/>
          </a:prstGeom>
          <a:noFill/>
          <a:ln>
            <a:noFill/>
          </a:ln>
        </p:spPr>
        <p:txBody>
          <a:bodyPr anchorCtr="0" anchor="b" bIns="45700" lIns="91425" spcFirstLastPara="1" rIns="91425" wrap="square" tIns="45700">
            <a:normAutofit fontScale="97500"/>
          </a:bodyPr>
          <a:lstStyle/>
          <a:p>
            <a:pPr indent="0" lvl="0" marL="0" marR="0" rtl="0" algn="l">
              <a:lnSpc>
                <a:spcPct val="100000"/>
              </a:lnSpc>
              <a:spcBef>
                <a:spcPts val="0"/>
              </a:spcBef>
              <a:spcAft>
                <a:spcPts val="0"/>
              </a:spcAft>
              <a:buClr>
                <a:srgbClr val="F3CDD9"/>
              </a:buClr>
              <a:buSzPct val="100000"/>
              <a:buFont typeface="Avenir"/>
              <a:buNone/>
            </a:pPr>
            <a:r>
              <a:rPr b="1" i="0" lang="en-US" sz="4400" u="none" cap="none" strike="noStrike">
                <a:solidFill>
                  <a:srgbClr val="F3CDD9"/>
                </a:solidFill>
                <a:latin typeface="Avenir"/>
                <a:ea typeface="Avenir"/>
                <a:cs typeface="Avenir"/>
                <a:sym typeface="Avenir"/>
              </a:rPr>
              <a:t>Timer Mode</a:t>
            </a:r>
            <a:endParaRPr/>
          </a:p>
        </p:txBody>
      </p:sp>
      <p:sp>
        <p:nvSpPr>
          <p:cNvPr id="214" name="Google Shape;214;p8"/>
          <p:cNvSpPr txBox="1"/>
          <p:nvPr/>
        </p:nvSpPr>
        <p:spPr>
          <a:xfrm>
            <a:off x="107131" y="97295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sp>
        <p:nvSpPr>
          <p:cNvPr id="215" name="Google Shape;215;p8"/>
          <p:cNvSpPr/>
          <p:nvPr/>
        </p:nvSpPr>
        <p:spPr>
          <a:xfrm rot="10800000">
            <a:off x="11691308" y="4566662"/>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6" name="Google Shape;216;p8"/>
          <p:cNvSpPr/>
          <p:nvPr/>
        </p:nvSpPr>
        <p:spPr>
          <a:xfrm rot="5400000">
            <a:off x="10806791" y="3564789"/>
            <a:ext cx="198909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ENABLE</a:t>
            </a:r>
            <a:endParaRPr b="1" i="0" sz="2400" u="none" cap="none" strike="noStrike">
              <a:solidFill>
                <a:schemeClr val="accent1"/>
              </a:solidFill>
              <a:latin typeface="Avenir"/>
              <a:ea typeface="Avenir"/>
              <a:cs typeface="Avenir"/>
              <a:sym typeface="Avenir"/>
            </a:endParaRPr>
          </a:p>
        </p:txBody>
      </p:sp>
      <p:sp>
        <p:nvSpPr>
          <p:cNvPr id="217" name="Google Shape;217;p8"/>
          <p:cNvSpPr/>
          <p:nvPr/>
        </p:nvSpPr>
        <p:spPr>
          <a:xfrm rot="10800000">
            <a:off x="11096249" y="4567003"/>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18" name="Google Shape;218;p8"/>
          <p:cNvSpPr/>
          <p:nvPr/>
        </p:nvSpPr>
        <p:spPr>
          <a:xfrm rot="5400000">
            <a:off x="10344218" y="3697616"/>
            <a:ext cx="172412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RESET</a:t>
            </a:r>
            <a:endParaRPr b="1" i="0" sz="2400" u="none" cap="none" strike="noStrike">
              <a:solidFill>
                <a:schemeClr val="accent1"/>
              </a:solidFill>
              <a:latin typeface="Avenir"/>
              <a:ea typeface="Avenir"/>
              <a:cs typeface="Avenir"/>
              <a:sym typeface="Avenir"/>
            </a:endParaRPr>
          </a:p>
        </p:txBody>
      </p:sp>
      <p:sp>
        <p:nvSpPr>
          <p:cNvPr id="219" name="Google Shape;219;p8"/>
          <p:cNvSpPr/>
          <p:nvPr/>
        </p:nvSpPr>
        <p:spPr>
          <a:xfrm rot="10800000">
            <a:off x="1052727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0" name="Google Shape;220;p8"/>
          <p:cNvSpPr/>
          <p:nvPr/>
        </p:nvSpPr>
        <p:spPr>
          <a:xfrm rot="5400000">
            <a:off x="9726182" y="3654986"/>
            <a:ext cx="18222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LOADS</a:t>
            </a:r>
            <a:endParaRPr b="1" i="0" sz="2400" u="none" cap="none" strike="noStrike">
              <a:solidFill>
                <a:schemeClr val="accent1"/>
              </a:solidFill>
              <a:latin typeface="Avenir"/>
              <a:ea typeface="Avenir"/>
              <a:cs typeface="Avenir"/>
              <a:sym typeface="Avenir"/>
            </a:endParaRPr>
          </a:p>
        </p:txBody>
      </p:sp>
      <p:sp>
        <p:nvSpPr>
          <p:cNvPr id="221" name="Google Shape;221;p8"/>
          <p:cNvSpPr/>
          <p:nvPr/>
        </p:nvSpPr>
        <p:spPr>
          <a:xfrm rot="10800000">
            <a:off x="9377452"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2" name="Google Shape;222;p8"/>
          <p:cNvSpPr/>
          <p:nvPr/>
        </p:nvSpPr>
        <p:spPr>
          <a:xfrm rot="5400000">
            <a:off x="8777415" y="3817265"/>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SS</a:t>
            </a:r>
            <a:endParaRPr b="1" i="0" sz="2400" u="none" cap="none" strike="noStrike">
              <a:solidFill>
                <a:schemeClr val="accent1"/>
              </a:solidFill>
              <a:latin typeface="Avenir"/>
              <a:ea typeface="Avenir"/>
              <a:cs typeface="Avenir"/>
              <a:sym typeface="Avenir"/>
            </a:endParaRPr>
          </a:p>
        </p:txBody>
      </p:sp>
      <p:sp>
        <p:nvSpPr>
          <p:cNvPr id="223" name="Google Shape;223;p8"/>
          <p:cNvSpPr/>
          <p:nvPr/>
        </p:nvSpPr>
        <p:spPr>
          <a:xfrm rot="10800000">
            <a:off x="8797777" y="459327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4" name="Google Shape;224;p8"/>
          <p:cNvSpPr/>
          <p:nvPr/>
        </p:nvSpPr>
        <p:spPr>
          <a:xfrm rot="5400000">
            <a:off x="8196019" y="3667476"/>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MM</a:t>
            </a:r>
            <a:endParaRPr b="1" i="0" sz="2400" u="none" cap="none" strike="noStrike">
              <a:solidFill>
                <a:schemeClr val="accent1"/>
              </a:solidFill>
              <a:latin typeface="Avenir"/>
              <a:ea typeface="Avenir"/>
              <a:cs typeface="Avenir"/>
              <a:sym typeface="Avenir"/>
            </a:endParaRPr>
          </a:p>
        </p:txBody>
      </p:sp>
      <p:sp>
        <p:nvSpPr>
          <p:cNvPr id="225" name="Google Shape;225;p8"/>
          <p:cNvSpPr/>
          <p:nvPr/>
        </p:nvSpPr>
        <p:spPr>
          <a:xfrm rot="10800000">
            <a:off x="8173986" y="470224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6" name="Google Shape;226;p8"/>
          <p:cNvSpPr/>
          <p:nvPr/>
        </p:nvSpPr>
        <p:spPr>
          <a:xfrm rot="5400000">
            <a:off x="7575147" y="3846378"/>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Edit HH</a:t>
            </a:r>
            <a:endParaRPr b="1" i="0" sz="2400" u="none" cap="none" strike="noStrike">
              <a:solidFill>
                <a:schemeClr val="accent1"/>
              </a:solidFill>
              <a:latin typeface="Avenir"/>
              <a:ea typeface="Avenir"/>
              <a:cs typeface="Avenir"/>
              <a:sym typeface="Avenir"/>
            </a:endParaRPr>
          </a:p>
        </p:txBody>
      </p:sp>
      <p:sp>
        <p:nvSpPr>
          <p:cNvPr id="227" name="Google Shape;227;p8"/>
          <p:cNvSpPr/>
          <p:nvPr/>
        </p:nvSpPr>
        <p:spPr>
          <a:xfrm rot="10800000">
            <a:off x="7599076"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28" name="Google Shape;228;p8"/>
          <p:cNvSpPr/>
          <p:nvPr/>
        </p:nvSpPr>
        <p:spPr>
          <a:xfrm rot="5400000">
            <a:off x="6999039"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SEL[0]</a:t>
            </a:r>
            <a:endParaRPr b="1" i="0" sz="2400" u="none" cap="none" strike="noStrike">
              <a:solidFill>
                <a:schemeClr val="accent1"/>
              </a:solidFill>
              <a:latin typeface="Avenir"/>
              <a:ea typeface="Avenir"/>
              <a:cs typeface="Avenir"/>
              <a:sym typeface="Avenir"/>
            </a:endParaRPr>
          </a:p>
        </p:txBody>
      </p:sp>
      <p:sp>
        <p:nvSpPr>
          <p:cNvPr id="229" name="Google Shape;229;p8"/>
          <p:cNvSpPr/>
          <p:nvPr/>
        </p:nvSpPr>
        <p:spPr>
          <a:xfrm rot="10800000">
            <a:off x="6503495" y="4573435"/>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0" name="Google Shape;230;p8"/>
          <p:cNvSpPr/>
          <p:nvPr/>
        </p:nvSpPr>
        <p:spPr>
          <a:xfrm rot="5400000">
            <a:off x="5903458" y="3797430"/>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SEL[2]</a:t>
            </a:r>
            <a:endParaRPr b="1" i="0" sz="2400" u="none" cap="none" strike="noStrike">
              <a:solidFill>
                <a:schemeClr val="accent1"/>
              </a:solidFill>
              <a:latin typeface="Avenir"/>
              <a:ea typeface="Avenir"/>
              <a:cs typeface="Avenir"/>
              <a:sym typeface="Avenir"/>
            </a:endParaRPr>
          </a:p>
        </p:txBody>
      </p:sp>
      <p:sp>
        <p:nvSpPr>
          <p:cNvPr id="231" name="Google Shape;231;p8"/>
          <p:cNvSpPr/>
          <p:nvPr/>
        </p:nvSpPr>
        <p:spPr>
          <a:xfrm rot="10800000">
            <a:off x="7056348" y="4616017"/>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2" name="Google Shape;232;p8"/>
          <p:cNvSpPr/>
          <p:nvPr/>
        </p:nvSpPr>
        <p:spPr>
          <a:xfrm rot="5400000">
            <a:off x="6456311" y="3840012"/>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SEL[1]</a:t>
            </a:r>
            <a:endParaRPr b="1" i="0" sz="2400" u="none" cap="none" strike="noStrike">
              <a:solidFill>
                <a:schemeClr val="accent1"/>
              </a:solidFill>
              <a:latin typeface="Avenir"/>
              <a:ea typeface="Avenir"/>
              <a:cs typeface="Avenir"/>
              <a:sym typeface="Avenir"/>
            </a:endParaRPr>
          </a:p>
        </p:txBody>
      </p:sp>
      <p:sp>
        <p:nvSpPr>
          <p:cNvPr id="233" name="Google Shape;233;p8"/>
          <p:cNvSpPr txBox="1"/>
          <p:nvPr/>
        </p:nvSpPr>
        <p:spPr>
          <a:xfrm>
            <a:off x="191420" y="1069336"/>
            <a:ext cx="12081808" cy="2767751"/>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t/>
            </a:r>
            <a:endParaRPr b="0" i="0" sz="2400" u="none" cap="none" strike="noStrike">
              <a:solidFill>
                <a:srgbClr val="641C26"/>
              </a:solidFill>
              <a:latin typeface="Avenir"/>
              <a:ea typeface="Avenir"/>
              <a:cs typeface="Avenir"/>
              <a:sym typeface="Avenir"/>
            </a:endParaRPr>
          </a:p>
        </p:txBody>
      </p:sp>
      <p:pic>
        <p:nvPicPr>
          <p:cNvPr id="234" name="Google Shape;234;p8"/>
          <p:cNvPicPr preferRelativeResize="0"/>
          <p:nvPr/>
        </p:nvPicPr>
        <p:blipFill rotWithShape="1">
          <a:blip r:embed="rId5">
            <a:alphaModFix/>
          </a:blip>
          <a:srcRect b="18472" l="80405" r="8069" t="56498"/>
          <a:stretch/>
        </p:blipFill>
        <p:spPr>
          <a:xfrm>
            <a:off x="8737182" y="636453"/>
            <a:ext cx="1093792" cy="1782502"/>
          </a:xfrm>
          <a:prstGeom prst="rect">
            <a:avLst/>
          </a:prstGeom>
          <a:noFill/>
          <a:ln>
            <a:noFill/>
          </a:ln>
        </p:spPr>
      </p:pic>
      <p:sp>
        <p:nvSpPr>
          <p:cNvPr id="235" name="Google Shape;235;p8"/>
          <p:cNvSpPr/>
          <p:nvPr/>
        </p:nvSpPr>
        <p:spPr>
          <a:xfrm rot="-5400000">
            <a:off x="9837507" y="815080"/>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6" name="Google Shape;236;p8"/>
          <p:cNvSpPr/>
          <p:nvPr/>
        </p:nvSpPr>
        <p:spPr>
          <a:xfrm>
            <a:off x="10135469" y="949527"/>
            <a:ext cx="14653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BtnUp</a:t>
            </a:r>
            <a:endParaRPr b="1" i="0" sz="2400" u="none" cap="none" strike="noStrike">
              <a:solidFill>
                <a:schemeClr val="accent1"/>
              </a:solidFill>
              <a:latin typeface="Avenir"/>
              <a:ea typeface="Avenir"/>
              <a:cs typeface="Avenir"/>
              <a:sym typeface="Avenir"/>
            </a:endParaRPr>
          </a:p>
        </p:txBody>
      </p:sp>
      <p:sp>
        <p:nvSpPr>
          <p:cNvPr id="237" name="Google Shape;237;p8"/>
          <p:cNvSpPr/>
          <p:nvPr/>
        </p:nvSpPr>
        <p:spPr>
          <a:xfrm rot="-5400000">
            <a:off x="9901211" y="1323044"/>
            <a:ext cx="190221" cy="770163"/>
          </a:xfrm>
          <a:prstGeom prst="upArrow">
            <a:avLst>
              <a:gd fmla="val 50000" name="adj1"/>
              <a:gd fmla="val 50000" name="adj2"/>
            </a:avLst>
          </a:prstGeom>
          <a:solidFill>
            <a:schemeClr val="accent1"/>
          </a:solidFill>
          <a:ln cap="flat" cmpd="sng" w="12700">
            <a:solidFill>
              <a:srgbClr val="79203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238" name="Google Shape;238;p8"/>
          <p:cNvSpPr/>
          <p:nvPr/>
        </p:nvSpPr>
        <p:spPr>
          <a:xfrm>
            <a:off x="10256879" y="1459451"/>
            <a:ext cx="179087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accent1"/>
                </a:solidFill>
                <a:latin typeface="Avenir"/>
                <a:ea typeface="Avenir"/>
                <a:cs typeface="Avenir"/>
                <a:sym typeface="Avenir"/>
              </a:rPr>
              <a:t>BtnDown</a:t>
            </a:r>
            <a:endParaRPr b="1" i="0" sz="2400" u="none" cap="none" strike="noStrike">
              <a:solidFill>
                <a:schemeClr val="accent1"/>
              </a:solidFill>
              <a:latin typeface="Avenir"/>
              <a:ea typeface="Avenir"/>
              <a:cs typeface="Avenir"/>
              <a:sym typeface="Avenir"/>
            </a:endParaRPr>
          </a:p>
        </p:txBody>
      </p:sp>
      <p:sp>
        <p:nvSpPr>
          <p:cNvPr id="239" name="Google Shape;239;p8"/>
          <p:cNvSpPr txBox="1"/>
          <p:nvPr/>
        </p:nvSpPr>
        <p:spPr>
          <a:xfrm>
            <a:off x="259531" y="1125356"/>
            <a:ext cx="12081808" cy="3608202"/>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Clr>
                <a:schemeClr val="accent1"/>
              </a:buClr>
              <a:buSzPts val="2400"/>
              <a:buFont typeface="Arial"/>
              <a:buNone/>
            </a:pPr>
            <a:r>
              <a:rPr b="0" i="0" lang="en-US" sz="2400" u="none" cap="none" strike="noStrike">
                <a:solidFill>
                  <a:srgbClr val="641C26"/>
                </a:solidFill>
                <a:latin typeface="Avenir"/>
                <a:ea typeface="Avenir"/>
                <a:cs typeface="Avenir"/>
                <a:sym typeface="Avenir"/>
              </a:rPr>
              <a:t>In this mode you can set timer to specific time.</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How to use:</a:t>
            </a:r>
            <a:endParaRPr/>
          </a:p>
          <a:p>
            <a:pPr indent="0" lvl="0" marL="0" marR="0" rtl="0" algn="l">
              <a:lnSpc>
                <a:spcPct val="110000"/>
              </a:lnSpc>
              <a:spcBef>
                <a:spcPts val="1000"/>
              </a:spcBef>
              <a:spcAft>
                <a:spcPts val="0"/>
              </a:spcAft>
              <a:buClr>
                <a:schemeClr val="accent1"/>
              </a:buClr>
              <a:buSzPts val="2400"/>
              <a:buFont typeface="Arial"/>
              <a:buNone/>
            </a:pPr>
            <a:r>
              <a:rPr b="0" i="0" lang="en-US" sz="2400" u="none" cap="none" strike="noStrike">
                <a:solidFill>
                  <a:srgbClr val="641C26"/>
                </a:solidFill>
                <a:latin typeface="Avenir"/>
                <a:ea typeface="Avenir"/>
                <a:cs typeface="Avenir"/>
                <a:sym typeface="Avenir"/>
              </a:rPr>
              <a:t>LOADS needs to be up in order to edit the timer.</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you can edit hour minutes and seconds using the Edit Switches</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and BtnUp to increase the number and BtnDown to decrease. </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After you finish Drop LOADS to 0</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And PullUp ENABLE Switch.</a:t>
            </a:r>
            <a:br>
              <a:rPr b="0" i="0" lang="en-US" sz="2400" u="none" cap="none" strike="noStrike">
                <a:solidFill>
                  <a:srgbClr val="641C26"/>
                </a:solidFill>
                <a:latin typeface="Avenir"/>
                <a:ea typeface="Avenir"/>
                <a:cs typeface="Avenir"/>
                <a:sym typeface="Avenir"/>
              </a:rPr>
            </a:br>
            <a:r>
              <a:rPr b="0" i="0" lang="en-US" sz="2400" u="none" cap="none" strike="noStrike">
                <a:solidFill>
                  <a:srgbClr val="641C26"/>
                </a:solidFill>
                <a:latin typeface="Avenir"/>
                <a:ea typeface="Avenir"/>
                <a:cs typeface="Avenir"/>
                <a:sym typeface="Avenir"/>
              </a:rPr>
              <a:t>RESET switch will set the timer to 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ockprintVTI">
  <a:themeElements>
    <a:clrScheme name="Custom 69">
      <a:dk1>
        <a:srgbClr val="000000"/>
      </a:dk1>
      <a:lt1>
        <a:srgbClr val="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2023-03-31T14:15:57Z</dcterms:created>
  <dc:creator>דוד אילוז</dc:creator>
</cp:coreProperties>
</file>