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5DDF-25AB-5697-DC4E-5246AB20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094B3-753B-CD03-0F32-54F33B668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133E-6B4B-D80C-2D05-39353090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A238-2B44-ABB1-FCD8-7BA68983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E8FC4-0498-E5B1-D2FA-DE8A07C1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5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359E-8226-2981-CD5E-14363485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47202-0535-1877-23AB-6BDB1F23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92C5-EEB4-27E8-3223-73D1B8AD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111C-9A2C-1526-091A-49B7CA1B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07A9-A856-C8A9-E6D9-97F66FCB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06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2A716-A1B0-1065-F934-BFD6D32EB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C5EFC-58F8-9F68-11A3-72824CEF6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A7FC-0D76-8D66-DCA6-E957BDAA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6016-5023-0335-17E8-2351B537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BBE2-E255-DAC0-C02E-6351DDB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27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918F-747B-983F-D082-C07F6365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0BB9-9DD3-FAC1-689B-D72EA89D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7D33-E198-679A-3519-943EA00C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06157-F4FA-70E0-1C40-EDD2EFB9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DAB37-885F-AEBE-D5EF-92C0D5EB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08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4D51-859F-577E-F8B2-D033D521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8C05-1EEE-1DEC-96CD-8D877E6E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1CCD-02BF-0B14-3AF2-9FA53B12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10E2-DBD6-9B26-4FAA-DD41740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A6FD-5D24-5880-1EBB-DE7752A2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818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FD31-4EA4-51AB-C9EC-ADB79932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B1E5-145D-C99D-2E77-6073F0A5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9AFB-5831-C22B-DBD4-76EA8D52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87E0A-B9B1-745B-CAF7-3009EDC8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19DD2-4009-5679-BDF1-D889A7C4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633D3-0CD6-69A4-1DFE-B514C905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918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4A64-0145-A0ED-1BE4-A7B1F36B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52E9E-93D3-516C-A9E8-6DA50579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E912F-7A2E-9DD7-AE52-367CF3083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35F60-347E-0369-F2C0-99A31E29E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D321-21AD-4CD3-1A59-1D46300F5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111A3-5B6F-6571-67BF-4E4EF680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F1C1F-C36C-1B2A-3406-DD095D86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D321C-D12B-ADB5-C15B-A69054BF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46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DB50-4BF7-9BBF-E7FA-20888025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7A18C-A671-B847-7DD8-6B10F457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11F25-C2D3-6609-CF12-69135813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8EEBF-752F-F71E-4E74-DE62A853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10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2427E-51BE-24D1-B8B3-753EDD89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F0734-62E3-FC69-F7BB-889F0C16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E1570-1AC2-07D3-21F7-00FEA1BC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82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F1CB-9EEF-9307-989D-0C296139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0A56-8F3B-8F07-110B-CFAF7C733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DDB39-AB20-7D73-83B4-AF580598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E0F16-C63A-2C93-4077-7F4D8FD7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A793-88B3-B587-66C5-1886D89E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AC48-84DC-5C0C-7103-8171A411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250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6DEA-816B-8A14-3566-328E262B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7DAF7-C9CE-471A-7FD4-691EE03A4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0FCEB-2780-7006-626D-54F6D8A3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10836-AFCE-17CD-7462-3216A889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8BA6D-83FC-D22A-1E51-0D8DAF43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8FB5F-567C-48AA-CEBB-AD408945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319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7D4D4-2DB0-37A0-7787-7E1FD117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9F78-9A31-F41C-23B6-837FF9BE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F054-F807-BD2A-321B-674FCBA2D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6A2F7-B272-42DF-BDB1-ADE5E30D56F2}" type="datetimeFigureOut">
              <a:rPr lang="en-IL" smtClean="0"/>
              <a:t>17/06/2023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938B2-57A0-3403-47D8-0E7380EC2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E4FD4-B6BB-3E11-3FA9-0DC1297E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CAC6-0EFC-47F7-8658-271FE31FD95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498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BCB5A-EC1F-259C-E476-375F0570B16F}"/>
              </a:ext>
            </a:extLst>
          </p:cNvPr>
          <p:cNvSpPr txBox="1"/>
          <p:nvPr/>
        </p:nvSpPr>
        <p:spPr>
          <a:xfrm>
            <a:off x="3747856" y="2153380"/>
            <a:ext cx="6294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חיזוי מחיר תקליטים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FDBCC-9F6B-2C32-463A-F6AD15A37DBA}"/>
              </a:ext>
            </a:extLst>
          </p:cNvPr>
          <p:cNvSpPr txBox="1"/>
          <p:nvPr/>
        </p:nvSpPr>
        <p:spPr>
          <a:xfrm>
            <a:off x="3747856" y="2984377"/>
            <a:ext cx="62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i="1" dirty="0"/>
              <a:t>מבוא למדעי הנתונים – שנה ב' 	- תשפ"ג</a:t>
            </a:r>
            <a:endParaRPr lang="en-IL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7516E7-2A16-8330-E28B-935F12B9F4B3}"/>
              </a:ext>
            </a:extLst>
          </p:cNvPr>
          <p:cNvCxnSpPr/>
          <p:nvPr/>
        </p:nvCxnSpPr>
        <p:spPr>
          <a:xfrm>
            <a:off x="10475650" y="550416"/>
            <a:ext cx="0" cy="552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A39C09-8444-AECC-F991-B88411E25DBA}"/>
              </a:ext>
            </a:extLst>
          </p:cNvPr>
          <p:cNvCxnSpPr/>
          <p:nvPr/>
        </p:nvCxnSpPr>
        <p:spPr>
          <a:xfrm flipH="1">
            <a:off x="976544" y="5157928"/>
            <a:ext cx="106620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8E53A7-3679-3F6B-DF79-729D7230E647}"/>
              </a:ext>
            </a:extLst>
          </p:cNvPr>
          <p:cNvSpPr txBox="1"/>
          <p:nvPr/>
        </p:nvSpPr>
        <p:spPr>
          <a:xfrm>
            <a:off x="816745" y="4788596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i="1" dirty="0"/>
              <a:t>דור ברגל</a:t>
            </a:r>
            <a:endParaRPr lang="en-IL" i="1" dirty="0"/>
          </a:p>
        </p:txBody>
      </p:sp>
    </p:spTree>
    <p:extLst>
      <p:ext uri="{BB962C8B-B14F-4D97-AF65-F5344CB8AC3E}">
        <p14:creationId xmlns:p14="http://schemas.microsoft.com/office/powerpoint/2010/main" val="421355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5"/>
    </mc:Choice>
    <mc:Fallback>
      <p:transition spd="slow" advTm="63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1CB1A3-B8CC-FF57-5376-626C89E11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" t="2192" r="16991" b="2491"/>
          <a:stretch/>
        </p:blipFill>
        <p:spPr>
          <a:xfrm>
            <a:off x="1075677" y="1311675"/>
            <a:ext cx="10040645" cy="4234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28436-3B90-8A91-1735-35AA27573A45}"/>
              </a:ext>
            </a:extLst>
          </p:cNvPr>
          <p:cNvSpPr txBox="1"/>
          <p:nvPr/>
        </p:nvSpPr>
        <p:spPr>
          <a:xfrm>
            <a:off x="5712156" y="207690"/>
            <a:ext cx="605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מודל רגרסיה לינארית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766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BA44F8-9D39-0BC4-C06A-5C91B2B2F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" t="1732" r="24313" b="1499"/>
          <a:stretch/>
        </p:blipFill>
        <p:spPr>
          <a:xfrm>
            <a:off x="426128" y="1012054"/>
            <a:ext cx="8987439" cy="5521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D8AC35-002D-05FB-8422-25AE4F4BC755}"/>
              </a:ext>
            </a:extLst>
          </p:cNvPr>
          <p:cNvSpPr txBox="1"/>
          <p:nvPr/>
        </p:nvSpPr>
        <p:spPr>
          <a:xfrm>
            <a:off x="5711301" y="181057"/>
            <a:ext cx="605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מודל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</a:t>
            </a:r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386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811BE6-760B-B055-1830-4A650F9E95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948"/>
          <a:stretch/>
        </p:blipFill>
        <p:spPr>
          <a:xfrm>
            <a:off x="4020728" y="2462893"/>
            <a:ext cx="7630590" cy="425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07FF3-BB80-B360-091C-E06DB0808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48"/>
          <a:stretch/>
        </p:blipFill>
        <p:spPr>
          <a:xfrm>
            <a:off x="718236" y="3559945"/>
            <a:ext cx="7630590" cy="425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24492E-9586-0E39-ACE8-9AADA32F0121}"/>
              </a:ext>
            </a:extLst>
          </p:cNvPr>
          <p:cNvSpPr txBox="1"/>
          <p:nvPr/>
        </p:nvSpPr>
        <p:spPr>
          <a:xfrm>
            <a:off x="5854199" y="358611"/>
            <a:ext cx="605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תוצאות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76B922-75CA-15DA-2D7B-343ECEE68536}"/>
              </a:ext>
            </a:extLst>
          </p:cNvPr>
          <p:cNvCxnSpPr/>
          <p:nvPr/>
        </p:nvCxnSpPr>
        <p:spPr>
          <a:xfrm>
            <a:off x="2388093" y="6010184"/>
            <a:ext cx="7226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4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E45E1F-20FF-E453-B955-99CE5C42261A}"/>
              </a:ext>
            </a:extLst>
          </p:cNvPr>
          <p:cNvSpPr txBox="1"/>
          <p:nvPr/>
        </p:nvSpPr>
        <p:spPr>
          <a:xfrm>
            <a:off x="5854199" y="358611"/>
            <a:ext cx="605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מסקנות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52F50-F546-396F-7169-49EE382F4F0B}"/>
              </a:ext>
            </a:extLst>
          </p:cNvPr>
          <p:cNvCxnSpPr/>
          <p:nvPr/>
        </p:nvCxnSpPr>
        <p:spPr>
          <a:xfrm>
            <a:off x="2388093" y="6010184"/>
            <a:ext cx="7226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4F4072-3967-A35C-2556-7AFA0127D604}"/>
              </a:ext>
            </a:extLst>
          </p:cNvPr>
          <p:cNvSpPr txBox="1"/>
          <p:nvPr/>
        </p:nvSpPr>
        <p:spPr>
          <a:xfrm>
            <a:off x="1660125" y="1658788"/>
            <a:ext cx="9570128" cy="12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קיים קשר בין מאפייני  התקליט לבין מחירו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המאפיינים החשובים הם אותם המאפיינים שהוספנו בשלב הניתוח המתקדם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ניתן לשקול – לסווג את המחיר לקבוצות (</a:t>
            </a:r>
            <a:r>
              <a:rPr lang="en-US" dirty="0"/>
              <a:t>Bins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80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55BE3B-6F3F-4537-7AAE-AE116DCD401A}"/>
              </a:ext>
            </a:extLst>
          </p:cNvPr>
          <p:cNvSpPr txBox="1"/>
          <p:nvPr/>
        </p:nvSpPr>
        <p:spPr>
          <a:xfrm>
            <a:off x="3046520" y="3133817"/>
            <a:ext cx="6098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i="1" dirty="0"/>
              <a:t>האם ניתן להעריך את מחיר התקליט על סמך מאפייניו הכללים?</a:t>
            </a:r>
            <a:endParaRPr lang="en-IL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91C79-AF62-1B02-B842-D74073F7FF05}"/>
              </a:ext>
            </a:extLst>
          </p:cNvPr>
          <p:cNvSpPr txBox="1"/>
          <p:nvPr/>
        </p:nvSpPr>
        <p:spPr>
          <a:xfrm>
            <a:off x="1599460" y="1514188"/>
            <a:ext cx="6294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שאלת המחקר 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0C66ED-C1D7-4C6D-D79E-75BE8D23EDA6}"/>
              </a:ext>
            </a:extLst>
          </p:cNvPr>
          <p:cNvSpPr/>
          <p:nvPr/>
        </p:nvSpPr>
        <p:spPr>
          <a:xfrm>
            <a:off x="2041864" y="4876556"/>
            <a:ext cx="8558074" cy="165961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605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D9BEB-2385-463D-F753-969DF5562F50}"/>
              </a:ext>
            </a:extLst>
          </p:cNvPr>
          <p:cNvSpPr txBox="1"/>
          <p:nvPr/>
        </p:nvSpPr>
        <p:spPr>
          <a:xfrm>
            <a:off x="6785499" y="1281888"/>
            <a:ext cx="444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מאיפה המידע?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st.discogs.com/472654a12fa9be00374a8e125dc0c814...">
            <a:extLst>
              <a:ext uri="{FF2B5EF4-FFF2-40B4-BE49-F238E27FC236}">
                <a16:creationId xmlns:a16="http://schemas.microsoft.com/office/drawing/2014/main" id="{A4446355-098D-DBF9-1916-2DBF93DE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9" y="2112885"/>
            <a:ext cx="5264458" cy="263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398871-0BE9-B108-599E-04BD89802646}"/>
              </a:ext>
            </a:extLst>
          </p:cNvPr>
          <p:cNvSpPr txBox="1"/>
          <p:nvPr/>
        </p:nvSpPr>
        <p:spPr>
          <a:xfrm>
            <a:off x="6096000" y="2803889"/>
            <a:ext cx="5131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מידע על כל התקליטים שיצאו לעולם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מאפשר קניה של תקליטים מסוחרים בעולם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6777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2A3628-CF4D-3E30-68F3-AF4C21EB1D45}"/>
              </a:ext>
            </a:extLst>
          </p:cNvPr>
          <p:cNvSpPr txBox="1"/>
          <p:nvPr/>
        </p:nvSpPr>
        <p:spPr>
          <a:xfrm>
            <a:off x="9135123" y="2512381"/>
            <a:ext cx="19797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שם התקליט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אומן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/>
              <a:t>לייבל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שנת הוצאה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ז'אנר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ארץ הפצה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50887-E9A4-9DE4-D9AB-0FAB26B0DC1E}"/>
              </a:ext>
            </a:extLst>
          </p:cNvPr>
          <p:cNvSpPr txBox="1"/>
          <p:nvPr/>
        </p:nvSpPr>
        <p:spPr>
          <a:xfrm>
            <a:off x="7395099" y="2512381"/>
            <a:ext cx="1740024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מספר שירים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מצב מדיה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מצב עטיפה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ציון סוחר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מחיר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2342D-1C2D-15E8-70EF-D747F354E491}"/>
              </a:ext>
            </a:extLst>
          </p:cNvPr>
          <p:cNvSpPr txBox="1"/>
          <p:nvPr/>
        </p:nvSpPr>
        <p:spPr>
          <a:xfrm>
            <a:off x="6673049" y="527287"/>
            <a:ext cx="444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מידע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5458C-AC02-6675-6859-FF95A7B98D5A}"/>
              </a:ext>
            </a:extLst>
          </p:cNvPr>
          <p:cNvSpPr txBox="1"/>
          <p:nvPr/>
        </p:nvSpPr>
        <p:spPr>
          <a:xfrm>
            <a:off x="7794595" y="1917560"/>
            <a:ext cx="181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חלק א'</a:t>
            </a:r>
            <a:endParaRPr lang="en-IL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1EC28-7E5A-F6F9-39B6-A308B28F0E9C}"/>
              </a:ext>
            </a:extLst>
          </p:cNvPr>
          <p:cNvSpPr txBox="1"/>
          <p:nvPr/>
        </p:nvSpPr>
        <p:spPr>
          <a:xfrm>
            <a:off x="1166682" y="2512381"/>
            <a:ext cx="259374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כמה מוצעים למכירה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כמה אנשים רוצים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לכמה אנשים יש עותק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08BCC-B6F7-5F9D-9CEE-C0BF1F5DCBC3}"/>
              </a:ext>
            </a:extLst>
          </p:cNvPr>
          <p:cNvSpPr txBox="1"/>
          <p:nvPr/>
        </p:nvSpPr>
        <p:spPr>
          <a:xfrm>
            <a:off x="1553592" y="1917559"/>
            <a:ext cx="1819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חלק ב'</a:t>
            </a:r>
            <a:endParaRPr lang="en-IL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85B4C-D9AE-AA6C-A2EF-7C69618BA331}"/>
              </a:ext>
            </a:extLst>
          </p:cNvPr>
          <p:cNvCxnSpPr/>
          <p:nvPr/>
        </p:nvCxnSpPr>
        <p:spPr>
          <a:xfrm>
            <a:off x="2388093" y="6010184"/>
            <a:ext cx="7226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16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209159-4655-F0BD-D56D-05BEABD8E275}"/>
              </a:ext>
            </a:extLst>
          </p:cNvPr>
          <p:cNvSpPr txBox="1"/>
          <p:nvPr/>
        </p:nvSpPr>
        <p:spPr>
          <a:xfrm>
            <a:off x="1944210" y="2166467"/>
            <a:ext cx="957012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שם התקליט - מחיקה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אומן – מילוי – </a:t>
            </a:r>
            <a:r>
              <a:rPr lang="en-US" dirty="0"/>
              <a:t>Unknown Artist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/>
              <a:t>לייבל</a:t>
            </a:r>
            <a:r>
              <a:rPr lang="en-US" dirty="0"/>
              <a:t> </a:t>
            </a:r>
            <a:r>
              <a:rPr lang="he-IL" dirty="0"/>
              <a:t>– מילוי – </a:t>
            </a:r>
            <a:r>
              <a:rPr lang="en-US" dirty="0"/>
              <a:t>Most frequent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שנת הוצאה</a:t>
            </a:r>
            <a:r>
              <a:rPr lang="en-US" dirty="0"/>
              <a:t> </a:t>
            </a:r>
            <a:r>
              <a:rPr lang="he-IL" dirty="0"/>
              <a:t>– פורמט אחיד - מילוי – </a:t>
            </a:r>
            <a:r>
              <a:rPr lang="en-US" dirty="0"/>
              <a:t>Most frequent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ז'אנר - מילוי – </a:t>
            </a:r>
            <a:r>
              <a:rPr lang="en-US" dirty="0"/>
              <a:t>Most frequent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ארץ הפצה - מילוי – </a:t>
            </a:r>
            <a:r>
              <a:rPr lang="en-US" dirty="0"/>
              <a:t>Most frequent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מספר שירים – מילוי - </a:t>
            </a:r>
            <a:r>
              <a:rPr lang="en-US" dirty="0"/>
              <a:t>Average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3C29A-A8F4-EF76-FF39-8F3EE9490C8E}"/>
              </a:ext>
            </a:extLst>
          </p:cNvPr>
          <p:cNvSpPr txBox="1"/>
          <p:nvPr/>
        </p:nvSpPr>
        <p:spPr>
          <a:xfrm>
            <a:off x="-1034248" y="2166467"/>
            <a:ext cx="609452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מצב מדיה - מילוי – </a:t>
            </a:r>
            <a:r>
              <a:rPr lang="en-US" dirty="0"/>
              <a:t>Most frequent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מצב עטיפה - מילוי – </a:t>
            </a:r>
            <a:r>
              <a:rPr lang="en-US" dirty="0"/>
              <a:t>Most frequent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ציון סוחר – מילוי – </a:t>
            </a:r>
            <a:r>
              <a:rPr lang="en-US" dirty="0"/>
              <a:t>Average</a:t>
            </a:r>
            <a:endParaRPr lang="he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מחיר - מחיקה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כמה מוצעים למכירה - מחיקה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כמה אנשים רוצים - מחיקה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לכמה אנשים יש עותק - מחיקה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310A4-F0DA-11D6-FB11-291BA24C432B}"/>
              </a:ext>
            </a:extLst>
          </p:cNvPr>
          <p:cNvSpPr txBox="1"/>
          <p:nvPr/>
        </p:nvSpPr>
        <p:spPr>
          <a:xfrm>
            <a:off x="5060272" y="527287"/>
            <a:ext cx="605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טיפול ראשוני בנתונים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54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7CFDB-0ABC-61DA-90E2-07011CEA8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2"/>
          <a:stretch/>
        </p:blipFill>
        <p:spPr>
          <a:xfrm>
            <a:off x="159797" y="896031"/>
            <a:ext cx="7285549" cy="4124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6E589-3C34-4E72-4331-9904E8168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24" b="84874" l="13354" r="74845">
                        <a14:foregroundMark x1="61957" y1="27731" x2="48602" y2="12815"/>
                        <a14:foregroundMark x1="48602" y1="12815" x2="35093" y2="22899"/>
                        <a14:foregroundMark x1="35093" y1="22899" x2="28416" y2="34034"/>
                        <a14:foregroundMark x1="28416" y1="34034" x2="27640" y2="46008"/>
                        <a14:foregroundMark x1="27640" y1="46008" x2="38820" y2="67227"/>
                        <a14:foregroundMark x1="38820" y1="67227" x2="51708" y2="78151"/>
                        <a14:foregroundMark x1="51708" y1="78151" x2="59938" y2="78992"/>
                        <a14:foregroundMark x1="59938" y1="78992" x2="66304" y2="69748"/>
                        <a14:foregroundMark x1="66304" y1="69748" x2="69876" y2="59034"/>
                        <a14:foregroundMark x1="69876" y1="59034" x2="63665" y2="33824"/>
                        <a14:foregroundMark x1="63665" y1="33824" x2="61801" y2="30462"/>
                        <a14:foregroundMark x1="65839" y1="16597" x2="44565" y2="8613"/>
                        <a14:foregroundMark x1="44565" y1="8613" x2="29193" y2="13445"/>
                        <a14:foregroundMark x1="29193" y1="13445" x2="21894" y2="22059"/>
                        <a14:foregroundMark x1="21894" y1="22059" x2="17081" y2="36345"/>
                        <a14:foregroundMark x1="17081" y1="36345" x2="18323" y2="62185"/>
                        <a14:foregroundMark x1="18323" y1="62185" x2="29658" y2="83613"/>
                        <a14:foregroundMark x1="29658" y1="83613" x2="46584" y2="88866"/>
                        <a14:foregroundMark x1="46584" y1="88866" x2="65062" y2="79832"/>
                        <a14:foregroundMark x1="65062" y1="79832" x2="70807" y2="72269"/>
                        <a14:foregroundMark x1="70807" y1="72269" x2="76708" y2="48529"/>
                        <a14:foregroundMark x1="76708" y1="48529" x2="76863" y2="37185"/>
                        <a14:foregroundMark x1="76863" y1="37185" x2="73137" y2="23739"/>
                        <a14:foregroundMark x1="73137" y1="23739" x2="65839" y2="15756"/>
                        <a14:foregroundMark x1="65839" y1="15756" x2="50311" y2="8824"/>
                        <a14:foregroundMark x1="50311" y1="8824" x2="49224" y2="9034"/>
                      </a14:backgroundRemoval>
                    </a14:imgEffect>
                  </a14:imgLayer>
                </a14:imgProps>
              </a:ext>
            </a:extLst>
          </a:blip>
          <a:srcRect l="5912" t="5509" r="17392" b="5999"/>
          <a:stretch/>
        </p:blipFill>
        <p:spPr>
          <a:xfrm>
            <a:off x="7182035" y="2606205"/>
            <a:ext cx="4705165" cy="4012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17AC4-2CED-6A70-A8A7-D39CC2081450}"/>
              </a:ext>
            </a:extLst>
          </p:cNvPr>
          <p:cNvSpPr txBox="1"/>
          <p:nvPr/>
        </p:nvSpPr>
        <p:spPr>
          <a:xfrm>
            <a:off x="8753383" y="2288498"/>
            <a:ext cx="147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ז'אנרים</a:t>
            </a:r>
            <a:endParaRPr lang="en-IL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8EC38-5A87-F86C-2B55-F3113C17D42C}"/>
              </a:ext>
            </a:extLst>
          </p:cNvPr>
          <p:cNvSpPr txBox="1"/>
          <p:nvPr/>
        </p:nvSpPr>
        <p:spPr>
          <a:xfrm>
            <a:off x="1501806" y="284086"/>
            <a:ext cx="147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מדינות</a:t>
            </a:r>
            <a:endParaRPr lang="en-IL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813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2A1C0-10F2-E322-5EA6-C201B63B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995023"/>
            <a:ext cx="1189838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9C3DE8-8393-EFF3-7E00-B99B2D223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96"/>
          <a:stretch/>
        </p:blipFill>
        <p:spPr>
          <a:xfrm>
            <a:off x="674125" y="387905"/>
            <a:ext cx="4678926" cy="5929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950DD8-B969-F616-3FC4-609977FE9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89"/>
          <a:stretch/>
        </p:blipFill>
        <p:spPr>
          <a:xfrm>
            <a:off x="6838950" y="387905"/>
            <a:ext cx="5174226" cy="59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6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209159-4655-F0BD-D56D-05BEABD8E275}"/>
              </a:ext>
            </a:extLst>
          </p:cNvPr>
          <p:cNvSpPr txBox="1"/>
          <p:nvPr/>
        </p:nvSpPr>
        <p:spPr>
          <a:xfrm>
            <a:off x="1544715" y="2237489"/>
            <a:ext cx="957012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האם יש יותר אנשים שרוצים תקליט מאשר הכמות שמוצעת למכירה?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האם יש יותר אנשים שרוצים תקליט מאשר אנשים שיש להם?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האם התקליט נוצר ב- </a:t>
            </a:r>
            <a:r>
              <a:rPr lang="en-US" dirty="0"/>
              <a:t>US, UK, Europe, Other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האם מצב המדיה טוב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האם מצב העטיפה טוב</a:t>
            </a:r>
            <a:endParaRPr lang="en-IL" dirty="0"/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האם המצב הכללי טוב?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310A4-F0DA-11D6-FB11-291BA24C432B}"/>
              </a:ext>
            </a:extLst>
          </p:cNvPr>
          <p:cNvSpPr txBox="1"/>
          <p:nvPr/>
        </p:nvSpPr>
        <p:spPr>
          <a:xfrm>
            <a:off x="5060272" y="527287"/>
            <a:ext cx="605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טיפול מתקדם בנתונים</a:t>
            </a:r>
            <a:endParaRPr lang="en-IL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865AB93-B8FB-3FF8-F09C-9D7A128ACE18}"/>
              </a:ext>
            </a:extLst>
          </p:cNvPr>
          <p:cNvCxnSpPr/>
          <p:nvPr/>
        </p:nvCxnSpPr>
        <p:spPr>
          <a:xfrm>
            <a:off x="2388093" y="6010184"/>
            <a:ext cx="72264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5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249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 Bergel</dc:creator>
  <cp:lastModifiedBy>Dor Bergel</cp:lastModifiedBy>
  <cp:revision>2</cp:revision>
  <dcterms:created xsi:type="dcterms:W3CDTF">2023-06-17T15:29:17Z</dcterms:created>
  <dcterms:modified xsi:type="dcterms:W3CDTF">2023-06-17T17:04:31Z</dcterms:modified>
</cp:coreProperties>
</file>