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6B8"/>
    <a:srgbClr val="45AAF5"/>
    <a:srgbClr val="525F66"/>
    <a:srgbClr val="798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 varScale="1">
        <p:scale>
          <a:sx n="17" d="100"/>
          <a:sy n="17" d="100"/>
        </p:scale>
        <p:origin x="1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ז'/סיון/תשפ"ג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33668"/>
              </p:ext>
            </p:extLst>
          </p:nvPr>
        </p:nvGraphicFramePr>
        <p:xfrm>
          <a:off x="384740" y="3698810"/>
          <a:ext cx="35185420" cy="22006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210185" indent="-180340">
                        <a:lnSpc>
                          <a:spcPct val="100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1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 What is the Sequencer?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 A controller in the chip whose purpose is to control a basic flow of measurement: scanning over bands, transmitting, turning on/off modules at specific times, etc. 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 Its purpose is to release the external CPU from real-time operations and release the real-time requirements from the external CPU. </a:t>
                      </a:r>
                      <a:b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</a:br>
                      <a:r>
                        <a:rPr lang="en-US" sz="3600" spc="-10" dirty="0">
                          <a:solidFill>
                            <a:srgbClr val="00B0F0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(e.g., 4 minutes vs 100 ms)</a:t>
                      </a:r>
                    </a:p>
                    <a:p>
                      <a:pPr marL="210185" indent="-180340">
                        <a:lnSpc>
                          <a:spcPct val="100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1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 Sequencer Compiler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The sequencer has a compiler that was written by </a:t>
                      </a:r>
                      <a:r>
                        <a:rPr lang="en-US" sz="3600" spc="-10" dirty="0" err="1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Vayyar</a:t>
                      </a: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, that gets as an input a recording strategy (chirp/steps, </a:t>
                      </a:r>
                      <a:r>
                        <a:rPr lang="en-US" sz="3600" spc="-10" dirty="0" err="1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freq</a:t>
                      </a: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 range, </a:t>
                      </a:r>
                      <a:r>
                        <a:rPr lang="en-US" sz="3600" spc="-10" dirty="0" err="1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psk</a:t>
                      </a: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 steps, etc.).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The compiler’s output consists of two files – a binary sequencer code, and a readable text file that shows the series of opcodes and their meanings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endParaRPr lang="en-US" sz="3600" b="1" kern="1200" spc="-10" dirty="0">
                        <a:solidFill>
                          <a:srgbClr val="647883"/>
                        </a:solidFill>
                        <a:effectLst/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endParaRPr lang="en-US" sz="3600" b="1" kern="1200" spc="-10" dirty="0">
                        <a:solidFill>
                          <a:srgbClr val="647883"/>
                        </a:solidFill>
                        <a:effectLst/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Motivation</a:t>
                      </a:r>
                    </a:p>
                    <a:p>
                      <a:pPr marL="210185" indent="-180340">
                        <a:lnSpc>
                          <a:spcPct val="100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1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Is the text file helpful?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Currently, the text file is used to quickly glimpse whether the sequencer does what it is expected to do in certain parts of the recording flow.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sequencer code is difficult to understand since a lot of optimizations take part during the compilation stage; therefore, </a:t>
                      </a:r>
                      <a:r>
                        <a:rPr lang="en-US" sz="3600" b="1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finding bugs in its flow is almost impossible!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solution to this issue – </a:t>
                      </a:r>
                      <a:r>
                        <a:rPr lang="en-US" sz="3600" b="1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A Sequencer Debugger.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A tool, that given the sequencer code’s text file, enables:</a:t>
                      </a:r>
                    </a:p>
                    <a:p>
                      <a:pPr marL="667385" lvl="1" indent="-180340">
                        <a:lnSpc>
                          <a:spcPts val="3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adding breakpoints to a sequencer code</a:t>
                      </a:r>
                    </a:p>
                    <a:p>
                      <a:pPr marL="667385" lvl="1" indent="-180340">
                        <a:lnSpc>
                          <a:spcPts val="3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stepping in and out of functions</a:t>
                      </a:r>
                    </a:p>
                    <a:p>
                      <a:pPr marL="667385" lvl="1" indent="-180340">
                        <a:lnSpc>
                          <a:spcPts val="3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reading and writing local variables</a:t>
                      </a:r>
                    </a:p>
                    <a:p>
                      <a:pPr marL="667385" lvl="1" indent="-180340">
                        <a:lnSpc>
                          <a:spcPts val="3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interacting with the call stack</a:t>
                      </a:r>
                    </a:p>
                    <a:p>
                      <a:pPr marL="667385" lvl="1" indent="-180340">
                        <a:lnSpc>
                          <a:spcPts val="3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adding watchers, etc.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all that while using the text file as a “precompiled” version of the code, just like in c/cpp/other compiled languages.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i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Implementation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debugger is made of three components: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210185" indent="-180340">
                        <a:lnSpc>
                          <a:spcPct val="100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1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GUI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debugger was developed as an extension to VSCode, s.t. the convenient and intuitive VSCode debugging interface is used to debug the sequencer code.</a:t>
                      </a:r>
                    </a:p>
                    <a:p>
                      <a:pPr marL="487045" lvl="1" indent="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None/>
                        <a:tabLst>
                          <a:tab pos="210820" algn="l"/>
                        </a:tabLst>
                      </a:pPr>
                      <a:endParaRPr lang="en-US" sz="7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210185" indent="-180340">
                        <a:lnSpc>
                          <a:spcPct val="100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1" spc="-10" dirty="0">
                          <a:solidFill>
                            <a:srgbClr val="647883"/>
                          </a:solidFill>
                          <a:latin typeface="AlvarEssentialAlt-Light"/>
                          <a:cs typeface="Open Sans Hebrew" panose="00000500000000000000" pitchFamily="2" charset="-79"/>
                        </a:rPr>
                        <a:t>Adapter + Debugger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1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Adapter </a:t>
                      </a: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– translates the message sent by VSCode to a request that the debugger can handle (for example adding a breakpoint / changing a register’s value)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1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Debugger </a:t>
                      </a: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– implements the request (in runtime!) on the sequencer’s IRAM, using a “breakpoint loop”:</a:t>
                      </a: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i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  <a:r>
                        <a:rPr lang="en-US" sz="6000" b="1" i="0" kern="1200" spc="-10" baseline="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debugger as a VSCode extension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debugger is currently operational and allows company employees to debug Sequencer code and get a hold on different variables that weren’t reachable before, for example, finding the VCO and capacitor chosen on the algorithmic flow to lock the PLL on a specific frequency.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An example of debugging a sequencer code, directly</a:t>
                      </a:r>
                      <a:r>
                        <a:rPr lang="en-US" sz="3600" b="0" kern="1200" spc="-10" baseline="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 on a chip, using the extension:</a:t>
                      </a: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0" b="1" i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i="0" kern="1200" spc="-10" dirty="0">
                          <a:solidFill>
                            <a:srgbClr val="647883"/>
                          </a:solidFill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210185" indent="-180340">
                        <a:lnSpc>
                          <a:spcPct val="100000"/>
                        </a:lnSpc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The Sequencer Debugger has already been put to use in multiple bugs and issues - and it even helped identify the source of an urgent bug that was spotted by one of Vayyar’s clients.</a:t>
                      </a:r>
                    </a:p>
                    <a:p>
                      <a:pPr marL="210185" marR="0" lvl="0" indent="-18034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1380"/>
                        </a:spcBef>
                        <a:spcAft>
                          <a:spcPts val="0"/>
                        </a:spcAft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It helped fill</a:t>
                      </a:r>
                      <a:r>
                        <a:rPr lang="en-US" sz="3600" b="0" kern="1200" spc="-10" baseline="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 a key aspect of compiled languages –                the ability to debug the code, without the use of simulators.</a:t>
                      </a:r>
                    </a:p>
                    <a:p>
                      <a:pPr marL="210185" marR="0" lvl="0" indent="-18034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1380"/>
                        </a:spcBef>
                        <a:spcAft>
                          <a:spcPts val="0"/>
                        </a:spcAft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Currently,</a:t>
                      </a:r>
                      <a:r>
                        <a:rPr lang="en-US" sz="3600" b="0" kern="1200" spc="-10" baseline="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 in addition to the basic features stated in the “Motivation” section, the extension also –</a:t>
                      </a:r>
                    </a:p>
                    <a:p>
                      <a:pPr marL="667385" lvl="1" indent="-180340">
                        <a:spcBef>
                          <a:spcPts val="1380"/>
                        </a:spcBef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</a:pPr>
                      <a:r>
                        <a:rPr lang="en-US" sz="3600" b="0" kern="1200" spc="-10" baseline="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Supports all versions of the chip provided by the company (Centipede A, B, and C).</a:t>
                      </a:r>
                    </a:p>
                    <a:p>
                      <a:pPr marL="667385" marR="0" lvl="1" indent="-18034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1380"/>
                        </a:spcBef>
                        <a:spcAft>
                          <a:spcPts val="0"/>
                        </a:spcAft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  <a:defRPr/>
                      </a:pPr>
                      <a:r>
                        <a:rPr lang="en-US" sz="3600" b="0" kern="1200" spc="-10" baseline="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Provides syntax highlighting.</a:t>
                      </a:r>
                    </a:p>
                    <a:p>
                      <a:pPr marL="667385" marR="0" lvl="1" indent="-180340" algn="l" defTabSz="3359963" rtl="0" eaLnBrk="1" fontAlgn="auto" latinLnBrk="0" hangingPunct="1">
                        <a:lnSpc>
                          <a:spcPct val="100000"/>
                        </a:lnSpc>
                        <a:spcBef>
                          <a:spcPts val="1380"/>
                        </a:spcBef>
                        <a:spcAft>
                          <a:spcPts val="0"/>
                        </a:spcAft>
                        <a:buClr>
                          <a:srgbClr val="00AEEF"/>
                        </a:buClr>
                        <a:buSzPct val="68750"/>
                        <a:buFont typeface="Arial"/>
                        <a:buChar char="►"/>
                        <a:tabLst>
                          <a:tab pos="210820" algn="l"/>
                        </a:tabLst>
                        <a:defRPr/>
                      </a:pPr>
                      <a:r>
                        <a:rPr lang="en-US" sz="3600" b="0" kern="1200" spc="-1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Creates a generic launch configuration that can be edited based on the device, Vayyar’s API</a:t>
                      </a:r>
                      <a:r>
                        <a:rPr lang="en-US" sz="3600" b="0" kern="1200" spc="-10" baseline="0" dirty="0">
                          <a:solidFill>
                            <a:srgbClr val="647883"/>
                          </a:solidFill>
                          <a:effectLst/>
                          <a:latin typeface="AlvarEssentialAlt-Light"/>
                          <a:ea typeface="+mn-ea"/>
                          <a:cs typeface="Open Sans Hebrew" panose="00000500000000000000" pitchFamily="2" charset="-79"/>
                        </a:rPr>
                        <a:t> versions, running program (text file), etc.</a:t>
                      </a:r>
                      <a:endParaRPr lang="en-US" sz="3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0" b="1" i="0" kern="1200" spc="-10" dirty="0">
                        <a:solidFill>
                          <a:srgbClr val="647883"/>
                        </a:solidFill>
                        <a:latin typeface="AlvarEssentialAlt-Ligh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78838" y="245956"/>
            <a:ext cx="16737952" cy="3447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Sequencer Debugger</a:t>
            </a:r>
          </a:p>
          <a:p>
            <a:pPr algn="ctr"/>
            <a:r>
              <a:rPr lang="en-US" sz="34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Low-level at your fingerprints</a:t>
            </a:r>
          </a:p>
          <a:p>
            <a:pPr algn="ctr"/>
            <a:r>
              <a:rPr lang="en-US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Project Number</a:t>
            </a:r>
            <a:r>
              <a:rPr lang="he-IL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:</a:t>
            </a:r>
            <a:r>
              <a:rPr lang="en-US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 </a:t>
            </a:r>
            <a:r>
              <a:rPr lang="en-US" sz="4600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22-1-2-2659</a:t>
            </a:r>
          </a:p>
          <a:p>
            <a:pPr algn="ctr"/>
            <a:r>
              <a:rPr lang="en-US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Names: </a:t>
            </a:r>
            <a:r>
              <a:rPr lang="en-US" sz="4600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Dor Golfaiz</a:t>
            </a:r>
            <a:endParaRPr lang="he-IL" sz="4600" spc="-10" dirty="0">
              <a:solidFill>
                <a:srgbClr val="525F66"/>
              </a:solidFill>
              <a:latin typeface="AlvarEssentialAlt-Light"/>
              <a:cs typeface="Open Sans Hebrew" panose="00000500000000000000" pitchFamily="2" charset="-79"/>
            </a:endParaRPr>
          </a:p>
          <a:p>
            <a:pPr algn="ctr"/>
            <a:r>
              <a:rPr lang="en-US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Advisor</a:t>
            </a:r>
            <a:r>
              <a:rPr lang="he-IL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:</a:t>
            </a:r>
            <a:r>
              <a:rPr lang="en-US" sz="4600" b="1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 </a:t>
            </a:r>
            <a:r>
              <a:rPr lang="en-US" sz="4600" spc="-10" dirty="0">
                <a:solidFill>
                  <a:srgbClr val="525F66"/>
                </a:solidFill>
                <a:latin typeface="AlvarEssentialAlt-Light"/>
                <a:cs typeface="Open Sans Hebrew" panose="00000500000000000000" pitchFamily="2" charset="-79"/>
              </a:rPr>
              <a:t>Michal Carmeli</a:t>
            </a:r>
            <a:endParaRPr lang="he-IL" sz="4600" spc="-10" dirty="0">
              <a:solidFill>
                <a:srgbClr val="525F66"/>
              </a:solidFill>
              <a:latin typeface="AlvarEssentialAlt-Light"/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B494BA56-9056-2384-3E40-6F10FEF55DBE}"/>
              </a:ext>
            </a:extLst>
          </p:cNvPr>
          <p:cNvSpPr/>
          <p:nvPr/>
        </p:nvSpPr>
        <p:spPr>
          <a:xfrm>
            <a:off x="28471791" y="1334572"/>
            <a:ext cx="1414116" cy="1859186"/>
          </a:xfrm>
          <a:custGeom>
            <a:avLst/>
            <a:gdLst/>
            <a:ahLst/>
            <a:cxnLst/>
            <a:rect l="l" t="t" r="r" b="b"/>
            <a:pathLst>
              <a:path w="373379" h="436245">
                <a:moveTo>
                  <a:pt x="373278" y="0"/>
                </a:moveTo>
                <a:lnTo>
                  <a:pt x="231406" y="82816"/>
                </a:lnTo>
                <a:lnTo>
                  <a:pt x="249253" y="114267"/>
                </a:lnTo>
                <a:lnTo>
                  <a:pt x="262180" y="147577"/>
                </a:lnTo>
                <a:lnTo>
                  <a:pt x="270041" y="182282"/>
                </a:lnTo>
                <a:lnTo>
                  <a:pt x="272694" y="217919"/>
                </a:lnTo>
                <a:lnTo>
                  <a:pt x="270041" y="253561"/>
                </a:lnTo>
                <a:lnTo>
                  <a:pt x="262180" y="288266"/>
                </a:lnTo>
                <a:lnTo>
                  <a:pt x="249253" y="321573"/>
                </a:lnTo>
                <a:lnTo>
                  <a:pt x="231406" y="353021"/>
                </a:lnTo>
                <a:lnTo>
                  <a:pt x="373278" y="435838"/>
                </a:lnTo>
                <a:lnTo>
                  <a:pt x="373278" y="0"/>
                </a:lnTo>
                <a:close/>
              </a:path>
              <a:path w="373379" h="436245">
                <a:moveTo>
                  <a:pt x="199059" y="101726"/>
                </a:moveTo>
                <a:lnTo>
                  <a:pt x="0" y="217919"/>
                </a:lnTo>
                <a:lnTo>
                  <a:pt x="199059" y="334111"/>
                </a:lnTo>
                <a:lnTo>
                  <a:pt x="208008" y="305576"/>
                </a:lnTo>
                <a:lnTo>
                  <a:pt x="214420" y="276634"/>
                </a:lnTo>
                <a:lnTo>
                  <a:pt x="218280" y="247382"/>
                </a:lnTo>
                <a:lnTo>
                  <a:pt x="219570" y="217919"/>
                </a:lnTo>
                <a:lnTo>
                  <a:pt x="218280" y="188461"/>
                </a:lnTo>
                <a:lnTo>
                  <a:pt x="214420" y="159208"/>
                </a:lnTo>
                <a:lnTo>
                  <a:pt x="208008" y="130263"/>
                </a:lnTo>
                <a:lnTo>
                  <a:pt x="199059" y="101726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454B9A3-FC71-5544-A226-E1E7C5307D1C}"/>
              </a:ext>
            </a:extLst>
          </p:cNvPr>
          <p:cNvSpPr/>
          <p:nvPr/>
        </p:nvSpPr>
        <p:spPr>
          <a:xfrm>
            <a:off x="30176764" y="1899295"/>
            <a:ext cx="4574232" cy="1055433"/>
          </a:xfrm>
          <a:custGeom>
            <a:avLst/>
            <a:gdLst/>
            <a:ahLst/>
            <a:cxnLst/>
            <a:rect l="l" t="t" r="r" b="b"/>
            <a:pathLst>
              <a:path w="1207769" h="247650">
                <a:moveTo>
                  <a:pt x="57226" y="0"/>
                </a:moveTo>
                <a:lnTo>
                  <a:pt x="0" y="0"/>
                </a:lnTo>
                <a:lnTo>
                  <a:pt x="75247" y="172745"/>
                </a:lnTo>
                <a:lnTo>
                  <a:pt x="81846" y="182046"/>
                </a:lnTo>
                <a:lnTo>
                  <a:pt x="90433" y="187007"/>
                </a:lnTo>
                <a:lnTo>
                  <a:pt x="100082" y="188986"/>
                </a:lnTo>
                <a:lnTo>
                  <a:pt x="109867" y="189344"/>
                </a:lnTo>
                <a:lnTo>
                  <a:pt x="119589" y="188986"/>
                </a:lnTo>
                <a:lnTo>
                  <a:pt x="129114" y="187007"/>
                </a:lnTo>
                <a:lnTo>
                  <a:pt x="137581" y="182046"/>
                </a:lnTo>
                <a:lnTo>
                  <a:pt x="144132" y="172745"/>
                </a:lnTo>
                <a:lnTo>
                  <a:pt x="162598" y="130352"/>
                </a:lnTo>
                <a:lnTo>
                  <a:pt x="107391" y="130352"/>
                </a:lnTo>
                <a:lnTo>
                  <a:pt x="105981" y="126111"/>
                </a:lnTo>
                <a:lnTo>
                  <a:pt x="104914" y="123647"/>
                </a:lnTo>
                <a:lnTo>
                  <a:pt x="57226" y="0"/>
                </a:lnTo>
                <a:close/>
              </a:path>
              <a:path w="1207769" h="247650">
                <a:moveTo>
                  <a:pt x="219379" y="0"/>
                </a:moveTo>
                <a:lnTo>
                  <a:pt x="162140" y="0"/>
                </a:lnTo>
                <a:lnTo>
                  <a:pt x="114452" y="123647"/>
                </a:lnTo>
                <a:lnTo>
                  <a:pt x="113398" y="126111"/>
                </a:lnTo>
                <a:lnTo>
                  <a:pt x="111975" y="130352"/>
                </a:lnTo>
                <a:lnTo>
                  <a:pt x="162598" y="130352"/>
                </a:lnTo>
                <a:lnTo>
                  <a:pt x="219379" y="0"/>
                </a:lnTo>
                <a:close/>
              </a:path>
              <a:path w="1207769" h="247650">
                <a:moveTo>
                  <a:pt x="352488" y="0"/>
                </a:moveTo>
                <a:lnTo>
                  <a:pt x="236969" y="0"/>
                </a:lnTo>
                <a:lnTo>
                  <a:pt x="236969" y="39560"/>
                </a:lnTo>
                <a:lnTo>
                  <a:pt x="331635" y="39560"/>
                </a:lnTo>
                <a:lnTo>
                  <a:pt x="341747" y="41006"/>
                </a:lnTo>
                <a:lnTo>
                  <a:pt x="349172" y="45302"/>
                </a:lnTo>
                <a:lnTo>
                  <a:pt x="353746" y="52381"/>
                </a:lnTo>
                <a:lnTo>
                  <a:pt x="355307" y="62179"/>
                </a:lnTo>
                <a:lnTo>
                  <a:pt x="355307" y="70294"/>
                </a:lnTo>
                <a:lnTo>
                  <a:pt x="270179" y="70294"/>
                </a:lnTo>
                <a:lnTo>
                  <a:pt x="248788" y="74434"/>
                </a:lnTo>
                <a:lnTo>
                  <a:pt x="234453" y="86191"/>
                </a:lnTo>
                <a:lnTo>
                  <a:pt x="226411" y="104573"/>
                </a:lnTo>
                <a:lnTo>
                  <a:pt x="223900" y="128587"/>
                </a:lnTo>
                <a:lnTo>
                  <a:pt x="226411" y="154146"/>
                </a:lnTo>
                <a:lnTo>
                  <a:pt x="234453" y="172485"/>
                </a:lnTo>
                <a:lnTo>
                  <a:pt x="248788" y="183537"/>
                </a:lnTo>
                <a:lnTo>
                  <a:pt x="270179" y="187236"/>
                </a:lnTo>
                <a:lnTo>
                  <a:pt x="375094" y="187236"/>
                </a:lnTo>
                <a:lnTo>
                  <a:pt x="390299" y="184944"/>
                </a:lnTo>
                <a:lnTo>
                  <a:pt x="401364" y="178181"/>
                </a:lnTo>
                <a:lnTo>
                  <a:pt x="408123" y="167112"/>
                </a:lnTo>
                <a:lnTo>
                  <a:pt x="410413" y="151904"/>
                </a:lnTo>
                <a:lnTo>
                  <a:pt x="410413" y="149072"/>
                </a:lnTo>
                <a:lnTo>
                  <a:pt x="295960" y="149072"/>
                </a:lnTo>
                <a:lnTo>
                  <a:pt x="288654" y="147616"/>
                </a:lnTo>
                <a:lnTo>
                  <a:pt x="283600" y="143513"/>
                </a:lnTo>
                <a:lnTo>
                  <a:pt x="280666" y="137156"/>
                </a:lnTo>
                <a:lnTo>
                  <a:pt x="279717" y="128943"/>
                </a:lnTo>
                <a:lnTo>
                  <a:pt x="280819" y="120229"/>
                </a:lnTo>
                <a:lnTo>
                  <a:pt x="284040" y="113799"/>
                </a:lnTo>
                <a:lnTo>
                  <a:pt x="289249" y="109821"/>
                </a:lnTo>
                <a:lnTo>
                  <a:pt x="296316" y="108458"/>
                </a:lnTo>
                <a:lnTo>
                  <a:pt x="410413" y="108458"/>
                </a:lnTo>
                <a:lnTo>
                  <a:pt x="410413" y="59347"/>
                </a:lnTo>
                <a:lnTo>
                  <a:pt x="406577" y="35168"/>
                </a:lnTo>
                <a:lnTo>
                  <a:pt x="395357" y="16424"/>
                </a:lnTo>
                <a:lnTo>
                  <a:pt x="377184" y="4304"/>
                </a:lnTo>
                <a:lnTo>
                  <a:pt x="352488" y="0"/>
                </a:lnTo>
                <a:close/>
              </a:path>
              <a:path w="1207769" h="247650">
                <a:moveTo>
                  <a:pt x="410413" y="108458"/>
                </a:moveTo>
                <a:lnTo>
                  <a:pt x="355307" y="108458"/>
                </a:lnTo>
                <a:lnTo>
                  <a:pt x="355307" y="145542"/>
                </a:lnTo>
                <a:lnTo>
                  <a:pt x="351777" y="149072"/>
                </a:lnTo>
                <a:lnTo>
                  <a:pt x="410413" y="149072"/>
                </a:lnTo>
                <a:lnTo>
                  <a:pt x="410413" y="108458"/>
                </a:lnTo>
                <a:close/>
              </a:path>
              <a:path w="1207769" h="247650">
                <a:moveTo>
                  <a:pt x="471563" y="0"/>
                </a:moveTo>
                <a:lnTo>
                  <a:pt x="415035" y="0"/>
                </a:lnTo>
                <a:lnTo>
                  <a:pt x="501243" y="186880"/>
                </a:lnTo>
                <a:lnTo>
                  <a:pt x="472274" y="247637"/>
                </a:lnTo>
                <a:lnTo>
                  <a:pt x="528091" y="247637"/>
                </a:lnTo>
                <a:lnTo>
                  <a:pt x="580481" y="131419"/>
                </a:lnTo>
                <a:lnTo>
                  <a:pt x="527024" y="131419"/>
                </a:lnTo>
                <a:lnTo>
                  <a:pt x="471563" y="0"/>
                </a:lnTo>
                <a:close/>
              </a:path>
              <a:path w="1207769" h="247650">
                <a:moveTo>
                  <a:pt x="639724" y="0"/>
                </a:moveTo>
                <a:lnTo>
                  <a:pt x="583907" y="0"/>
                </a:lnTo>
                <a:lnTo>
                  <a:pt x="527024" y="131419"/>
                </a:lnTo>
                <a:lnTo>
                  <a:pt x="580481" y="131419"/>
                </a:lnTo>
                <a:lnTo>
                  <a:pt x="639724" y="0"/>
                </a:lnTo>
                <a:close/>
              </a:path>
              <a:path w="1207769" h="247650">
                <a:moveTo>
                  <a:pt x="699909" y="0"/>
                </a:moveTo>
                <a:lnTo>
                  <a:pt x="643381" y="0"/>
                </a:lnTo>
                <a:lnTo>
                  <a:pt x="729589" y="186880"/>
                </a:lnTo>
                <a:lnTo>
                  <a:pt x="700620" y="247637"/>
                </a:lnTo>
                <a:lnTo>
                  <a:pt x="756437" y="247637"/>
                </a:lnTo>
                <a:lnTo>
                  <a:pt x="808827" y="131419"/>
                </a:lnTo>
                <a:lnTo>
                  <a:pt x="755370" y="131419"/>
                </a:lnTo>
                <a:lnTo>
                  <a:pt x="699909" y="0"/>
                </a:lnTo>
                <a:close/>
              </a:path>
              <a:path w="1207769" h="247650">
                <a:moveTo>
                  <a:pt x="868070" y="0"/>
                </a:moveTo>
                <a:lnTo>
                  <a:pt x="812253" y="0"/>
                </a:lnTo>
                <a:lnTo>
                  <a:pt x="755370" y="131419"/>
                </a:lnTo>
                <a:lnTo>
                  <a:pt x="808827" y="131419"/>
                </a:lnTo>
                <a:lnTo>
                  <a:pt x="868070" y="0"/>
                </a:lnTo>
                <a:close/>
              </a:path>
              <a:path w="1207769" h="247650">
                <a:moveTo>
                  <a:pt x="1000493" y="0"/>
                </a:moveTo>
                <a:lnTo>
                  <a:pt x="884986" y="0"/>
                </a:lnTo>
                <a:lnTo>
                  <a:pt x="884986" y="39560"/>
                </a:lnTo>
                <a:lnTo>
                  <a:pt x="979652" y="39560"/>
                </a:lnTo>
                <a:lnTo>
                  <a:pt x="989759" y="41006"/>
                </a:lnTo>
                <a:lnTo>
                  <a:pt x="997184" y="45302"/>
                </a:lnTo>
                <a:lnTo>
                  <a:pt x="1001762" y="52381"/>
                </a:lnTo>
                <a:lnTo>
                  <a:pt x="1003325" y="62179"/>
                </a:lnTo>
                <a:lnTo>
                  <a:pt x="1003325" y="70294"/>
                </a:lnTo>
                <a:lnTo>
                  <a:pt x="918184" y="70294"/>
                </a:lnTo>
                <a:lnTo>
                  <a:pt x="896798" y="74434"/>
                </a:lnTo>
                <a:lnTo>
                  <a:pt x="882462" y="86191"/>
                </a:lnTo>
                <a:lnTo>
                  <a:pt x="874418" y="104573"/>
                </a:lnTo>
                <a:lnTo>
                  <a:pt x="871905" y="128587"/>
                </a:lnTo>
                <a:lnTo>
                  <a:pt x="874418" y="154146"/>
                </a:lnTo>
                <a:lnTo>
                  <a:pt x="882462" y="172485"/>
                </a:lnTo>
                <a:lnTo>
                  <a:pt x="896798" y="183537"/>
                </a:lnTo>
                <a:lnTo>
                  <a:pt x="918184" y="187236"/>
                </a:lnTo>
                <a:lnTo>
                  <a:pt x="1023111" y="187236"/>
                </a:lnTo>
                <a:lnTo>
                  <a:pt x="1038317" y="184944"/>
                </a:lnTo>
                <a:lnTo>
                  <a:pt x="1049381" y="178181"/>
                </a:lnTo>
                <a:lnTo>
                  <a:pt x="1056141" y="167112"/>
                </a:lnTo>
                <a:lnTo>
                  <a:pt x="1058430" y="151904"/>
                </a:lnTo>
                <a:lnTo>
                  <a:pt x="1058430" y="149072"/>
                </a:lnTo>
                <a:lnTo>
                  <a:pt x="943978" y="149072"/>
                </a:lnTo>
                <a:lnTo>
                  <a:pt x="936669" y="147616"/>
                </a:lnTo>
                <a:lnTo>
                  <a:pt x="931611" y="143513"/>
                </a:lnTo>
                <a:lnTo>
                  <a:pt x="928672" y="137156"/>
                </a:lnTo>
                <a:lnTo>
                  <a:pt x="927722" y="128943"/>
                </a:lnTo>
                <a:lnTo>
                  <a:pt x="928826" y="120229"/>
                </a:lnTo>
                <a:lnTo>
                  <a:pt x="932051" y="113799"/>
                </a:lnTo>
                <a:lnTo>
                  <a:pt x="937264" y="109821"/>
                </a:lnTo>
                <a:lnTo>
                  <a:pt x="944333" y="108458"/>
                </a:lnTo>
                <a:lnTo>
                  <a:pt x="1058430" y="108458"/>
                </a:lnTo>
                <a:lnTo>
                  <a:pt x="1058430" y="59347"/>
                </a:lnTo>
                <a:lnTo>
                  <a:pt x="1054594" y="35168"/>
                </a:lnTo>
                <a:lnTo>
                  <a:pt x="1043373" y="16424"/>
                </a:lnTo>
                <a:lnTo>
                  <a:pt x="1025196" y="4304"/>
                </a:lnTo>
                <a:lnTo>
                  <a:pt x="1000493" y="0"/>
                </a:lnTo>
                <a:close/>
              </a:path>
              <a:path w="1207769" h="247650">
                <a:moveTo>
                  <a:pt x="1058430" y="108458"/>
                </a:moveTo>
                <a:lnTo>
                  <a:pt x="1003325" y="108458"/>
                </a:lnTo>
                <a:lnTo>
                  <a:pt x="1003325" y="145542"/>
                </a:lnTo>
                <a:lnTo>
                  <a:pt x="999794" y="149072"/>
                </a:lnTo>
                <a:lnTo>
                  <a:pt x="1058430" y="149072"/>
                </a:lnTo>
                <a:lnTo>
                  <a:pt x="1058430" y="108458"/>
                </a:lnTo>
                <a:close/>
              </a:path>
              <a:path w="1207769" h="247650">
                <a:moveTo>
                  <a:pt x="1207185" y="0"/>
                </a:moveTo>
                <a:lnTo>
                  <a:pt x="1170101" y="0"/>
                </a:lnTo>
                <a:lnTo>
                  <a:pt x="1133765" y="3841"/>
                </a:lnTo>
                <a:lnTo>
                  <a:pt x="1107566" y="16425"/>
                </a:lnTo>
                <a:lnTo>
                  <a:pt x="1091702" y="39342"/>
                </a:lnTo>
                <a:lnTo>
                  <a:pt x="1086370" y="74180"/>
                </a:lnTo>
                <a:lnTo>
                  <a:pt x="1086370" y="187236"/>
                </a:lnTo>
                <a:lnTo>
                  <a:pt x="1141475" y="187236"/>
                </a:lnTo>
                <a:lnTo>
                  <a:pt x="1141475" y="90436"/>
                </a:lnTo>
                <a:lnTo>
                  <a:pt x="1143751" y="68943"/>
                </a:lnTo>
                <a:lnTo>
                  <a:pt x="1151196" y="53344"/>
                </a:lnTo>
                <a:lnTo>
                  <a:pt x="1164734" y="43839"/>
                </a:lnTo>
                <a:lnTo>
                  <a:pt x="1185290" y="40627"/>
                </a:lnTo>
                <a:lnTo>
                  <a:pt x="1207185" y="40627"/>
                </a:lnTo>
                <a:lnTo>
                  <a:pt x="1207185" y="0"/>
                </a:lnTo>
                <a:close/>
              </a:path>
            </a:pathLst>
          </a:custGeom>
          <a:solidFill>
            <a:srgbClr val="647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E00C2-3742-A51B-3D0D-8D59F756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6" y="8672172"/>
            <a:ext cx="1352739" cy="1057423"/>
          </a:xfrm>
          <a:prstGeom prst="rect">
            <a:avLst/>
          </a:prstGeom>
        </p:spPr>
      </p:pic>
      <p:pic>
        <p:nvPicPr>
          <p:cNvPr id="13" name="Picture 1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099AA7B-7870-1149-BF1A-887CB3128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13" y="9674081"/>
            <a:ext cx="6014086" cy="838214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D7CFC164-CB33-43A3-AC0B-0708218F72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77"/>
          <a:stretch/>
        </p:blipFill>
        <p:spPr bwMode="auto">
          <a:xfrm>
            <a:off x="2422409" y="14349223"/>
            <a:ext cx="6644711" cy="14572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CA06C7-F49F-2F41-B340-6B54305288A5}"/>
              </a:ext>
            </a:extLst>
          </p:cNvPr>
          <p:cNvSpPr txBox="1"/>
          <p:nvPr/>
        </p:nvSpPr>
        <p:spPr>
          <a:xfrm>
            <a:off x="2324536" y="15814699"/>
            <a:ext cx="68473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10" dirty="0">
                <a:solidFill>
                  <a:srgbClr val="647883"/>
                </a:solidFill>
                <a:latin typeface="AlvarEssentialAlt-Light"/>
              </a:rPr>
              <a:t>An example of a sequencer program(in Hexadecimal)</a:t>
            </a:r>
            <a:endParaRPr lang="en-IL" sz="2500" spc="-10" dirty="0">
              <a:solidFill>
                <a:srgbClr val="647883"/>
              </a:solidFill>
              <a:latin typeface="AlvarEssentialAlt-Ligh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1D84A-94C7-E6EA-D8F4-6FC464B4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39" y="16362726"/>
            <a:ext cx="10599296" cy="25327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5D4EB9-E3AB-2D76-E3C2-A1CAD63E5921}"/>
              </a:ext>
            </a:extLst>
          </p:cNvPr>
          <p:cNvSpPr txBox="1"/>
          <p:nvPr/>
        </p:nvSpPr>
        <p:spPr>
          <a:xfrm>
            <a:off x="2292059" y="18932297"/>
            <a:ext cx="68473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10" dirty="0">
                <a:solidFill>
                  <a:srgbClr val="647883"/>
                </a:solidFill>
                <a:latin typeface="AlvarEssentialAlt-Light"/>
              </a:rPr>
              <a:t>An example of a sequencer text file</a:t>
            </a:r>
            <a:endParaRPr lang="en-IL" sz="2500" spc="-10" dirty="0">
              <a:solidFill>
                <a:srgbClr val="647883"/>
              </a:solidFill>
              <a:latin typeface="AlvarEssentialAlt-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E663EA-2CE6-0F41-7C49-8290EE4FDA70}"/>
              </a:ext>
            </a:extLst>
          </p:cNvPr>
          <p:cNvSpPr/>
          <p:nvPr/>
        </p:nvSpPr>
        <p:spPr>
          <a:xfrm>
            <a:off x="13335000" y="15024969"/>
            <a:ext cx="8610600" cy="1266783"/>
          </a:xfrm>
          <a:prstGeom prst="rect">
            <a:avLst/>
          </a:prstGeom>
          <a:noFill/>
          <a:ln w="57150">
            <a:solidFill>
              <a:srgbClr val="27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9D4F6D-9E77-C162-FA4A-AAB8712AA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7592" y="10315534"/>
            <a:ext cx="7519451" cy="258766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B5F430-F7A8-BED6-5808-2846A1A26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26525" y="20151400"/>
            <a:ext cx="9501849" cy="4856714"/>
          </a:xfrm>
          <a:prstGeom prst="rect">
            <a:avLst/>
          </a:prstGeom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C4C9477-354A-9382-3A79-180AE22C8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6" b="9439"/>
          <a:stretch/>
        </p:blipFill>
        <p:spPr bwMode="auto">
          <a:xfrm>
            <a:off x="13500891" y="15077844"/>
            <a:ext cx="8292309" cy="11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51086F8-60E1-0A76-140F-A2D5997271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2250" y="11698822"/>
            <a:ext cx="6268361" cy="16271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C2716F5-2F71-C427-8E00-633B0F5E11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52887" y="8564030"/>
            <a:ext cx="11137724" cy="30441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27705B0-F8E2-F7E2-3BB3-D1D8310F60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60446" y="11698822"/>
            <a:ext cx="4776218" cy="338249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8EFD661-8560-C3ED-8AF1-B022789F28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14691" y="13416663"/>
            <a:ext cx="6275920" cy="16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4929</TotalTime>
  <Words>606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AlvarEssentialAlt-Light</vt:lpstr>
      <vt:lpstr>Arial</vt:lpstr>
      <vt:lpstr>Calibri</vt:lpstr>
      <vt:lpstr>Calibri Light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Dor Golfaiz</cp:lastModifiedBy>
  <cp:revision>76</cp:revision>
  <cp:lastPrinted>2019-12-23T14:46:09Z</cp:lastPrinted>
  <dcterms:created xsi:type="dcterms:W3CDTF">2019-12-02T06:50:52Z</dcterms:created>
  <dcterms:modified xsi:type="dcterms:W3CDTF">2023-05-27T10:11:21Z</dcterms:modified>
</cp:coreProperties>
</file>