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6"/>
  </p:notesMasterIdLst>
  <p:sldIdLst>
    <p:sldId id="261" r:id="rId2"/>
    <p:sldId id="327" r:id="rId3"/>
    <p:sldId id="328" r:id="rId4"/>
    <p:sldId id="329" r:id="rId5"/>
    <p:sldId id="330" r:id="rId6"/>
    <p:sldId id="331" r:id="rId7"/>
    <p:sldId id="332" r:id="rId8"/>
    <p:sldId id="337" r:id="rId9"/>
    <p:sldId id="333" r:id="rId10"/>
    <p:sldId id="338" r:id="rId11"/>
    <p:sldId id="339" r:id="rId12"/>
    <p:sldId id="340" r:id="rId13"/>
    <p:sldId id="334" r:id="rId14"/>
    <p:sldId id="33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8EF96-C237-4670-AFEA-9D2469637F7B}" type="datetimeFigureOut">
              <a:rPr lang="en-IL" smtClean="0"/>
              <a:t>17/08/2022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6B04-0D5F-4741-859D-C9284FA4F5EA}" type="slidenum">
              <a:rPr lang="en-IL" smtClean="0"/>
              <a:t>‹#›</a:t>
            </a:fld>
            <a:endParaRPr lang="en-IL"/>
          </a:p>
        </p:txBody>
      </p:sp>
    </p:spTree>
    <p:extLst>
      <p:ext uri="{BB962C8B-B14F-4D97-AF65-F5344CB8AC3E}">
        <p14:creationId xmlns:p14="http://schemas.microsoft.com/office/powerpoint/2010/main" val="133486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4161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44817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67892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6411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72483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8360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84576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0975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8130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42888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91866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0102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9013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15029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23636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019871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731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12866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48562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75401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869108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059532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ubtitle">
  <p:cSld name="Sub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447800" y="2708033"/>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6400"/>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r>
              <a:rPr lang="en-US"/>
              <a:t>Click to edit Master title style</a:t>
            </a:r>
            <a:endParaRPr/>
          </a:p>
        </p:txBody>
      </p:sp>
      <p:sp>
        <p:nvSpPr>
          <p:cNvPr id="17" name="Google Shape;17;p4"/>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331835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28571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53424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36514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73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88536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6780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61838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1800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3EE880-2FED-4116-A364-63E2F137D5A3}" type="slidenum">
              <a:rPr lang="en-IL" smtClean="0"/>
              <a:t>‹#›</a:t>
            </a:fld>
            <a:endParaRPr lang="en-IL"/>
          </a:p>
        </p:txBody>
      </p:sp>
    </p:spTree>
    <p:extLst>
      <p:ext uri="{BB962C8B-B14F-4D97-AF65-F5344CB8AC3E}">
        <p14:creationId xmlns:p14="http://schemas.microsoft.com/office/powerpoint/2010/main" val="1475031813"/>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Lst>
  <p:transition>
    <p:fade thruBlk="1"/>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txBox="1"/>
          <p:nvPr/>
        </p:nvSpPr>
        <p:spPr>
          <a:xfrm>
            <a:off x="-1" y="2489200"/>
            <a:ext cx="935761" cy="1894400"/>
          </a:xfrm>
          <a:prstGeom prst="rect">
            <a:avLst/>
          </a:prstGeom>
          <a:noFill/>
          <a:ln>
            <a:noFill/>
          </a:ln>
        </p:spPr>
        <p:txBody>
          <a:bodyPr spcFirstLastPara="1" wrap="square" lIns="121900" tIns="121900" rIns="121900" bIns="121900" anchor="ctr" anchorCtr="0">
            <a:noAutofit/>
          </a:bodyPr>
          <a:lstStyle/>
          <a:p>
            <a:pPr algn="ctr">
              <a:buClr>
                <a:srgbClr val="000000"/>
              </a:buClr>
              <a:buSzPts val="3600"/>
            </a:pPr>
            <a:r>
              <a:rPr lang="en-US" sz="4800" b="1" dirty="0">
                <a:solidFill>
                  <a:schemeClr val="lt1"/>
                </a:solidFill>
                <a:latin typeface="Barlow"/>
                <a:ea typeface="Barlow"/>
                <a:cs typeface="Barlow"/>
                <a:sym typeface="Barlow"/>
              </a:rPr>
              <a:t>14</a:t>
            </a:r>
            <a:endParaRPr sz="4800" b="1" dirty="0">
              <a:solidFill>
                <a:schemeClr val="lt1"/>
              </a:solidFill>
              <a:latin typeface="Barlow"/>
              <a:ea typeface="Barlow"/>
              <a:cs typeface="Barlow"/>
              <a:sym typeface="Barlow"/>
            </a:endParaRPr>
          </a:p>
        </p:txBody>
      </p:sp>
      <p:grpSp>
        <p:nvGrpSpPr>
          <p:cNvPr id="339" name="Google Shape;339;p11"/>
          <p:cNvGrpSpPr/>
          <p:nvPr/>
        </p:nvGrpSpPr>
        <p:grpSpPr>
          <a:xfrm>
            <a:off x="7273865" y="1223957"/>
            <a:ext cx="4319631" cy="4424887"/>
            <a:chOff x="2270525" y="117216"/>
            <a:chExt cx="4650765" cy="4762722"/>
          </a:xfrm>
        </p:grpSpPr>
        <p:sp>
          <p:nvSpPr>
            <p:cNvPr id="340" name="Google Shape;340;p11"/>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1" name="Google Shape;341;p11"/>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2" name="Google Shape;342;p11"/>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3" name="Google Shape;343;p11"/>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4" name="Google Shape;344;p11"/>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5" name="Google Shape;345;p11"/>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6" name="Google Shape;346;p11"/>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7" name="Google Shape;347;p11"/>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8" name="Google Shape;348;p11"/>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9" name="Google Shape;349;p11"/>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0" name="Google Shape;350;p11"/>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1" name="Google Shape;351;p11"/>
            <p:cNvSpPr/>
            <p:nvPr/>
          </p:nvSpPr>
          <p:spPr>
            <a:xfrm>
              <a:off x="2681589" y="511180"/>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2" name="Google Shape;352;p11"/>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3" name="Google Shape;353;p11"/>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4" name="Google Shape;354;p11"/>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5" name="Google Shape;355;p11"/>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6" name="Google Shape;356;p11"/>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7" name="Google Shape;357;p11"/>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8" name="Google Shape;358;p11"/>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9" name="Google Shape;359;p11"/>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0" name="Google Shape;360;p11"/>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nvGrpSpPr>
            <p:cNvPr id="361" name="Google Shape;361;p11"/>
            <p:cNvGrpSpPr/>
            <p:nvPr/>
          </p:nvGrpSpPr>
          <p:grpSpPr>
            <a:xfrm>
              <a:off x="4031993" y="117216"/>
              <a:ext cx="2889297" cy="3901793"/>
              <a:chOff x="5533368" y="1047716"/>
              <a:chExt cx="2889297" cy="3901793"/>
            </a:xfrm>
          </p:grpSpPr>
          <p:sp>
            <p:nvSpPr>
              <p:cNvPr id="362" name="Google Shape;362;p11"/>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3" name="Google Shape;363;p11"/>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4" name="Google Shape;364;p11"/>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5" name="Google Shape;365;p11"/>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6" name="Google Shape;366;p11"/>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7" name="Google Shape;367;p11"/>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8" name="Google Shape;368;p11"/>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9" name="Google Shape;369;p11"/>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0" name="Google Shape;370;p11"/>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1" name="Google Shape;371;p11"/>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2" name="Google Shape;372;p11"/>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3" name="Google Shape;373;p11"/>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4" name="Google Shape;374;p11"/>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5" name="Google Shape;375;p11"/>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6" name="Google Shape;376;p11"/>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7" name="Google Shape;377;p11"/>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8" name="Google Shape;378;p11"/>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9" name="Google Shape;379;p11"/>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0" name="Google Shape;380;p11"/>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1" name="Google Shape;381;p11"/>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2" name="Google Shape;382;p11"/>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3" name="Google Shape;383;p11"/>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4" name="Google Shape;384;p11"/>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5" name="Google Shape;385;p11"/>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6" name="Google Shape;386;p11"/>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7" name="Google Shape;387;p11"/>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8" name="Google Shape;388;p11"/>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9" name="Google Shape;389;p11"/>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0" name="Google Shape;390;p11"/>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1" name="Google Shape;391;p11"/>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2" name="Google Shape;392;p11"/>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3" name="Google Shape;393;p11"/>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4" name="Google Shape;394;p11"/>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5" name="Google Shape;395;p11"/>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6" name="Google Shape;396;p11"/>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7" name="Google Shape;397;p11"/>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8" name="Google Shape;398;p11"/>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9" name="Google Shape;399;p11"/>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0" name="Google Shape;400;p11"/>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1" name="Google Shape;401;p11"/>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sp>
          <p:nvSpPr>
            <p:cNvPr id="402" name="Google Shape;402;p11"/>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3" name="Google Shape;403;p11"/>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4" name="Google Shape;404;p11"/>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5" name="Google Shape;405;p11"/>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6" name="Google Shape;406;p11"/>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7" name="Google Shape;407;p11"/>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8" name="Google Shape;408;p11"/>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9" name="Google Shape;409;p11"/>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0" name="Google Shape;410;p11"/>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1" name="Google Shape;411;p11"/>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2" name="Google Shape;412;p11"/>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3" name="Google Shape;413;p11"/>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4" name="Google Shape;414;p11"/>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5" name="Google Shape;415;p11"/>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6" name="Google Shape;416;p11"/>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7" name="Google Shape;417;p11"/>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8" name="Google Shape;418;p11"/>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9" name="Google Shape;419;p11"/>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0" name="Google Shape;420;p11"/>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1" name="Google Shape;421;p11"/>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2" name="Google Shape;422;p11"/>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3" name="Google Shape;423;p11"/>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4" name="Google Shape;424;p11"/>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5" name="Google Shape;425;p11"/>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6" name="Google Shape;426;p11"/>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7" name="Google Shape;427;p11"/>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8" name="Google Shape;428;p11"/>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9" name="Google Shape;429;p11"/>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0" name="Google Shape;430;p11"/>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nvGrpSpPr>
            <p:cNvPr id="431" name="Google Shape;431;p11"/>
            <p:cNvGrpSpPr/>
            <p:nvPr/>
          </p:nvGrpSpPr>
          <p:grpSpPr>
            <a:xfrm flipH="1">
              <a:off x="2865273" y="3652419"/>
              <a:ext cx="598186" cy="1122695"/>
              <a:chOff x="4210728" y="4724507"/>
              <a:chExt cx="546438" cy="1025573"/>
            </a:xfrm>
          </p:grpSpPr>
          <p:sp>
            <p:nvSpPr>
              <p:cNvPr id="432" name="Google Shape;432;p11"/>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3" name="Google Shape;433;p11"/>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4" name="Google Shape;434;p11"/>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5" name="Google Shape;435;p11"/>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6" name="Google Shape;436;p11"/>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7" name="Google Shape;437;p11"/>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8" name="Google Shape;438;p11"/>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9" name="Google Shape;439;p11"/>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0" name="Google Shape;440;p11"/>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1" name="Google Shape;441;p11"/>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2" name="Google Shape;442;p11"/>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grpSp>
      <p:sp>
        <p:nvSpPr>
          <p:cNvPr id="443" name="Google Shape;443;p11"/>
          <p:cNvSpPr txBox="1"/>
          <p:nvPr/>
        </p:nvSpPr>
        <p:spPr>
          <a:xfrm>
            <a:off x="716859" y="798399"/>
            <a:ext cx="5973671" cy="5088572"/>
          </a:xfrm>
          <a:prstGeom prst="rect">
            <a:avLst/>
          </a:prstGeom>
          <a:noFill/>
          <a:ln>
            <a:noFill/>
          </a:ln>
        </p:spPr>
        <p:txBody>
          <a:bodyPr spcFirstLastPara="1" wrap="square" lIns="121900" tIns="60933" rIns="121900" bIns="60933" anchor="t" anchorCtr="0">
            <a:noAutofit/>
          </a:bodyPr>
          <a:lstStyle/>
          <a:p>
            <a:r>
              <a:rPr lang="en-US" sz="7200" dirty="0">
                <a:solidFill>
                  <a:schemeClr val="accent1"/>
                </a:solidFill>
                <a:latin typeface="Segoe UI Light" panose="020B0502040204020203" pitchFamily="34" charset="0"/>
                <a:ea typeface="Narkisim"/>
                <a:cs typeface="Segoe UI Light" panose="020B0502040204020203" pitchFamily="34" charset="0"/>
                <a:sym typeface="Narkisim"/>
              </a:rPr>
              <a:t>Multi-Tasking</a:t>
            </a:r>
            <a:endParaRPr sz="2400" dirty="0">
              <a:solidFill>
                <a:schemeClr val="accent1"/>
              </a:solidFill>
              <a:latin typeface="Segoe UI Light" panose="020B0502040204020203" pitchFamily="34" charset="0"/>
              <a:ea typeface="Narkisim"/>
              <a:cs typeface="Segoe UI Light" panose="020B0502040204020203" pitchFamily="34" charset="0"/>
              <a:sym typeface="Narkisi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The main option for dealing with race conditions.</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Locking</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81D219F5-B251-416A-A826-D47FB3420FA2}"/>
              </a:ext>
            </a:extLst>
          </p:cNvPr>
          <p:cNvPicPr>
            <a:picLocks noChangeAspect="1"/>
          </p:cNvPicPr>
          <p:nvPr/>
        </p:nvPicPr>
        <p:blipFill>
          <a:blip r:embed="rId3"/>
          <a:stretch>
            <a:fillRect/>
          </a:stretch>
        </p:blipFill>
        <p:spPr>
          <a:xfrm>
            <a:off x="1178594" y="2068711"/>
            <a:ext cx="6491713" cy="4364485"/>
          </a:xfrm>
          <a:prstGeom prst="rect">
            <a:avLst/>
          </a:prstGeom>
        </p:spPr>
      </p:pic>
    </p:spTree>
    <p:extLst>
      <p:ext uri="{BB962C8B-B14F-4D97-AF65-F5344CB8AC3E}">
        <p14:creationId xmlns:p14="http://schemas.microsoft.com/office/powerpoint/2010/main" val="144891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Please create a program for counting straws. The program should contain object which contains a function for adding straw removing straw and printing current straw amount.</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The program should be THREAD-SAFE!</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21255"/>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Locking - Exercise</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38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Just like a normal queue, but thread-safe.</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a:t>
            </a:r>
            <a:r>
              <a:rPr lang="en-US" sz="2133" dirty="0" err="1">
                <a:solidFill>
                  <a:schemeClr val="bg1"/>
                </a:solidFill>
                <a:latin typeface="Segoe UI" panose="020B0502040204020203" pitchFamily="34" charset="0"/>
                <a:cs typeface="Segoe UI" panose="020B0502040204020203" pitchFamily="34" charset="0"/>
              </a:rPr>
              <a:t>Pycharm</a:t>
            </a:r>
            <a:r>
              <a:rPr lang="en-US" sz="2133">
                <a:solidFill>
                  <a:schemeClr val="bg1"/>
                </a:solidFill>
                <a:latin typeface="Segoe UI" panose="020B0502040204020203" pitchFamily="34" charset="0"/>
                <a:cs typeface="Segoe UI" panose="020B0502040204020203" pitchFamily="34" charset="0"/>
              </a:rPr>
              <a:t> Example**</a:t>
            </a: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21255"/>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Queue Object</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069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We can insert and pop into and from this class the same we would with one thread!</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Create a program of two threads – one creating a random number and inserting to the queue until there are 100 items in the queue (and then waits until there is one popped and create another). Another thread is reading from the queue each 5 seconds all the numbers, printing it and writing it </a:t>
            </a:r>
            <a:r>
              <a:rPr lang="en-US" sz="2133">
                <a:solidFill>
                  <a:schemeClr val="bg1"/>
                </a:solidFill>
                <a:latin typeface="Segoe UI" panose="020B0502040204020203" pitchFamily="34" charset="0"/>
                <a:cs typeface="Segoe UI" panose="020B0502040204020203" pitchFamily="34" charset="0"/>
              </a:rPr>
              <a:t>to a file.</a:t>
            </a:r>
            <a:endParaRPr lang="en-US" sz="2133" dirty="0">
              <a:solidFill>
                <a:schemeClr val="bg1"/>
              </a:solidFill>
              <a:latin typeface="Segoe UI" panose="020B0502040204020203" pitchFamily="34" charset="0"/>
              <a:cs typeface="Segoe UI" panose="020B0502040204020203" pitchFamily="34" charset="0"/>
            </a:endParaRP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Queue Exercise</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014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Using the multiprocessing module:</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Creating New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024C362-C73E-4126-B2AC-2CEB73954B40}"/>
              </a:ext>
            </a:extLst>
          </p:cNvPr>
          <p:cNvPicPr>
            <a:picLocks noChangeAspect="1"/>
          </p:cNvPicPr>
          <p:nvPr/>
        </p:nvPicPr>
        <p:blipFill>
          <a:blip r:embed="rId3"/>
          <a:stretch>
            <a:fillRect/>
          </a:stretch>
        </p:blipFill>
        <p:spPr>
          <a:xfrm>
            <a:off x="988745" y="1998397"/>
            <a:ext cx="6691918" cy="3345960"/>
          </a:xfrm>
          <a:prstGeom prst="rect">
            <a:avLst/>
          </a:prstGeom>
        </p:spPr>
      </p:pic>
    </p:spTree>
    <p:extLst>
      <p:ext uri="{BB962C8B-B14F-4D97-AF65-F5344CB8AC3E}">
        <p14:creationId xmlns:p14="http://schemas.microsoft.com/office/powerpoint/2010/main" val="36986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Introduction on threading</a:t>
            </a:r>
          </a:p>
          <a:p>
            <a:pPr marL="342900" lvl="3"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5" y="412377"/>
            <a:ext cx="2699342"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Topics for Today:</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42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We NEED the ability to run two operations simultaneously in the computer.</a:t>
            </a:r>
          </a:p>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For example – The clock ticking in the computer and you moving the mouse.</a:t>
            </a:r>
          </a:p>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Or watching a video while Chrome downloading a file.</a:t>
            </a:r>
          </a:p>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A thread is a separated flow of execution – So you’re program can preform two things at once</a:t>
            </a:r>
          </a:p>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Each thread (</a:t>
            </a:r>
            <a:r>
              <a:rPr lang="he-IL" sz="2133" dirty="0">
                <a:solidFill>
                  <a:schemeClr val="bg1"/>
                </a:solidFill>
                <a:latin typeface="Segoe UI" panose="020B0502040204020203" pitchFamily="34" charset="0"/>
                <a:cs typeface="Segoe UI" panose="020B0502040204020203" pitchFamily="34" charset="0"/>
              </a:rPr>
              <a:t>חוט</a:t>
            </a:r>
            <a:r>
              <a:rPr lang="en-US" sz="2133" dirty="0">
                <a:solidFill>
                  <a:schemeClr val="bg1"/>
                </a:solidFill>
                <a:latin typeface="Segoe UI" panose="020B0502040204020203" pitchFamily="34" charset="0"/>
                <a:cs typeface="Segoe UI" panose="020B0502040204020203" pitchFamily="34" charset="0"/>
              </a:rPr>
              <a:t>) is an operation being run in parallel.</a:t>
            </a:r>
          </a:p>
          <a:p>
            <a:pPr marL="342900" lvl="3"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The threads doesn’t have to be REALLY parallel, just to seem so.</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5" y="412377"/>
            <a:ext cx="2699342"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Introduction</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312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In the old ways, each program ran one Process,</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and each process run number of threads.</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Today, for number of reasons, a program can run</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multiple processes.</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In python, threads doesn’t really run in parallel, but </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processes do.</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Threads and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1026" name="Picture 2" descr="13 Difference Between Process And Thread In OS - Viva Differences">
            <a:extLst>
              <a:ext uri="{FF2B5EF4-FFF2-40B4-BE49-F238E27FC236}">
                <a16:creationId xmlns:a16="http://schemas.microsoft.com/office/drawing/2014/main" id="{2829F263-5793-4376-9454-3BCBDF050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789" y="2057400"/>
            <a:ext cx="3933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4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So, we use threading for things we want to run in</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semi-parallel, and processes for efficiency.</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Tasks that spends a lot of time waiting for actions to</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happen are normally good candidates (Like what?)</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Execution paths needed to be run in parallel are as well.</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Threads and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1026" name="Picture 2" descr="13 Difference Between Process And Thread In OS - Viva Differences">
            <a:extLst>
              <a:ext uri="{FF2B5EF4-FFF2-40B4-BE49-F238E27FC236}">
                <a16:creationId xmlns:a16="http://schemas.microsoft.com/office/drawing/2014/main" id="{2829F263-5793-4376-9454-3BCBDF050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789" y="2057400"/>
            <a:ext cx="3933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62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Example 1</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FFDB1FE-7224-406B-A634-922BD4387DFC}"/>
              </a:ext>
            </a:extLst>
          </p:cNvPr>
          <p:cNvPicPr>
            <a:picLocks noChangeAspect="1"/>
          </p:cNvPicPr>
          <p:nvPr/>
        </p:nvPicPr>
        <p:blipFill>
          <a:blip r:embed="rId3"/>
          <a:stretch>
            <a:fillRect/>
          </a:stretch>
        </p:blipFill>
        <p:spPr>
          <a:xfrm>
            <a:off x="1324172" y="1595092"/>
            <a:ext cx="6003015" cy="3945324"/>
          </a:xfrm>
          <a:prstGeom prst="rect">
            <a:avLst/>
          </a:prstGeom>
        </p:spPr>
      </p:pic>
    </p:spTree>
    <p:extLst>
      <p:ext uri="{BB962C8B-B14F-4D97-AF65-F5344CB8AC3E}">
        <p14:creationId xmlns:p14="http://schemas.microsoft.com/office/powerpoint/2010/main" val="18041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Create a module that runs 10 threads, each printing all the numbers from 1 to 100. Please preform </a:t>
            </a:r>
            <a:r>
              <a:rPr lang="en-US" sz="2133" dirty="0" err="1">
                <a:solidFill>
                  <a:schemeClr val="bg1"/>
                </a:solidFill>
                <a:latin typeface="Segoe UI" panose="020B0502040204020203" pitchFamily="34" charset="0"/>
                <a:cs typeface="Segoe UI" panose="020B0502040204020203" pitchFamily="34" charset="0"/>
              </a:rPr>
              <a:t>time.sleep</a:t>
            </a:r>
            <a:r>
              <a:rPr lang="en-US" sz="2133" dirty="0">
                <a:solidFill>
                  <a:schemeClr val="bg1"/>
                </a:solidFill>
                <a:latin typeface="Segoe UI" panose="020B0502040204020203" pitchFamily="34" charset="0"/>
                <a:cs typeface="Segoe UI" panose="020B0502040204020203" pitchFamily="34" charset="0"/>
              </a:rPr>
              <a:t>(0.01) (sleeping for 0.01 seconds) after each print in each thread.</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Exercise 1</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2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If you set daemon to True, the thread won’t stop the program from ending.</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Daemon Threads</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28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What happens when 2 threads are trying to use/change the same source?</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Unexpected problematic behavior, that’s what!</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This situation is called Race Condition (for the threads</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are racing for one shared resource).</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There are a different approaches and techniques for this issue,</a:t>
            </a:r>
            <a:br>
              <a:rPr lang="en-US" sz="2133" dirty="0">
                <a:solidFill>
                  <a:schemeClr val="bg1"/>
                </a:solidFill>
                <a:latin typeface="Segoe UI" panose="020B0502040204020203" pitchFamily="34" charset="0"/>
                <a:cs typeface="Segoe UI" panose="020B0502040204020203" pitchFamily="34" charset="0"/>
              </a:rPr>
            </a:br>
            <a:r>
              <a:rPr lang="en-US" sz="2133" dirty="0">
                <a:solidFill>
                  <a:schemeClr val="bg1"/>
                </a:solidFill>
                <a:latin typeface="Segoe UI" panose="020B0502040204020203" pitchFamily="34" charset="0"/>
                <a:cs typeface="Segoe UI" panose="020B0502040204020203" pitchFamily="34" charset="0"/>
              </a:rPr>
              <a:t>being super problematic (AND SO ANNOYING TO DEBUG!)</a:t>
            </a:r>
          </a:p>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We are going to use the Locking and Queue pythonic object, which is Thread-safe (meaning, you can use it from different threads safely).</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Race Conditions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2050" name="Picture 2" descr="Collision Center Department">
            <a:extLst>
              <a:ext uri="{FF2B5EF4-FFF2-40B4-BE49-F238E27FC236}">
                <a16:creationId xmlns:a16="http://schemas.microsoft.com/office/drawing/2014/main" id="{82D79726-58E7-460F-9B98-56EC654F8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391" y="2352593"/>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0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1289</TotalTime>
  <Words>505</Words>
  <Application>Microsoft Office PowerPoint</Application>
  <PresentationFormat>Widescreen</PresentationFormat>
  <Paragraphs>43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Barlow</vt:lpstr>
      <vt:lpstr>Calibri</vt:lpstr>
      <vt:lpstr>Century Gothic</vt:lpstr>
      <vt:lpstr>Segoe UI</vt:lpstr>
      <vt:lpstr>Segoe UI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Eithan Mordechay</dc:creator>
  <cp:lastModifiedBy>ethan bar</cp:lastModifiedBy>
  <cp:revision>15</cp:revision>
  <dcterms:created xsi:type="dcterms:W3CDTF">2020-08-24T09:41:53Z</dcterms:created>
  <dcterms:modified xsi:type="dcterms:W3CDTF">2022-08-17T05:53:25Z</dcterms:modified>
</cp:coreProperties>
</file>