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68" r:id="rId9"/>
    <p:sldId id="263" r:id="rId10"/>
    <p:sldId id="285" r:id="rId11"/>
    <p:sldId id="286" r:id="rId12"/>
    <p:sldId id="292" r:id="rId13"/>
    <p:sldId id="293" r:id="rId14"/>
    <p:sldId id="265" r:id="rId15"/>
    <p:sldId id="287" r:id="rId16"/>
    <p:sldId id="282" r:id="rId17"/>
    <p:sldId id="288" r:id="rId18"/>
    <p:sldId id="283" r:id="rId19"/>
    <p:sldId id="291" r:id="rId20"/>
    <p:sldId id="284" r:id="rId21"/>
    <p:sldId id="290" r:id="rId22"/>
    <p:sldId id="275" r:id="rId23"/>
    <p:sldId id="303" r:id="rId24"/>
    <p:sldId id="296" r:id="rId25"/>
    <p:sldId id="301" r:id="rId26"/>
    <p:sldId id="302" r:id="rId27"/>
    <p:sldId id="297" r:id="rId28"/>
    <p:sldId id="298" r:id="rId29"/>
    <p:sldId id="281" r:id="rId30"/>
    <p:sldId id="300" r:id="rId31"/>
    <p:sldId id="276" r:id="rId32"/>
    <p:sldId id="277" r:id="rId33"/>
    <p:sldId id="279" r:id="rId34"/>
    <p:sldId id="280" r:id="rId35"/>
    <p:sldId id="278" r:id="rId36"/>
    <p:sldId id="269" r:id="rId3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09" autoAdjust="0"/>
    <p:restoredTop sz="86410" autoAdjust="0"/>
  </p:normalViewPr>
  <p:slideViewPr>
    <p:cSldViewPr snapToGrid="0">
      <p:cViewPr varScale="1">
        <p:scale>
          <a:sx n="50" d="100"/>
          <a:sy n="50" d="100"/>
        </p:scale>
        <p:origin x="72" y="468"/>
      </p:cViewPr>
      <p:guideLst/>
    </p:cSldViewPr>
  </p:slideViewPr>
  <p:outlineViewPr>
    <p:cViewPr>
      <p:scale>
        <a:sx n="33" d="100"/>
        <a:sy n="33" d="100"/>
      </p:scale>
      <p:origin x="0" y="-49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D966F3D-D4C6-40A0-98D2-03EA7109B8BD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7241B2-CD5B-478C-AF94-39CCC94B4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30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Remember to add</a:t>
            </a:r>
            <a:r>
              <a:rPr lang="en-US" baseline="0"/>
              <a:t> </a:t>
            </a:r>
            <a:r>
              <a:rPr lang="en-US" baseline="0" dirty="0"/>
              <a:t>dates after first draft is finalized…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5BCA-05DE-4333-8ABA-1467D496235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5BCA-05DE-4333-8ABA-1467D496235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24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5BCA-05DE-4333-8ABA-1467D496235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45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6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7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558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0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5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9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8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45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17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EED1-B8F8-4CA7-BA7C-CA9568F59227}" type="datetimeFigureOut">
              <a:rPr lang="he-IL" smtClean="0"/>
              <a:t>ל'/תשרי/תשע"ז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A3E1-C743-4208-92A2-952C5D35F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82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8402"/>
            <a:ext cx="11508655" cy="6118652"/>
          </a:xfrm>
          <a:prstGeom prst="roundRect">
            <a:avLst>
              <a:gd name="adj" fmla="val 2943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Maxeler Platform </a:t>
            </a:r>
            <a:br>
              <a:rPr lang="en-US" dirty="0"/>
            </a:br>
            <a:r>
              <a:rPr lang="en-US" dirty="0"/>
              <a:t>Artificial Neural Network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56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Hardware Architecture: inner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29250" cy="32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Hardware Architecture: Manager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26472" y="-2302372"/>
            <a:ext cx="3052762" cy="123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8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544" y="365125"/>
            <a:ext cx="9973255" cy="1325563"/>
          </a:xfrm>
        </p:spPr>
        <p:txBody>
          <a:bodyPr/>
          <a:lstStyle/>
          <a:p>
            <a:pPr algn="l" rtl="0"/>
            <a:r>
              <a:rPr lang="en-US" dirty="0"/>
              <a:t>Hardware Architecture: FF Kernels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9" y="-1"/>
            <a:ext cx="1285875" cy="500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55" y="0"/>
            <a:ext cx="1285875" cy="500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88" y="2055813"/>
            <a:ext cx="5461267" cy="4695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993" y="2876680"/>
            <a:ext cx="4234872" cy="2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544" y="365125"/>
            <a:ext cx="9973255" cy="1325563"/>
          </a:xfrm>
        </p:spPr>
        <p:txBody>
          <a:bodyPr/>
          <a:lstStyle/>
          <a:p>
            <a:pPr algn="l" rtl="0"/>
            <a:r>
              <a:rPr lang="en-US" dirty="0"/>
              <a:t>Hardware Architecture: BP Kernels</a:t>
            </a:r>
            <a:endParaRPr lang="he-I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07" y="1832195"/>
            <a:ext cx="5012692" cy="245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" y="-1"/>
            <a:ext cx="1285875" cy="500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655" y="0"/>
            <a:ext cx="1285875" cy="500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18" y="1128258"/>
            <a:ext cx="4021200" cy="57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sosceles Triangle 35"/>
          <p:cNvSpPr/>
          <p:nvPr/>
        </p:nvSpPr>
        <p:spPr>
          <a:xfrm rot="16200000">
            <a:off x="2591550" y="2552717"/>
            <a:ext cx="4028980" cy="2275249"/>
          </a:xfrm>
          <a:prstGeom prst="triangle">
            <a:avLst>
              <a:gd name="adj" fmla="val 798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Software Architecture: Input Database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3" y="1920218"/>
            <a:ext cx="4950757" cy="43513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62" y="1690688"/>
            <a:ext cx="6325993" cy="4014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9410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52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Software Architecture: Input Database</a:t>
            </a:r>
            <a:endParaRPr lang="he-IL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07" y="1690688"/>
            <a:ext cx="6325993" cy="4014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8559" cy="4351338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/>
              <a:t>Open csv database</a:t>
            </a:r>
          </a:p>
          <a:p>
            <a:pPr algn="l" rtl="0"/>
            <a:r>
              <a:rPr lang="en-US" sz="3200" dirty="0"/>
              <a:t>Randomly shuffle the database</a:t>
            </a:r>
          </a:p>
          <a:p>
            <a:pPr algn="l" rtl="0"/>
            <a:r>
              <a:rPr lang="en-US" sz="3200" dirty="0"/>
              <a:t>Split database per epoch to: </a:t>
            </a:r>
          </a:p>
          <a:p>
            <a:pPr lvl="1" algn="l" rtl="0"/>
            <a:r>
              <a:rPr lang="en-US" sz="2800" dirty="0"/>
              <a:t>Training – learning set</a:t>
            </a:r>
          </a:p>
          <a:p>
            <a:pPr lvl="1" algn="l" rtl="0"/>
            <a:r>
              <a:rPr lang="en-US" sz="2800" dirty="0"/>
              <a:t>Generalization – statistical analysis</a:t>
            </a:r>
          </a:p>
          <a:p>
            <a:pPr algn="l" rtl="0"/>
            <a:r>
              <a:rPr lang="en-US" sz="3200" dirty="0"/>
              <a:t>Validation – final performance test</a:t>
            </a:r>
          </a:p>
          <a:p>
            <a:pPr marL="0" indent="0" algn="l" rtl="0">
              <a:buNone/>
            </a:pPr>
            <a:r>
              <a:rPr lang="en-US" sz="3200" dirty="0"/>
              <a:t> 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8757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9455" cy="1325563"/>
          </a:xfrm>
        </p:spPr>
        <p:txBody>
          <a:bodyPr/>
          <a:lstStyle/>
          <a:p>
            <a:pPr algn="l" rtl="0"/>
            <a:r>
              <a:rPr lang="en-US" dirty="0"/>
              <a:t>Software Architecture: Input Algorithm </a:t>
            </a:r>
            <a:r>
              <a:rPr lang="en-US" dirty="0" err="1"/>
              <a:t>Params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3" y="1920218"/>
            <a:ext cx="4950757" cy="4351338"/>
          </a:xfrm>
          <a:prstGeom prst="rect">
            <a:avLst/>
          </a:prstGeom>
        </p:spPr>
      </p:pic>
      <p:sp>
        <p:nvSpPr>
          <p:cNvPr id="36" name="Isosceles Triangle 35"/>
          <p:cNvSpPr/>
          <p:nvPr/>
        </p:nvSpPr>
        <p:spPr>
          <a:xfrm rot="16200000">
            <a:off x="3412611" y="1731656"/>
            <a:ext cx="4534030" cy="4422422"/>
          </a:xfrm>
          <a:prstGeom prst="triangle">
            <a:avLst>
              <a:gd name="adj" fmla="val 665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35" y="1675851"/>
            <a:ext cx="1993394" cy="4534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6561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749455" cy="578772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Software Architecture: Input Algorithm </a:t>
            </a:r>
            <a:r>
              <a:rPr lang="en-US" dirty="0" err="1"/>
              <a:t>Params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35" y="1675851"/>
            <a:ext cx="1993394" cy="4534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6852"/>
                <a:ext cx="6713483" cy="4820111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3600" dirty="0"/>
                  <a:t>Calling the DFEs with the desired working an learning parameters</a:t>
                </a:r>
              </a:p>
              <a:p>
                <a:pPr lvl="1" algn="l" rtl="0"/>
                <a:r>
                  <a:rPr lang="en-US" sz="3200" dirty="0"/>
                  <a:t>Number of Input \ Output nodes</a:t>
                </a:r>
              </a:p>
              <a:p>
                <a:pPr lvl="1" algn="l" rtl="0"/>
                <a:r>
                  <a:rPr lang="en-US" sz="3200" dirty="0"/>
                  <a:t>number of hidden layers</a:t>
                </a:r>
              </a:p>
              <a:p>
                <a:pPr lvl="1" algn="l" rtl="0"/>
                <a:r>
                  <a:rPr lang="en-US" sz="3200" dirty="0"/>
                  <a:t>Float size</a:t>
                </a:r>
              </a:p>
              <a:p>
                <a:pPr lvl="1" algn="l" rtl="0"/>
                <a:r>
                  <a:rPr lang="en-US" sz="3200" dirty="0"/>
                  <a:t>Learning rate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200" dirty="0"/>
              </a:p>
              <a:p>
                <a:pPr algn="l" rtl="0"/>
                <a:r>
                  <a:rPr lang="en-US" sz="3600" dirty="0"/>
                  <a:t>Loading initial weights if present from csv</a:t>
                </a:r>
              </a:p>
              <a:p>
                <a:pPr lvl="1" algn="l" rtl="0"/>
                <a:r>
                  <a:rPr lang="en-US" sz="3200" dirty="0"/>
                  <a:t>Else, use random</a:t>
                </a:r>
              </a:p>
            </p:txBody>
          </p:sp>
        </mc:Choice>
        <mc:Fallback>
          <p:sp>
            <p:nvSpPr>
              <p:cNvPr id="7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6852"/>
                <a:ext cx="6713483" cy="4820111"/>
              </a:xfrm>
              <a:blipFill>
                <a:blip r:embed="rId3"/>
                <a:stretch>
                  <a:fillRect l="-2543" t="-3165" r="-999" b="-18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0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9455" cy="1325563"/>
          </a:xfrm>
        </p:spPr>
        <p:txBody>
          <a:bodyPr/>
          <a:lstStyle/>
          <a:p>
            <a:pPr algn="l" rtl="0"/>
            <a:r>
              <a:rPr lang="en-US" dirty="0"/>
              <a:t>Software Architecture: Write BP new Weights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3" y="1920218"/>
            <a:ext cx="4950757" cy="4351338"/>
          </a:xfrm>
          <a:prstGeom prst="rect">
            <a:avLst/>
          </a:prstGeom>
        </p:spPr>
      </p:pic>
      <p:sp>
        <p:nvSpPr>
          <p:cNvPr id="36" name="Isosceles Triangle 35"/>
          <p:cNvSpPr/>
          <p:nvPr/>
        </p:nvSpPr>
        <p:spPr>
          <a:xfrm rot="16200000">
            <a:off x="2963869" y="1707510"/>
            <a:ext cx="5431513" cy="4422422"/>
          </a:xfrm>
          <a:prstGeom prst="triangle">
            <a:avLst>
              <a:gd name="adj" fmla="val 10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35" y="1202965"/>
            <a:ext cx="1804958" cy="5431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6252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9455" cy="837839"/>
          </a:xfrm>
        </p:spPr>
        <p:txBody>
          <a:bodyPr/>
          <a:lstStyle/>
          <a:p>
            <a:pPr algn="l" rtl="0"/>
            <a:r>
              <a:rPr lang="en-US" dirty="0"/>
              <a:t>Software Architecture: Write BP new Weights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35" y="1202965"/>
            <a:ext cx="1804958" cy="5431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02966"/>
            <a:ext cx="7052635" cy="5431514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/>
              <a:t>Per Batch\Epoch:</a:t>
            </a:r>
          </a:p>
          <a:p>
            <a:pPr algn="l" rtl="0"/>
            <a:r>
              <a:rPr lang="en-US" sz="3200" dirty="0"/>
              <a:t>Gets weights corrections from the DFE Back Propagation algorithm</a:t>
            </a:r>
          </a:p>
          <a:p>
            <a:pPr algn="l" rtl="0"/>
            <a:r>
              <a:rPr lang="en-US" sz="3200" dirty="0"/>
              <a:t>Normalize the average correction over entire batch</a:t>
            </a:r>
          </a:p>
          <a:p>
            <a:pPr lvl="1" algn="l" rtl="0"/>
            <a:r>
              <a:rPr lang="en-US" sz="2800" dirty="0"/>
              <a:t>In order to make sure each data entry has the same effect over weight calculation</a:t>
            </a:r>
          </a:p>
          <a:p>
            <a:pPr algn="l" rtl="0"/>
            <a:r>
              <a:rPr lang="en-US" sz="3200" dirty="0"/>
              <a:t>The memory can only be written by the CPU in our flow-control</a:t>
            </a:r>
          </a:p>
          <a:p>
            <a:pPr algn="l" rtl="0"/>
            <a:r>
              <a:rPr lang="en-US" sz="3200" dirty="0"/>
              <a:t>Run a generalization set for statistical analysis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3122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1. Revision History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524549"/>
              </p:ext>
            </p:extLst>
          </p:nvPr>
        </p:nvGraphicFramePr>
        <p:xfrm>
          <a:off x="344065" y="1286579"/>
          <a:ext cx="11393233" cy="2455124"/>
        </p:xfrm>
        <a:graphic>
          <a:graphicData uri="http://schemas.openxmlformats.org/drawingml/2006/table">
            <a:tbl>
              <a:tblPr rtl="1" firstRow="1" firstCol="1" bandRow="1">
                <a:tableStyleId>{7DF18680-E054-41AD-8BC1-D1AEF772440D}</a:tableStyleId>
              </a:tblPr>
              <a:tblGrid>
                <a:gridCol w="379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34"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date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by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main change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582">
                <a:tc>
                  <a:txBody>
                    <a:bodyPr/>
                    <a:lstStyle/>
                    <a:p>
                      <a:pPr marL="53340" algn="l" rtl="1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15/9/2016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dogev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862"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  <a:tabLst>
                          <a:tab pos="1618615" algn="r"/>
                        </a:tabLs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" algn="l" rtl="0"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08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9455" cy="1325563"/>
          </a:xfrm>
        </p:spPr>
        <p:txBody>
          <a:bodyPr/>
          <a:lstStyle/>
          <a:p>
            <a:pPr algn="l" rtl="0"/>
            <a:r>
              <a:rPr lang="en-US" dirty="0"/>
              <a:t>Software Architecture: Save Topology &amp; LOGs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3" y="1920218"/>
            <a:ext cx="4950757" cy="4351338"/>
          </a:xfrm>
          <a:prstGeom prst="rect">
            <a:avLst/>
          </a:prstGeom>
        </p:spPr>
      </p:pic>
      <p:sp>
        <p:nvSpPr>
          <p:cNvPr id="36" name="Isosceles Triangle 35"/>
          <p:cNvSpPr/>
          <p:nvPr/>
        </p:nvSpPr>
        <p:spPr>
          <a:xfrm rot="16200000">
            <a:off x="3879165" y="2846324"/>
            <a:ext cx="5393132" cy="2630217"/>
          </a:xfrm>
          <a:prstGeom prst="triangle">
            <a:avLst>
              <a:gd name="adj" fmla="val 118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37" y="1464869"/>
            <a:ext cx="1792203" cy="53931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0675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749455" cy="1099744"/>
          </a:xfrm>
        </p:spPr>
        <p:txBody>
          <a:bodyPr/>
          <a:lstStyle/>
          <a:p>
            <a:pPr algn="l" rtl="0"/>
            <a:r>
              <a:rPr lang="en-US" dirty="0"/>
              <a:t>Software Architecture: Save Topology &amp; LOGs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64869"/>
            <a:ext cx="6555828" cy="4712094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/>
              <a:t>check (performance or number of iterations)</a:t>
            </a:r>
          </a:p>
          <a:p>
            <a:pPr algn="l" rtl="0"/>
            <a:r>
              <a:rPr lang="en-US" sz="4000" dirty="0"/>
              <a:t>After stop condition is met</a:t>
            </a:r>
          </a:p>
          <a:p>
            <a:pPr algn="l" rtl="0"/>
            <a:r>
              <a:rPr lang="en-US" sz="4000" dirty="0"/>
              <a:t>Export report and final NN layout</a:t>
            </a:r>
          </a:p>
          <a:p>
            <a:pPr algn="l" rtl="0"/>
            <a:r>
              <a:rPr lang="en-US" sz="4000" dirty="0"/>
              <a:t>Run final validation set to estimate NN performance </a:t>
            </a:r>
          </a:p>
          <a:p>
            <a:pPr algn="l" rtl="0"/>
            <a:endParaRPr lang="he-IL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37" y="1464869"/>
            <a:ext cx="1792203" cy="53931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8561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656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Results Against Golden Modules</a:t>
            </a:r>
            <a:endParaRPr lang="he-IL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2975"/>
            <a:ext cx="107442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656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Results Against Golden Modules</a:t>
            </a:r>
            <a:endParaRPr lang="he-IL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043782"/>
            <a:ext cx="112680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4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466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Results Against Golden Modules</a:t>
            </a:r>
            <a:endParaRPr lang="he-IL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82592"/>
            <a:ext cx="11153774" cy="59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466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Results Against Golden Modules Classifier</a:t>
            </a:r>
            <a:endParaRPr lang="he-IL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75" y="4487922"/>
            <a:ext cx="4718700" cy="2460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054143"/>
            <a:ext cx="10896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466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Results MINST Letter A Recognition</a:t>
            </a:r>
            <a:endParaRPr lang="he-IL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882592"/>
            <a:ext cx="117157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9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Resource Utilization per topology</a:t>
            </a:r>
            <a:endParaRPr lang="he-IL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895350"/>
            <a:ext cx="9182100" cy="291465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7030A0"/>
                </a:solidFill>
              </a:rPr>
              <a:t>ANN = [2 8 4] RESOURCE USAGE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</a:rPr>
              <a:t>Logic utilization:     		195599 / 297600 (65.73%)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</a:rPr>
              <a:t>  LUTs:                			140452 / 297600 (47.19%)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</a:rPr>
              <a:t>  Primary FFs:         		187653 / 297600 (63.06%)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</a:rPr>
              <a:t>Multipliers (25x18):      		444 / 2016   (22.02%)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</a:rPr>
              <a:t>  DSP blocks:             		444 / 2016   (22.02%)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</a:rPr>
              <a:t>Block memory (BRAM18):    	377 / 2128   (17.72%)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04950" y="3810000"/>
            <a:ext cx="9182100" cy="291465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rgbClr val="002060"/>
                </a:solidFill>
              </a:rPr>
              <a:t>ANN = [2 8 8 4] RESOURCE USAGE</a:t>
            </a:r>
          </a:p>
          <a:p>
            <a:pPr lvl="1" algn="l" rtl="0"/>
            <a:r>
              <a:rPr lang="en-US" dirty="0">
                <a:solidFill>
                  <a:srgbClr val="002060"/>
                </a:solidFill>
              </a:rPr>
              <a:t>Logic utilization:     		388378 / 297600 (130.50%)</a:t>
            </a:r>
          </a:p>
          <a:p>
            <a:pPr lvl="1" algn="l" rtl="0"/>
            <a:r>
              <a:rPr lang="en-US" dirty="0">
                <a:solidFill>
                  <a:srgbClr val="002060"/>
                </a:solidFill>
              </a:rPr>
              <a:t>  LUTs:                			281913 / 297600 (94.73%)</a:t>
            </a:r>
          </a:p>
          <a:p>
            <a:pPr lvl="1" algn="l" rtl="0"/>
            <a:r>
              <a:rPr lang="en-US" dirty="0">
                <a:solidFill>
                  <a:srgbClr val="002060"/>
                </a:solidFill>
              </a:rPr>
              <a:t>  Primary FFs:         		377632 / 297600 (126.89%)</a:t>
            </a:r>
          </a:p>
          <a:p>
            <a:pPr lvl="1" algn="l" rtl="0"/>
            <a:r>
              <a:rPr lang="en-US" dirty="0">
                <a:solidFill>
                  <a:srgbClr val="002060"/>
                </a:solidFill>
              </a:rPr>
              <a:t>Multipliers (25x18):      		932 / 2016   (46.23%)</a:t>
            </a:r>
          </a:p>
          <a:p>
            <a:pPr lvl="1" algn="l" rtl="0"/>
            <a:r>
              <a:rPr lang="en-US" dirty="0">
                <a:solidFill>
                  <a:srgbClr val="002060"/>
                </a:solidFill>
              </a:rPr>
              <a:t>  DSP blocks:             		932 / 2016   (46.23%)</a:t>
            </a:r>
          </a:p>
          <a:p>
            <a:pPr lvl="1" algn="l" rtl="0"/>
            <a:r>
              <a:rPr lang="en-US" dirty="0">
                <a:solidFill>
                  <a:srgbClr val="002060"/>
                </a:solidFill>
              </a:rPr>
              <a:t>Block memory (BRAM18):    	718 / 2128   (33.74%)</a:t>
            </a:r>
          </a:p>
        </p:txBody>
      </p:sp>
    </p:spTree>
    <p:extLst>
      <p:ext uri="{BB962C8B-B14F-4D97-AF65-F5344CB8AC3E}">
        <p14:creationId xmlns:p14="http://schemas.microsoft.com/office/powerpoint/2010/main" val="262042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Timing Compare</a:t>
            </a:r>
            <a:endParaRPr lang="he-IL" sz="44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400" dirty="0">
                <a:solidFill>
                  <a:srgbClr val="7030A0"/>
                </a:solidFill>
              </a:rPr>
              <a:t>A fully connected ANN had been made into a working DFE!</a:t>
            </a:r>
          </a:p>
          <a:p>
            <a:pPr algn="l" rtl="0"/>
            <a:r>
              <a:rPr lang="en-US" sz="4400" dirty="0">
                <a:solidFill>
                  <a:srgbClr val="7030A0"/>
                </a:solidFill>
              </a:rPr>
              <a:t>Timing performances vs GPUs is now tested…</a:t>
            </a:r>
          </a:p>
          <a:p>
            <a:pPr algn="l" rtl="0"/>
            <a:r>
              <a:rPr lang="en-US" sz="4400" dirty="0">
                <a:solidFill>
                  <a:srgbClr val="7030A0"/>
                </a:solidFill>
              </a:rPr>
              <a:t>So the final result it yet to be posted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702658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Degrees of Freedom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Number of layers , inputs and outputs</a:t>
            </a:r>
          </a:p>
          <a:p>
            <a:pPr algn="l" rtl="0"/>
            <a:r>
              <a:rPr lang="en-US" dirty="0"/>
              <a:t>Database partition and Epoch size</a:t>
            </a:r>
          </a:p>
          <a:p>
            <a:pPr algn="l" rtl="0"/>
            <a:r>
              <a:rPr lang="en-US" dirty="0"/>
              <a:t>Learning rate</a:t>
            </a:r>
          </a:p>
          <a:p>
            <a:pPr algn="l" rtl="0"/>
            <a:r>
              <a:rPr lang="en-US" dirty="0"/>
              <a:t>Activation Function</a:t>
            </a:r>
          </a:p>
          <a:p>
            <a:pPr algn="l" rtl="0"/>
            <a:r>
              <a:rPr lang="en-US" dirty="0"/>
              <a:t>Initial Weights</a:t>
            </a:r>
          </a:p>
        </p:txBody>
      </p:sp>
    </p:spTree>
    <p:extLst>
      <p:ext uri="{BB962C8B-B14F-4D97-AF65-F5344CB8AC3E}">
        <p14:creationId xmlns:p14="http://schemas.microsoft.com/office/powerpoint/2010/main" val="13060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185"/>
            <a:ext cx="10515600" cy="650389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2. Presentation Outline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784" y="1015514"/>
            <a:ext cx="11024016" cy="5430256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Motivation</a:t>
            </a:r>
          </a:p>
          <a:p>
            <a:pPr algn="l" rtl="0"/>
            <a:r>
              <a:rPr lang="en-US" dirty="0"/>
              <a:t>Goal</a:t>
            </a:r>
          </a:p>
          <a:p>
            <a:pPr algn="l" rtl="0"/>
            <a:r>
              <a:rPr lang="en-US" dirty="0"/>
              <a:t>Design Overview</a:t>
            </a:r>
          </a:p>
          <a:p>
            <a:pPr algn="l" rtl="0"/>
            <a:r>
              <a:rPr lang="en-US" dirty="0"/>
              <a:t>Problems Encountered</a:t>
            </a:r>
          </a:p>
          <a:p>
            <a:pPr algn="l" rtl="0"/>
            <a:r>
              <a:rPr lang="en-US" dirty="0"/>
              <a:t>Hardware Architecture</a:t>
            </a:r>
          </a:p>
          <a:p>
            <a:pPr algn="l" rtl="0"/>
            <a:r>
              <a:rPr lang="en-US" dirty="0"/>
              <a:t>Software Architecture</a:t>
            </a:r>
          </a:p>
          <a:p>
            <a:pPr algn="l" rtl="0"/>
            <a:r>
              <a:rPr lang="en-US" dirty="0"/>
              <a:t>Results</a:t>
            </a:r>
          </a:p>
          <a:p>
            <a:pPr algn="l" rtl="0"/>
            <a:r>
              <a:rPr lang="en-US" dirty="0"/>
              <a:t>Degrees of Freedom</a:t>
            </a:r>
          </a:p>
          <a:p>
            <a:pPr algn="l" rtl="0"/>
            <a:r>
              <a:rPr lang="en-US" dirty="0"/>
              <a:t>What's Next</a:t>
            </a:r>
          </a:p>
          <a:p>
            <a:pPr algn="l" rtl="0"/>
            <a:r>
              <a:rPr lang="en-US" dirty="0"/>
              <a:t>FAQs</a:t>
            </a:r>
          </a:p>
          <a:p>
            <a:pPr algn="l" rtl="0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7542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What’s Next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Push our building block to the wide use APP</a:t>
            </a:r>
          </a:p>
          <a:p>
            <a:pPr algn="l" rtl="0"/>
            <a:r>
              <a:rPr lang="en-US" dirty="0"/>
              <a:t>Non Blocking Handler</a:t>
            </a:r>
          </a:p>
          <a:p>
            <a:pPr algn="l" rtl="0"/>
            <a:r>
              <a:rPr lang="en-US" dirty="0"/>
              <a:t>S.O.O – Self Organizing Optimization</a:t>
            </a:r>
          </a:p>
          <a:p>
            <a:pPr algn="l" rtl="0"/>
            <a:r>
              <a:rPr lang="en-US" dirty="0" err="1"/>
              <a:t>MaxRinging</a:t>
            </a:r>
            <a:r>
              <a:rPr lang="en-US" dirty="0"/>
              <a:t> a lot of ANNs</a:t>
            </a:r>
          </a:p>
          <a:p>
            <a:pPr algn="l" rtl="0"/>
            <a:r>
              <a:rPr lang="en-US" dirty="0"/>
              <a:t>Python Generated envelop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2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Thank</a:t>
            </a:r>
            <a:r>
              <a:rPr lang="en-US" baseline="0" dirty="0"/>
              <a:t> You!!!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0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FAQ: What is Artificial</a:t>
            </a:r>
            <a:r>
              <a:rPr lang="en-US" baseline="0" dirty="0"/>
              <a:t> Neural Network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kind of AI</a:t>
            </a:r>
          </a:p>
          <a:p>
            <a:pPr algn="l" rtl="0"/>
            <a:r>
              <a:rPr lang="en-US" dirty="0"/>
              <a:t>Advantages </a:t>
            </a:r>
          </a:p>
          <a:p>
            <a:pPr algn="l" rtl="0"/>
            <a:r>
              <a:rPr lang="en-US" dirty="0"/>
              <a:t>Basic structure</a:t>
            </a:r>
            <a:endParaRPr lang="he-IL" dirty="0"/>
          </a:p>
        </p:txBody>
      </p:sp>
      <p:pic>
        <p:nvPicPr>
          <p:cNvPr id="3074" name="Picture 2" descr="https://www.hhmi.org/sites/default/files/Programs/Investigator/Jessell-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02" y="1704498"/>
            <a:ext cx="8417851" cy="404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22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FAQ: Basic Artificial</a:t>
            </a:r>
            <a:r>
              <a:rPr lang="en-US" baseline="0" dirty="0"/>
              <a:t> Neural Network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Topology and connection</a:t>
            </a:r>
          </a:p>
          <a:p>
            <a:pPr algn="l" rtl="0"/>
            <a:r>
              <a:rPr lang="en-US" dirty="0"/>
              <a:t>Basic data flow</a:t>
            </a:r>
            <a:endParaRPr lang="he-IL" dirty="0"/>
          </a:p>
        </p:txBody>
      </p:sp>
      <p:pic>
        <p:nvPicPr>
          <p:cNvPr id="6" name="Picture 2" descr="neural_network (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08" y="1370013"/>
            <a:ext cx="6184571" cy="526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49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FAQ: Basic Learning Process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BP</a:t>
            </a:r>
          </a:p>
          <a:p>
            <a:pPr algn="l" rtl="0"/>
            <a:r>
              <a:rPr lang="en-US" dirty="0"/>
              <a:t>Gradient Decent</a:t>
            </a:r>
          </a:p>
        </p:txBody>
      </p:sp>
      <p:pic>
        <p:nvPicPr>
          <p:cNvPr id="2050" name="Picture 2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2" y="2271657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884132" y="32892"/>
            <a:ext cx="2801620" cy="22853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53114" y="3049195"/>
            <a:ext cx="4272255" cy="31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2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FAQ: What is the Maxeler Platform and DFE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Data stream flow engines  computing </a:t>
            </a:r>
          </a:p>
          <a:p>
            <a:pPr algn="l" rtl="0"/>
            <a:r>
              <a:rPr lang="en-US" dirty="0"/>
              <a:t>The different parts of the platform</a:t>
            </a:r>
          </a:p>
          <a:p>
            <a:pPr algn="l" rtl="0"/>
            <a:r>
              <a:rPr lang="en-US" dirty="0"/>
              <a:t>Design Flow</a:t>
            </a:r>
          </a:p>
          <a:p>
            <a:pPr algn="l" rtl="0"/>
            <a:r>
              <a:rPr lang="en-US" dirty="0"/>
              <a:t>Advantages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4129" y="2620144"/>
            <a:ext cx="5817688" cy="4207624"/>
            <a:chOff x="154876" y="804578"/>
            <a:chExt cx="7820724" cy="56563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2851"/>
            <a:stretch/>
          </p:blipFill>
          <p:spPr>
            <a:xfrm>
              <a:off x="154876" y="804578"/>
              <a:ext cx="5651314" cy="5656313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5426558" y="1125475"/>
              <a:ext cx="2549042" cy="4449306"/>
              <a:chOff x="5426558" y="1125475"/>
              <a:chExt cx="2549042" cy="444930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26558" y="1125475"/>
                <a:ext cx="2549042" cy="4449306"/>
                <a:chOff x="5426558" y="1125475"/>
                <a:chExt cx="2549042" cy="4449306"/>
              </a:xfrm>
            </p:grpSpPr>
            <p:pic>
              <p:nvPicPr>
                <p:cNvPr id="9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63881"/>
                <a:stretch/>
              </p:blipFill>
              <p:spPr bwMode="auto">
                <a:xfrm>
                  <a:off x="5426558" y="1125475"/>
                  <a:ext cx="2189504" cy="4449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6807200" y="3392071"/>
                  <a:ext cx="1168400" cy="7354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8" name="Left-Right Arrow 7"/>
              <p:cNvSpPr/>
              <p:nvPr/>
            </p:nvSpPr>
            <p:spPr>
              <a:xfrm>
                <a:off x="5426559" y="3703320"/>
                <a:ext cx="1250114" cy="158443"/>
              </a:xfrm>
              <a:prstGeom prst="left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382" y="1239948"/>
            <a:ext cx="2468982" cy="1858913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6" t="29215" r="5329" b="6314"/>
          <a:stretch/>
        </p:blipFill>
        <p:spPr bwMode="auto">
          <a:xfrm>
            <a:off x="594758" y="3880156"/>
            <a:ext cx="3273222" cy="29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24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431"/>
          </a:xfrm>
        </p:spPr>
        <p:txBody>
          <a:bodyPr/>
          <a:lstStyle/>
          <a:p>
            <a:pPr algn="l" rtl="0"/>
            <a:r>
              <a:rPr lang="en-US" dirty="0"/>
              <a:t>Motivation: Optimal Implementation of ANN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640" y="1359160"/>
            <a:ext cx="11358607" cy="5191541"/>
          </a:xfrm>
        </p:spPr>
        <p:txBody>
          <a:bodyPr>
            <a:normAutofit/>
          </a:bodyPr>
          <a:lstStyle/>
          <a:p>
            <a:pPr algn="l" rtl="0" eaLnBrk="1" fontAlgn="auto" latinLnBrk="0" hangingPunct="1"/>
            <a:r>
              <a:rPr lang="en-US" sz="4400" kern="1200" dirty="0">
                <a:solidFill>
                  <a:schemeClr val="tx1"/>
                </a:solidFill>
                <a:effectLst/>
              </a:rPr>
              <a:t>ANN are becoming more and more popular in un-linear </a:t>
            </a:r>
            <a:r>
              <a:rPr lang="en-US" sz="4400" dirty="0"/>
              <a:t>solution </a:t>
            </a:r>
            <a:r>
              <a:rPr lang="en-US" sz="4400" kern="1200" dirty="0">
                <a:solidFill>
                  <a:schemeClr val="tx1"/>
                </a:solidFill>
                <a:effectLst/>
              </a:rPr>
              <a:t>approximation </a:t>
            </a:r>
          </a:p>
          <a:p>
            <a:pPr algn="l" rtl="0" eaLnBrk="1" fontAlgn="auto" latinLnBrk="0" hangingPunct="1"/>
            <a:r>
              <a:rPr lang="en-US" sz="4400" kern="1200" dirty="0">
                <a:solidFill>
                  <a:schemeClr val="tx1"/>
                </a:solidFill>
                <a:effectLst/>
              </a:rPr>
              <a:t>New Available Massive Parallelism Technology</a:t>
            </a:r>
          </a:p>
          <a:p>
            <a:pPr algn="l" rtl="0" eaLnBrk="1" fontAlgn="auto" latinLnBrk="0" hangingPunct="1"/>
            <a:r>
              <a:rPr lang="en-US" sz="4400" dirty="0"/>
              <a:t>Reaching far faster training time via Parallel Hardware… like a human brain</a:t>
            </a:r>
          </a:p>
          <a:p>
            <a:pPr algn="l" rtl="0" eaLnBrk="1" fontAlgn="auto" latinLnBrk="0" hangingPunct="1"/>
            <a:r>
              <a:rPr lang="en-US" sz="4400" dirty="0"/>
              <a:t>Dynamically Self Organizing Optimal Topology</a:t>
            </a:r>
          </a:p>
          <a:p>
            <a:pPr algn="l" rtl="0" eaLnBrk="1" latinLnBrk="0" hangingPunct="1"/>
            <a:r>
              <a:rPr lang="en-US" sz="4400" dirty="0"/>
              <a:t>Cascading Multiple ANN</a:t>
            </a:r>
          </a:p>
        </p:txBody>
      </p:sp>
    </p:spTree>
    <p:extLst>
      <p:ext uri="{BB962C8B-B14F-4D97-AF65-F5344CB8AC3E}">
        <p14:creationId xmlns:p14="http://schemas.microsoft.com/office/powerpoint/2010/main" val="34917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/>
          <a:lstStyle/>
          <a:p>
            <a:pPr algn="l" rtl="0"/>
            <a:r>
              <a:rPr lang="en-US" dirty="0"/>
              <a:t>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619"/>
            <a:ext cx="10515600" cy="4982344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/>
              <a:t>Parallel Data Flow Engines </a:t>
            </a:r>
            <a:r>
              <a:rPr lang="en-US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 in Hardware</a:t>
            </a:r>
          </a:p>
          <a:p>
            <a:pPr algn="l" rtl="0" eaLnBrk="1" fontAlgn="auto" latinLnBrk="0" hangingPunct="1"/>
            <a:r>
              <a:rPr lang="en-US" sz="3200" dirty="0"/>
              <a:t>Creating a Generic Building Block for AI architectures</a:t>
            </a:r>
          </a:p>
          <a:p>
            <a:pPr lvl="1" algn="l" rtl="0"/>
            <a:r>
              <a:rPr lang="en-US" sz="2800" dirty="0"/>
              <a:t>Supporting Pre\Post data analysis or feature extractions</a:t>
            </a:r>
            <a:endParaRPr lang="he-IL" sz="2800" dirty="0">
              <a:effectLst/>
            </a:endParaRPr>
          </a:p>
          <a:p>
            <a:pPr lvl="1" algn="l" rtl="0"/>
            <a:r>
              <a:rPr lang="en-US" sz="2800" dirty="0"/>
              <a:t>different activation functions</a:t>
            </a:r>
          </a:p>
          <a:p>
            <a:pPr algn="l" rtl="0" eaLnBrk="1" fontAlgn="auto" latinLnBrk="0" hangingPunct="1"/>
            <a:r>
              <a:rPr lang="en-US" sz="3200" dirty="0"/>
              <a:t>Generic AI API </a:t>
            </a:r>
          </a:p>
          <a:p>
            <a:pPr lvl="1" algn="l" rtl="0"/>
            <a:r>
              <a:rPr lang="en-US" sz="2800" dirty="0"/>
              <a:t>Loading and Exporting AI parameters for different tasks</a:t>
            </a:r>
          </a:p>
          <a:p>
            <a:pPr lvl="1" algn="l" rtl="0"/>
            <a:r>
              <a:rPr lang="en-US" sz="2800" dirty="0"/>
              <a:t>Controlling Database partition and  Epoch sizes</a:t>
            </a:r>
          </a:p>
          <a:p>
            <a:pPr algn="l" rtl="0" eaLnBrk="1" fontAlgn="auto" latinLnBrk="0" hangingPunct="1"/>
            <a:r>
              <a:rPr lang="en-US" sz="3200" dirty="0">
                <a:effectLst/>
              </a:rPr>
              <a:t>CPU</a:t>
            </a:r>
            <a:r>
              <a:rPr lang="en-US" sz="3200" baseline="0" dirty="0">
                <a:effectLst/>
              </a:rPr>
              <a:t> Controller oversees training and</a:t>
            </a:r>
            <a:r>
              <a:rPr lang="en-US" sz="3200" dirty="0">
                <a:effectLst/>
              </a:rPr>
              <a:t> outputting</a:t>
            </a:r>
          </a:p>
          <a:p>
            <a:pPr lvl="1" algn="l" rtl="0"/>
            <a:r>
              <a:rPr lang="en-US" sz="2800" dirty="0"/>
              <a:t>C++ Host Code calls the ANN</a:t>
            </a:r>
            <a:endParaRPr lang="en-US" sz="2800" dirty="0">
              <a:effectLst/>
            </a:endParaRPr>
          </a:p>
          <a:p>
            <a:pPr algn="l" rtl="0" eaLnBrk="1" fontAlgn="auto" latinLnBrk="0" hangingPunct="1"/>
            <a:r>
              <a:rPr lang="en-US" sz="3200" dirty="0">
                <a:effectLst/>
              </a:rPr>
              <a:t>Comprehensive Statistical Learning</a:t>
            </a:r>
            <a:r>
              <a:rPr lang="en-US" sz="3200" baseline="0" dirty="0">
                <a:effectLst/>
              </a:rPr>
              <a:t> </a:t>
            </a:r>
            <a:r>
              <a:rPr lang="en-US" sz="3200" dirty="0"/>
              <a:t>R</a:t>
            </a:r>
            <a:r>
              <a:rPr lang="en-US" sz="3200" baseline="0" dirty="0">
                <a:effectLst/>
              </a:rPr>
              <a:t>eport</a:t>
            </a:r>
          </a:p>
        </p:txBody>
      </p:sp>
    </p:spTree>
    <p:extLst>
      <p:ext uri="{BB962C8B-B14F-4D97-AF65-F5344CB8AC3E}">
        <p14:creationId xmlns:p14="http://schemas.microsoft.com/office/powerpoint/2010/main" val="137028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52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Design</a:t>
            </a:r>
            <a:r>
              <a:rPr lang="en-US" baseline="0" dirty="0"/>
              <a:t> Overview: </a:t>
            </a:r>
            <a:r>
              <a:rPr lang="en-US" dirty="0"/>
              <a:t>Tasks Division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3600" dirty="0"/>
              <a:t>CPU</a:t>
            </a:r>
          </a:p>
          <a:p>
            <a:pPr lvl="1" algn="l" rtl="0"/>
            <a:r>
              <a:rPr lang="en-US" sz="3200" baseline="0" dirty="0"/>
              <a:t>API</a:t>
            </a:r>
          </a:p>
          <a:p>
            <a:pPr lvl="1" algn="l" rtl="0"/>
            <a:r>
              <a:rPr lang="en-US" sz="3200" dirty="0"/>
              <a:t>Database management</a:t>
            </a:r>
          </a:p>
          <a:p>
            <a:pPr lvl="1" algn="l" rtl="0"/>
            <a:r>
              <a:rPr lang="en-US" sz="3200" dirty="0"/>
              <a:t>DFE configuration for ANN </a:t>
            </a:r>
          </a:p>
          <a:p>
            <a:pPr lvl="1" algn="l" rtl="0"/>
            <a:r>
              <a:rPr lang="en-US" sz="3200" dirty="0"/>
              <a:t>Batch Update Weights</a:t>
            </a:r>
          </a:p>
          <a:p>
            <a:pPr lvl="1" algn="l" rtl="0"/>
            <a:r>
              <a:rPr lang="en-US" sz="3200" dirty="0"/>
              <a:t>Calculated Statistical Errors</a:t>
            </a:r>
          </a:p>
          <a:p>
            <a:pPr algn="l" rtl="0"/>
            <a:r>
              <a:rPr lang="en-US" sz="3600" baseline="0" dirty="0"/>
              <a:t>Maxeler</a:t>
            </a:r>
            <a:r>
              <a:rPr lang="en-US" sz="3600" dirty="0"/>
              <a:t> DFE</a:t>
            </a:r>
          </a:p>
          <a:p>
            <a:pPr lvl="1" algn="l" rtl="0"/>
            <a:r>
              <a:rPr lang="en-US" sz="3200" dirty="0"/>
              <a:t>Feedforward Parallel Data Stream Engine</a:t>
            </a:r>
          </a:p>
          <a:p>
            <a:pPr lvl="1" algn="l" rtl="0"/>
            <a:r>
              <a:rPr lang="en-US" sz="3200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24589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Design</a:t>
            </a:r>
            <a:r>
              <a:rPr lang="en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Overview: Top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" y="0"/>
            <a:ext cx="7578012" cy="66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Problems </a:t>
            </a:r>
            <a:r>
              <a:rPr lang="en-US" dirty="0"/>
              <a:t>Encountered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/>
              <a:t>Lacking Theoretical background</a:t>
            </a:r>
          </a:p>
          <a:p>
            <a:pPr algn="l" rtl="0"/>
            <a:r>
              <a:rPr lang="en-US" sz="3600" dirty="0"/>
              <a:t>Unquantifiable Maxeler Hardware bit sizes</a:t>
            </a:r>
          </a:p>
          <a:p>
            <a:pPr algn="l" rtl="0"/>
            <a:r>
              <a:rPr lang="en-US" sz="3600" dirty="0"/>
              <a:t>Avoiding data dependency loops in a stream DFE</a:t>
            </a:r>
          </a:p>
          <a:p>
            <a:pPr algn="l" rtl="0"/>
            <a:r>
              <a:rPr lang="en-US" sz="3600" dirty="0"/>
              <a:t>Optimal Runtime Back Propagation while streaming new data</a:t>
            </a:r>
          </a:p>
          <a:p>
            <a:pPr lvl="1" algn="l" rtl="0"/>
            <a:r>
              <a:rPr lang="en-US" sz="3200" dirty="0"/>
              <a:t>Mathematical analysis and theorem for new BP</a:t>
            </a:r>
          </a:p>
          <a:p>
            <a:pPr lvl="1" algn="l" rtl="0"/>
            <a:r>
              <a:rPr lang="en-US" sz="3200" dirty="0"/>
              <a:t>Pipeline and Hardware optimal utilization </a:t>
            </a:r>
          </a:p>
          <a:p>
            <a:pPr algn="l" rtl="0"/>
            <a:r>
              <a:rPr lang="en-US" sz="3600" dirty="0"/>
              <a:t>Unknown Syntax issues</a:t>
            </a:r>
          </a:p>
          <a:p>
            <a:pPr algn="l" rtl="0"/>
            <a:r>
              <a:rPr lang="en-US" sz="3600" dirty="0"/>
              <a:t>No Google</a:t>
            </a:r>
          </a:p>
          <a:p>
            <a:pPr algn="l" rtl="0"/>
            <a:r>
              <a:rPr lang="en-US" sz="3600" dirty="0" err="1"/>
              <a:t>Kernel.Math</a:t>
            </a:r>
            <a:r>
              <a:rPr lang="en-US" sz="3600" dirty="0"/>
              <a:t>(</a:t>
            </a:r>
            <a:r>
              <a:rPr lang="en-US" sz="3600" dirty="0" err="1"/>
              <a:t>exp</a:t>
            </a:r>
            <a:r>
              <a:rPr lang="en-US" sz="3600" dirty="0"/>
              <a:t>) float mismatch in DFE vs Sim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5802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69" y="140274"/>
            <a:ext cx="5472659" cy="59424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Hardware Architecture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7" y="464696"/>
            <a:ext cx="11797006" cy="63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637</Words>
  <Application>Microsoft Office PowerPoint</Application>
  <PresentationFormat>מסך רחב</PresentationFormat>
  <Paragraphs>152</Paragraphs>
  <Slides>36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Maxeler Platform  Artificial Neural Network</vt:lpstr>
      <vt:lpstr>1. Revision History</vt:lpstr>
      <vt:lpstr>2. Presentation Outline</vt:lpstr>
      <vt:lpstr>Motivation: Optimal Implementation of ANN</vt:lpstr>
      <vt:lpstr>Goal</vt:lpstr>
      <vt:lpstr>Design Overview: Tasks Division</vt:lpstr>
      <vt:lpstr>Design Overview: Top </vt:lpstr>
      <vt:lpstr>Problems Encountered</vt:lpstr>
      <vt:lpstr>Hardware Architecture</vt:lpstr>
      <vt:lpstr>Hardware Architecture: inner</vt:lpstr>
      <vt:lpstr>Hardware Architecture: Manager</vt:lpstr>
      <vt:lpstr>Hardware Architecture: FF Kernels</vt:lpstr>
      <vt:lpstr>Hardware Architecture: BP Kernels</vt:lpstr>
      <vt:lpstr>Software Architecture: Input Database</vt:lpstr>
      <vt:lpstr>Software Architecture: Input Database</vt:lpstr>
      <vt:lpstr>Software Architecture: Input Algorithm Params</vt:lpstr>
      <vt:lpstr>Software Architecture: Input Algorithm Params</vt:lpstr>
      <vt:lpstr>Software Architecture: Write BP new Weights</vt:lpstr>
      <vt:lpstr>Software Architecture: Write BP new Weights</vt:lpstr>
      <vt:lpstr>Software Architecture: Save Topology &amp; LOGs</vt:lpstr>
      <vt:lpstr>Software Architecture: Save Topology &amp; LOGs</vt:lpstr>
      <vt:lpstr>Results Against Golden Modules</vt:lpstr>
      <vt:lpstr>Results Against Golden Modules</vt:lpstr>
      <vt:lpstr>Results Against Golden Modules</vt:lpstr>
      <vt:lpstr>Results Against Golden Modules Classifier</vt:lpstr>
      <vt:lpstr>Results MINST Letter A Recognition</vt:lpstr>
      <vt:lpstr>Resource Utilization per topology</vt:lpstr>
      <vt:lpstr>Timing Compare</vt:lpstr>
      <vt:lpstr>Degrees of Freedom</vt:lpstr>
      <vt:lpstr>What’s Next</vt:lpstr>
      <vt:lpstr>Thank You!!!</vt:lpstr>
      <vt:lpstr>FAQ: What is Artificial Neural Network</vt:lpstr>
      <vt:lpstr>FAQ: Basic Artificial Neural Network</vt:lpstr>
      <vt:lpstr>FAQ: Basic Learning Process</vt:lpstr>
      <vt:lpstr>FAQ: What is the Maxeler Platform and DFE</vt:lpstr>
      <vt:lpstr>Questions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Maxeler Platform  Artificial Neural Network</dc:title>
  <dc:creator>Dor Rosenblum</dc:creator>
  <cp:lastModifiedBy>Dor Rosenblum</cp:lastModifiedBy>
  <cp:revision>100</cp:revision>
  <dcterms:created xsi:type="dcterms:W3CDTF">2016-05-15T14:40:11Z</dcterms:created>
  <dcterms:modified xsi:type="dcterms:W3CDTF">2016-11-01T07:48:05Z</dcterms:modified>
</cp:coreProperties>
</file>