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83" r:id="rId4"/>
    <p:sldId id="286" r:id="rId5"/>
    <p:sldId id="287" r:id="rId6"/>
    <p:sldId id="291" r:id="rId7"/>
    <p:sldId id="292" r:id="rId8"/>
    <p:sldId id="285" r:id="rId9"/>
    <p:sldId id="288" r:id="rId10"/>
    <p:sldId id="289" r:id="rId11"/>
    <p:sldId id="290" r:id="rId12"/>
    <p:sldId id="293" r:id="rId13"/>
    <p:sldId id="294" r:id="rId14"/>
    <p:sldId id="300" r:id="rId15"/>
    <p:sldId id="296" r:id="rId16"/>
    <p:sldId id="297" r:id="rId17"/>
    <p:sldId id="298" r:id="rId18"/>
    <p:sldId id="278" r:id="rId19"/>
    <p:sldId id="281" r:id="rId20"/>
    <p:sldId id="282" r:id="rId21"/>
  </p:sldIdLst>
  <p:sldSz cx="9144000" cy="5143500" type="screen16x9"/>
  <p:notesSz cx="6858000" cy="9144000"/>
  <p:embeddedFontLst>
    <p:embeddedFont>
      <p:font typeface="Barlow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259E6B-AFEC-4599-BCC8-41920075062D}">
  <a:tblStyle styleId="{3B259E6B-AFEC-4599-BCC8-4192007506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342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03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8442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840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3398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69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05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997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418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63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196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092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94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958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32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5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Encoding…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1701775" y="1341609"/>
            <a:ext cx="7048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000"/>
                </a:solidFill>
              </a:rPr>
              <a:t>1,114,112</a:t>
            </a:r>
            <a:endParaRPr sz="9600" dirty="0">
              <a:solidFill>
                <a:srgbClr val="FFB000"/>
              </a:solidFill>
            </a:endParaRPr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1701775" y="2642091"/>
            <a:ext cx="7048500" cy="2404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The number of characters in Unicode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(Including un-official characters like Klingon!!)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So question – how many bits we need to encode all these characters in Unicode?</a:t>
            </a:r>
            <a:endParaRPr sz="2400"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>
            <a:off x="1089787" y="666836"/>
            <a:ext cx="361896" cy="265341"/>
            <a:chOff x="4610450" y="3703750"/>
            <a:chExt cx="453050" cy="332175"/>
          </a:xfrm>
        </p:grpSpPr>
        <p:sp>
          <p:nvSpPr>
            <p:cNvPr id="262" name="Google Shape;262;p2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131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8217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FFB000"/>
                </a:solidFill>
              </a:rPr>
              <a:t>Unicode is not an Encoding</a:t>
            </a:r>
            <a:endParaRPr sz="44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104811"/>
            <a:ext cx="7192200" cy="355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That my be confusing..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b="1" dirty="0"/>
              <a:t>Why it is not an Encoding? But It so simple to have one encoding rule..!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Lets say it is encoding… so we need 3 bytes to hold for each character. 3 is awkward so lets use 4 bits. And now lets write “</a:t>
            </a:r>
            <a:r>
              <a:rPr lang="en-US" sz="1800" dirty="0" err="1"/>
              <a:t>Votiro</a:t>
            </a:r>
            <a:r>
              <a:rPr lang="en-US" sz="1800" dirty="0"/>
              <a:t>”.. It will require just for one letter 4 bytes. 6 letters are 24 bytes = 144 bits..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Instead of 48 bits we used earlier.. It is a waste of space.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417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8217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B000"/>
                </a:solidFill>
              </a:rPr>
              <a:t>So lets optimize !</a:t>
            </a:r>
            <a:endParaRPr sz="48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104811"/>
            <a:ext cx="7192200" cy="1466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UTF-32 defines 32 bits per a character, as the “Unicode” encoding. Although it easy, that may be a waste of space in memory.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UTF-8 uses 1 to 4 bytes,  UTF-16 uses 2 or 4 bytes. Therefore they are called “</a:t>
            </a:r>
            <a:r>
              <a:rPr lang="en-US" sz="1800" i="1" dirty="0"/>
              <a:t>variable length encoding”.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800" i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6EEAF-EB5A-427E-9839-2AB3EE066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38" y="2707644"/>
            <a:ext cx="5443537" cy="2240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F31988-B432-4418-AAC3-D665452129DE}"/>
              </a:ext>
            </a:extLst>
          </p:cNvPr>
          <p:cNvSpPr txBox="1"/>
          <p:nvPr/>
        </p:nvSpPr>
        <p:spPr>
          <a:xfrm>
            <a:off x="2232661" y="3112617"/>
            <a:ext cx="135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3"/>
                </a:solidFill>
              </a:rPr>
              <a:t>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F6DFE-7FBF-4FF5-8F3C-526DD3ADEA00}"/>
              </a:ext>
            </a:extLst>
          </p:cNvPr>
          <p:cNvSpPr txBox="1"/>
          <p:nvPr/>
        </p:nvSpPr>
        <p:spPr>
          <a:xfrm>
            <a:off x="2232661" y="3387010"/>
            <a:ext cx="135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Less Efficient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F7B60-6319-4595-8672-BAF1F072C67F}"/>
              </a:ext>
            </a:extLst>
          </p:cNvPr>
          <p:cNvSpPr txBox="1"/>
          <p:nvPr/>
        </p:nvSpPr>
        <p:spPr>
          <a:xfrm>
            <a:off x="2232661" y="3689294"/>
            <a:ext cx="135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Not Efficient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8D0EF-7B0F-4D14-8D19-2E282D7A57D4}"/>
              </a:ext>
            </a:extLst>
          </p:cNvPr>
          <p:cNvSpPr txBox="1"/>
          <p:nvPr/>
        </p:nvSpPr>
        <p:spPr>
          <a:xfrm>
            <a:off x="2232496" y="3987553"/>
            <a:ext cx="135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Less Efficient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42BCF-E282-4DF7-B3F1-36768880C82C}"/>
              </a:ext>
            </a:extLst>
          </p:cNvPr>
          <p:cNvSpPr txBox="1"/>
          <p:nvPr/>
        </p:nvSpPr>
        <p:spPr>
          <a:xfrm>
            <a:off x="2232496" y="4261946"/>
            <a:ext cx="135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3"/>
                </a:solidFill>
              </a:rPr>
              <a:t>Efficient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1ECA5-FFBE-4D22-B63C-AEC2DCDE35BD}"/>
              </a:ext>
            </a:extLst>
          </p:cNvPr>
          <p:cNvSpPr txBox="1"/>
          <p:nvPr/>
        </p:nvSpPr>
        <p:spPr>
          <a:xfrm>
            <a:off x="2232496" y="4564230"/>
            <a:ext cx="135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</a:rPr>
              <a:t>Not Efficient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2961E-5A3E-4540-9053-9F38DC0ABE06}"/>
              </a:ext>
            </a:extLst>
          </p:cNvPr>
          <p:cNvSpPr txBox="1"/>
          <p:nvPr/>
        </p:nvSpPr>
        <p:spPr>
          <a:xfrm>
            <a:off x="1630680" y="2822975"/>
            <a:ext cx="1961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u="sng" dirty="0">
                <a:solidFill>
                  <a:schemeClr val="tx1"/>
                </a:solidFill>
              </a:rPr>
              <a:t>Memory Space Efficiency</a:t>
            </a:r>
          </a:p>
        </p:txBody>
      </p:sp>
    </p:spTree>
    <p:extLst>
      <p:ext uri="{BB962C8B-B14F-4D97-AF65-F5344CB8AC3E}">
        <p14:creationId xmlns:p14="http://schemas.microsoft.com/office/powerpoint/2010/main" val="373371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8217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rgbClr val="FFB000"/>
                </a:solidFill>
              </a:rPr>
              <a:t>UTF8  Encoding</a:t>
            </a:r>
            <a:endParaRPr sz="4800" dirty="0">
              <a:solidFill>
                <a:srgbClr val="FFB000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aphicFrame>
        <p:nvGraphicFramePr>
          <p:cNvPr id="5" name="Google Shape;233;p26">
            <a:extLst>
              <a:ext uri="{FF2B5EF4-FFF2-40B4-BE49-F238E27FC236}">
                <a16:creationId xmlns:a16="http://schemas.microsoft.com/office/drawing/2014/main" id="{7CB4D6BD-1F08-467F-93D5-0D663DDC6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829930"/>
              </p:ext>
            </p:extLst>
          </p:nvPr>
        </p:nvGraphicFramePr>
        <p:xfrm>
          <a:off x="1348740" y="1120140"/>
          <a:ext cx="7795260" cy="3941044"/>
        </p:xfrm>
        <a:graphic>
          <a:graphicData uri="http://schemas.openxmlformats.org/drawingml/2006/table">
            <a:tbl>
              <a:tblPr>
                <a:noFill/>
                <a:tableStyleId>{3B259E6B-AFEC-4599-BCC8-41920075062D}</a:tableStyleId>
              </a:tblPr>
              <a:tblGrid>
                <a:gridCol w="1592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Character Unicode range</a:t>
                      </a:r>
                      <a:endParaRPr sz="12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Value binary representation</a:t>
                      </a:r>
                      <a:endParaRPr sz="12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UTF-8 binary representation</a:t>
                      </a:r>
                      <a:endParaRPr sz="12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0-127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(0x0h – 0X7Fh)</a:t>
                      </a:r>
                      <a:endParaRPr sz="12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zzzzzzz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(Example: ‘a’ = 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1100001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6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zzzzzzz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1100001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6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128 – 2047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(0x80h – 0x7FFh)</a:t>
                      </a:r>
                      <a:endParaRPr sz="12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00000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yyy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yy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zzzzzz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(Example: ‘©’ =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101001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6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yyyyy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zzzzzz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(110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00010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101001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6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2048 – 65535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(0x800h – 0xFFFFh)</a:t>
                      </a:r>
                      <a:endParaRPr sz="12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chemeClr val="accent3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xxxx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yyyy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yy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zzzzzz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(Example: ‘∑’ =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accent3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0010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0010 00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010001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6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1110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xxxx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yyyyyy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US" sz="16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zzzzzz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(1110</a:t>
                      </a:r>
                      <a:r>
                        <a:rPr lang="en-US" sz="1600" b="0" dirty="0">
                          <a:solidFill>
                            <a:schemeClr val="accent3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0010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001000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010001</a:t>
                      </a:r>
                      <a:r>
                        <a:rPr lang="en-US" sz="16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6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0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65</a:t>
                      </a:r>
                      <a:r>
                        <a:rPr lang="en-GB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,</a:t>
                      </a: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536 – 1,141,111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(0x10000h – 0x10FFFFh)</a:t>
                      </a:r>
                      <a:endParaRPr sz="1200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000</a:t>
                      </a:r>
                      <a:r>
                        <a:rPr lang="en-GB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www</a:t>
                      </a:r>
                      <a:r>
                        <a:rPr lang="en-GB" sz="1400" b="1" dirty="0">
                          <a:solidFill>
                            <a:schemeClr val="accent3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xx </a:t>
                      </a:r>
                      <a:r>
                        <a:rPr lang="en-GB" sz="1400" b="1" dirty="0" err="1">
                          <a:solidFill>
                            <a:schemeClr val="accent3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xxxx</a:t>
                      </a:r>
                      <a:r>
                        <a:rPr lang="en-GB" sz="1400" b="1" dirty="0" err="1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yyyy</a:t>
                      </a:r>
                      <a:r>
                        <a:rPr lang="en-GB" sz="14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-GB" sz="1400" b="1" dirty="0" err="1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yy</a:t>
                      </a:r>
                      <a:r>
                        <a:rPr lang="en-GB" sz="1400" b="1" dirty="0" err="1">
                          <a:solidFill>
                            <a:srgbClr val="0070C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zzzzzz</a:t>
                      </a:r>
                      <a:endParaRPr lang="en-GB" sz="1400" b="1" dirty="0">
                        <a:solidFill>
                          <a:srgbClr val="0070C0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(Example: ‘🜼’ =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000</a:t>
                      </a:r>
                      <a:r>
                        <a:rPr lang="en-GB" sz="1400" b="1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000</a:t>
                      </a:r>
                      <a:r>
                        <a:rPr lang="en-GB" sz="1400" b="1" dirty="0">
                          <a:solidFill>
                            <a:srgbClr val="92D05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01 1111</a:t>
                      </a:r>
                      <a:r>
                        <a:rPr lang="en-GB" sz="1400" b="1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0111 00</a:t>
                      </a:r>
                      <a:r>
                        <a:rPr lang="en-GB" sz="1400" b="1" dirty="0">
                          <a:solidFill>
                            <a:srgbClr val="0070C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111100</a:t>
                      </a:r>
                      <a:r>
                        <a:rPr lang="en-GB" sz="14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4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11110</a:t>
                      </a:r>
                      <a:r>
                        <a:rPr lang="en-GB" sz="1600" b="0" u="non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www</a:t>
                      </a: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GB" sz="1600" b="0" u="none" dirty="0">
                          <a:solidFill>
                            <a:schemeClr val="accent3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xxxxxx </a:t>
                      </a: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r>
                        <a:rPr lang="en-GB" sz="1600" b="0" u="none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yyyyyy </a:t>
                      </a: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r>
                        <a:rPr lang="en-GB" sz="1600" b="0" u="none" dirty="0">
                          <a:solidFill>
                            <a:srgbClr val="0070C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zzzzzz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(11110</a:t>
                      </a:r>
                      <a:r>
                        <a:rPr lang="en-GB" sz="1600" b="0" u="non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000</a:t>
                      </a: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GB" sz="1600" b="0" u="none" dirty="0">
                          <a:solidFill>
                            <a:schemeClr val="accent3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011111</a:t>
                      </a:r>
                      <a:r>
                        <a:rPr lang="en-GB" sz="1600" b="1" u="none" dirty="0">
                          <a:solidFill>
                            <a:schemeClr val="accent3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r>
                        <a:rPr lang="en-GB" sz="1600" b="0" u="none" dirty="0">
                          <a:solidFill>
                            <a:srgbClr val="FF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011100</a:t>
                      </a: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10</a:t>
                      </a:r>
                      <a:r>
                        <a:rPr lang="en-GB" sz="1600" b="0" u="none" dirty="0">
                          <a:solidFill>
                            <a:srgbClr val="0070C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111100</a:t>
                      </a:r>
                      <a:r>
                        <a:rPr lang="en-GB" sz="1600" b="1" u="none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600" b="1" u="none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46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3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8217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rgbClr val="FFB000"/>
                </a:solidFill>
              </a:rPr>
              <a:t>Base64 Encoding</a:t>
            </a:r>
            <a:endParaRPr sz="4800" dirty="0">
              <a:solidFill>
                <a:srgbClr val="FFB000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" name="Google Shape;110;p16">
            <a:extLst>
              <a:ext uri="{FF2B5EF4-FFF2-40B4-BE49-F238E27FC236}">
                <a16:creationId xmlns:a16="http://schemas.microsoft.com/office/drawing/2014/main" id="{C6C8F8A0-74D1-4E38-ADFA-1A77F12F385F}"/>
              </a:ext>
            </a:extLst>
          </p:cNvPr>
          <p:cNvSpPr txBox="1">
            <a:spLocks/>
          </p:cNvSpPr>
          <p:nvPr/>
        </p:nvSpPr>
        <p:spPr>
          <a:xfrm>
            <a:off x="1475331" y="1287780"/>
            <a:ext cx="7409589" cy="359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Character set has 2^6 = 64 characters = {A-Z, a-z, 0-9, ‘+’, ‘/’}.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Lets encode the Hebrew word 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"חתול"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ח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800" dirty="0"/>
              <a:t> – </a:t>
            </a:r>
            <a:r>
              <a:rPr lang="en-US" sz="1800" dirty="0" err="1"/>
              <a:t>Unicdoe</a:t>
            </a:r>
            <a:r>
              <a:rPr lang="en-US" sz="1800" dirty="0"/>
              <a:t>: 00000101 11010111. UTF8: 11010111 10010111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ת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800" dirty="0"/>
              <a:t> - 00000101 </a:t>
            </a:r>
            <a:r>
              <a:rPr lang="he-IL" sz="1800" dirty="0"/>
              <a:t>11101010</a:t>
            </a:r>
            <a:r>
              <a:rPr lang="en-US" sz="1800" dirty="0"/>
              <a:t>. UTF8: 11010111 10101010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ו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800" dirty="0"/>
              <a:t> - 00000101 1101</a:t>
            </a:r>
            <a:r>
              <a:rPr lang="he-IL" sz="1800" dirty="0"/>
              <a:t>0101</a:t>
            </a:r>
            <a:r>
              <a:rPr lang="en-US" sz="1800" dirty="0"/>
              <a:t>. UTF8: 11010111 10010101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ל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800" dirty="0"/>
              <a:t> - 00000101 1101</a:t>
            </a:r>
            <a:r>
              <a:rPr lang="he-IL" sz="1800" dirty="0"/>
              <a:t>1100</a:t>
            </a:r>
            <a:r>
              <a:rPr lang="en-US" sz="1800" dirty="0"/>
              <a:t>. UTF8: 11010111 10011100</a:t>
            </a:r>
            <a:endParaRPr lang="he-IL" sz="18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he-IL" sz="16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b="1" dirty="0"/>
              <a:t>110101</a:t>
            </a:r>
            <a:r>
              <a:rPr lang="en-US" sz="1600" dirty="0"/>
              <a:t>11 1001</a:t>
            </a:r>
            <a:r>
              <a:rPr lang="en-US" sz="1600" b="1" dirty="0"/>
              <a:t>0111 11</a:t>
            </a:r>
            <a:r>
              <a:rPr lang="en-US" sz="1600" dirty="0"/>
              <a:t>010111 </a:t>
            </a:r>
            <a:r>
              <a:rPr lang="en-US" sz="1600" b="1" dirty="0"/>
              <a:t>101010</a:t>
            </a:r>
            <a:r>
              <a:rPr lang="en-US" sz="1600" dirty="0"/>
              <a:t>10 1101</a:t>
            </a:r>
            <a:r>
              <a:rPr lang="en-US" sz="1600" b="1" dirty="0"/>
              <a:t>0111 10</a:t>
            </a:r>
            <a:r>
              <a:rPr lang="en-US" sz="1600" dirty="0"/>
              <a:t>010101 </a:t>
            </a:r>
            <a:r>
              <a:rPr lang="en-US" sz="1600" b="1" dirty="0"/>
              <a:t>110101</a:t>
            </a:r>
            <a:r>
              <a:rPr lang="en-US" sz="1600" dirty="0"/>
              <a:t>11 1001</a:t>
            </a:r>
            <a:r>
              <a:rPr lang="en-US" sz="1600" b="1" dirty="0"/>
              <a:t>1100 00</a:t>
            </a:r>
            <a:r>
              <a:rPr lang="en-US" sz="1600" dirty="0"/>
              <a:t>000000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d 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X 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t 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V 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5      w      </a:t>
            </a:r>
            <a:r>
              <a:rPr 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‘=‘ is padding character. It has value of 000000.</a:t>
            </a:r>
          </a:p>
        </p:txBody>
      </p:sp>
    </p:spTree>
    <p:extLst>
      <p:ext uri="{BB962C8B-B14F-4D97-AF65-F5344CB8AC3E}">
        <p14:creationId xmlns:p14="http://schemas.microsoft.com/office/powerpoint/2010/main" val="175789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8217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B000"/>
                </a:solidFill>
              </a:rPr>
              <a:t>Little Endian – Big Endian</a:t>
            </a:r>
            <a:endParaRPr sz="4800" dirty="0">
              <a:solidFill>
                <a:srgbClr val="FFB000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9F912-0C06-44CF-B232-30473964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998" y="1153303"/>
            <a:ext cx="428341" cy="629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20D52-7FCE-4BAB-A9B3-0BAC7820D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08" y="1153303"/>
            <a:ext cx="937261" cy="1378027"/>
          </a:xfrm>
          <a:prstGeom prst="rect">
            <a:avLst/>
          </a:prstGeom>
        </p:spPr>
      </p:pic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756F2785-279C-4ADB-A86E-553E93421D4A}"/>
              </a:ext>
            </a:extLst>
          </p:cNvPr>
          <p:cNvSpPr txBox="1">
            <a:spLocks/>
          </p:cNvSpPr>
          <p:nvPr/>
        </p:nvSpPr>
        <p:spPr>
          <a:xfrm>
            <a:off x="1628970" y="2691510"/>
            <a:ext cx="7121205" cy="236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The order bytes are saved on memory.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b="1" dirty="0"/>
              <a:t>Intel</a:t>
            </a:r>
            <a:r>
              <a:rPr lang="en-US" sz="1800" dirty="0"/>
              <a:t> – Little </a:t>
            </a:r>
            <a:r>
              <a:rPr lang="en-US" sz="1800" dirty="0" err="1"/>
              <a:t>Endien</a:t>
            </a:r>
            <a:r>
              <a:rPr lang="en-US" sz="1800" dirty="0"/>
              <a:t>, </a:t>
            </a:r>
            <a:r>
              <a:rPr lang="en-US" sz="1800" b="1" dirty="0" err="1"/>
              <a:t>Motorolla</a:t>
            </a:r>
            <a:r>
              <a:rPr lang="en-US" sz="1800" b="1" dirty="0"/>
              <a:t> </a:t>
            </a:r>
            <a:r>
              <a:rPr lang="en-US" sz="1800" dirty="0"/>
              <a:t>– Big </a:t>
            </a:r>
            <a:r>
              <a:rPr lang="en-US" sz="1800" dirty="0" err="1"/>
              <a:t>Endien</a:t>
            </a:r>
            <a:r>
              <a:rPr lang="en-US" sz="1800" dirty="0"/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Actual meanings: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Little endian – we save the </a:t>
            </a:r>
            <a:r>
              <a:rPr lang="en-US" sz="1800" b="1" dirty="0"/>
              <a:t>least significant</a:t>
            </a:r>
            <a:r>
              <a:rPr lang="en-US" sz="1800" dirty="0"/>
              <a:t> bytes to memory.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Big endian – we save the </a:t>
            </a:r>
            <a:r>
              <a:rPr lang="en-US" sz="1800" b="1" dirty="0"/>
              <a:t>most significant</a:t>
            </a:r>
            <a:r>
              <a:rPr lang="en-US" sz="1800" dirty="0"/>
              <a:t> bytes to memory.</a:t>
            </a:r>
          </a:p>
        </p:txBody>
      </p:sp>
    </p:spTree>
    <p:extLst>
      <p:ext uri="{BB962C8B-B14F-4D97-AF65-F5344CB8AC3E}">
        <p14:creationId xmlns:p14="http://schemas.microsoft.com/office/powerpoint/2010/main" val="165033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8217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FFB000"/>
                </a:solidFill>
              </a:rPr>
              <a:t>Little Endian – Big Endian</a:t>
            </a:r>
            <a:endParaRPr sz="4800" dirty="0">
              <a:solidFill>
                <a:srgbClr val="FFB000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9F912-0C06-44CF-B232-30473964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004" y="1153303"/>
            <a:ext cx="428341" cy="629777"/>
          </a:xfrm>
          <a:prstGeom prst="rect">
            <a:avLst/>
          </a:prstGeom>
        </p:spPr>
      </p:pic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756F2785-279C-4ADB-A86E-553E93421D4A}"/>
              </a:ext>
            </a:extLst>
          </p:cNvPr>
          <p:cNvSpPr txBox="1">
            <a:spLocks/>
          </p:cNvSpPr>
          <p:nvPr/>
        </p:nvSpPr>
        <p:spPr>
          <a:xfrm>
            <a:off x="1475332" y="1036230"/>
            <a:ext cx="7121205" cy="40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Actual meanings: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Little endian – we save the </a:t>
            </a:r>
            <a:r>
              <a:rPr lang="en-US" sz="1800" b="1" dirty="0"/>
              <a:t>least significant</a:t>
            </a:r>
            <a:r>
              <a:rPr lang="en-US" sz="1800" dirty="0"/>
              <a:t> bytes to memory.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Big endian – we save the </a:t>
            </a:r>
            <a:r>
              <a:rPr lang="en-US" sz="1800" b="1" dirty="0"/>
              <a:t>most significant</a:t>
            </a:r>
            <a:r>
              <a:rPr lang="en-US" sz="1800" dirty="0"/>
              <a:t> bytes to memory.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800" i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Note: Every byte will be saved as it is.. We  do not change the order of bits within a byte!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One byte – will be saved as it is.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More then one bytes: </a:t>
            </a:r>
            <a:r>
              <a:rPr lang="en-US" sz="1800" dirty="0" err="1"/>
              <a:t>xxxxxxxx</a:t>
            </a:r>
            <a:r>
              <a:rPr lang="en-US" sz="1800" dirty="0"/>
              <a:t> </a:t>
            </a:r>
            <a:r>
              <a:rPr lang="en-US" sz="1800" dirty="0" err="1"/>
              <a:t>yyyyyyyy</a:t>
            </a:r>
            <a:r>
              <a:rPr lang="en-US" sz="1800" dirty="0"/>
              <a:t> (</a:t>
            </a:r>
            <a:r>
              <a:rPr lang="en-US" sz="1800" b="1" dirty="0"/>
              <a:t>‘∑’ = </a:t>
            </a:r>
            <a:r>
              <a:rPr lang="en-US" sz="1800" dirty="0"/>
              <a:t>00100010 00010001)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Big endian - 00100010 00010001.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Little endian – 00010001 00100010.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9958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8217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B000"/>
                </a:solidFill>
              </a:rPr>
              <a:t>What about files created with different byte order?</a:t>
            </a:r>
            <a:endParaRPr sz="4000" dirty="0">
              <a:solidFill>
                <a:srgbClr val="FFB000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756F2785-279C-4ADB-A86E-553E93421D4A}"/>
              </a:ext>
            </a:extLst>
          </p:cNvPr>
          <p:cNvSpPr txBox="1">
            <a:spLocks/>
          </p:cNvSpPr>
          <p:nvPr/>
        </p:nvSpPr>
        <p:spPr>
          <a:xfrm>
            <a:off x="1475332" y="1463040"/>
            <a:ext cx="7121205" cy="354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BOM – Byte Order Mark – declares the encoding as well as the endianness of the bytes in the file.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800" dirty="0"/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UTF-8: EF BB BF – not </a:t>
            </a:r>
            <a:r>
              <a:rPr lang="en-US" sz="1800" dirty="0" err="1"/>
              <a:t>mendatory</a:t>
            </a:r>
            <a:r>
              <a:rPr lang="en-US" sz="1800" dirty="0"/>
              <a:t> since UTF-8 we read byte by byte.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800" dirty="0"/>
              <a:t>UTF-16: Big endian for FE FF, little endian for FF FE.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So back to </a:t>
            </a:r>
            <a:r>
              <a:rPr lang="en-US" sz="1800" b="1" dirty="0"/>
              <a:t> ‘∑’ :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Big endian with BOM: 11111110 11111111 00100010 00010001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Little endian with BOM: 11111111 11111110 00010001 00100010</a:t>
            </a:r>
            <a:endParaRPr lang="en-US" sz="18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823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FFB000"/>
                </a:solidFill>
              </a:rPr>
              <a:t>THANKS!</a:t>
            </a:r>
            <a:endParaRPr sz="9600" dirty="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034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1092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00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9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391" name="Google Shape;391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398" name="Google Shape;398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401" name="Google Shape;401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39"/>
          <p:cNvSpPr/>
          <p:nvPr/>
        </p:nvSpPr>
        <p:spPr>
          <a:xfrm>
            <a:off x="3232939" y="488502"/>
            <a:ext cx="278022" cy="3199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790439" y="489481"/>
            <a:ext cx="239999" cy="31800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406" name="Google Shape;406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410" name="Google Shape;410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9"/>
          <p:cNvSpPr/>
          <p:nvPr/>
        </p:nvSpPr>
        <p:spPr>
          <a:xfrm>
            <a:off x="5342014" y="488003"/>
            <a:ext cx="367768" cy="320958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416" name="Google Shape;416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437" name="Google Shape;437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440" name="Google Shape;440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444" name="Google Shape;444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448" name="Google Shape;448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204639" y="1020638"/>
            <a:ext cx="334617" cy="332660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3743626" y="1037234"/>
            <a:ext cx="333619" cy="299490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4286987" y="1039670"/>
            <a:ext cx="323873" cy="29459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4836199" y="1042586"/>
            <a:ext cx="302426" cy="28876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39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457" name="Google Shape;457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460" name="Google Shape;46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463" name="Google Shape;463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466" name="Google Shape;466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469" name="Google Shape;469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474" name="Google Shape;474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477" name="Google Shape;477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39"/>
          <p:cNvSpPr/>
          <p:nvPr/>
        </p:nvSpPr>
        <p:spPr>
          <a:xfrm>
            <a:off x="3749957" y="1564996"/>
            <a:ext cx="320958" cy="320938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39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482" name="Google Shape;482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485" name="Google Shape;485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491" name="Google Shape;491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494" name="Google Shape;494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500" name="Google Shape;500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506" name="Google Shape;506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39"/>
          <p:cNvSpPr/>
          <p:nvPr/>
        </p:nvSpPr>
        <p:spPr>
          <a:xfrm>
            <a:off x="2142303" y="2111271"/>
            <a:ext cx="305341" cy="30534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2680790" y="2111271"/>
            <a:ext cx="305341" cy="30534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3219278" y="2111271"/>
            <a:ext cx="305341" cy="30534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3" name="Google Shape;513;p39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514" name="Google Shape;514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517" name="Google Shape;517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520" name="Google Shape;520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9"/>
          <p:cNvSpPr/>
          <p:nvPr/>
        </p:nvSpPr>
        <p:spPr>
          <a:xfrm>
            <a:off x="5373229" y="2102983"/>
            <a:ext cx="305341" cy="32191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524" name="Google Shape;524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527" name="Google Shape;527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533" name="Google Shape;533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2673481" y="2597093"/>
            <a:ext cx="319959" cy="4106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2176454" y="2597093"/>
            <a:ext cx="237044" cy="4106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" name="Google Shape;537;p39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538" name="Google Shape;538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541" name="Google Shape;541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817665" y="2632702"/>
            <a:ext cx="339490" cy="339470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545" name="Google Shape;545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548" name="Google Shape;548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1573579" y="3195573"/>
            <a:ext cx="369705" cy="290703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935622" y="2617084"/>
            <a:ext cx="257533" cy="370703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39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554" name="Google Shape;554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557" name="Google Shape;557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9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562" name="Google Shape;562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566" name="Google Shape;566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569" name="Google Shape;569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573" name="Google Shape;573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579" name="Google Shape;579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582" name="Google Shape;582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39"/>
          <p:cNvSpPr/>
          <p:nvPr/>
        </p:nvSpPr>
        <p:spPr>
          <a:xfrm>
            <a:off x="5877086" y="3153633"/>
            <a:ext cx="374597" cy="3745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9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589" name="Google Shape;589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592" name="Google Shape;592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39"/>
          <p:cNvSpPr/>
          <p:nvPr/>
        </p:nvSpPr>
        <p:spPr>
          <a:xfrm>
            <a:off x="2103279" y="3771126"/>
            <a:ext cx="383384" cy="216575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598" name="Google Shape;598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602" name="Google Shape;602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39"/>
          <p:cNvSpPr/>
          <p:nvPr/>
        </p:nvSpPr>
        <p:spPr>
          <a:xfrm>
            <a:off x="4286507" y="3716984"/>
            <a:ext cx="324832" cy="32485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3748020" y="3737474"/>
            <a:ext cx="324832" cy="28387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823517" y="3715526"/>
            <a:ext cx="327788" cy="327768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609" name="Google Shape;609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5895619" y="3710653"/>
            <a:ext cx="337533" cy="337513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614" name="Google Shape;614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1534075" y="4286685"/>
            <a:ext cx="444812" cy="26242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39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619" name="Google Shape;619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625" name="Google Shape;625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629" name="Google Shape;629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633" name="Google Shape;633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9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639" name="Google Shape;639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645" name="Google Shape;645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648" name="Google Shape;648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39"/>
          <p:cNvSpPr/>
          <p:nvPr/>
        </p:nvSpPr>
        <p:spPr>
          <a:xfrm>
            <a:off x="5874650" y="4313028"/>
            <a:ext cx="379470" cy="20974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39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656" name="Google Shape;656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662" name="Google Shape;66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9"/>
          <p:cNvSpPr/>
          <p:nvPr/>
        </p:nvSpPr>
        <p:spPr>
          <a:xfrm>
            <a:off x="7283563" y="26478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39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666" name="Google Shape;66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39"/>
          <p:cNvSpPr/>
          <p:nvPr/>
        </p:nvSpPr>
        <p:spPr>
          <a:xfrm>
            <a:off x="8168551" y="26272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FB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FFB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7572223" y="37273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 dirty="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4" name="Google Shape;674;p3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FFB000"/>
                </a:solidFill>
              </a:rPr>
              <a:t>What is it?!</a:t>
            </a:r>
            <a:endParaRPr sz="96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279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/>
              <a:t>“Encoding is the process of converting data into a format required for a number of information processing needs”.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/>
              <a:t>In computer technology, encoding is the process of applying a specific code, such as letters, symbols and numbers, to data for conversion into an equivalent cipher</a:t>
            </a:r>
            <a:endParaRPr sz="2000"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00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/>
        </p:nvSpPr>
        <p:spPr>
          <a:xfrm>
            <a:off x="2846155" y="914286"/>
            <a:ext cx="59184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Now you can use any emoji as an icon!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B000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 dirty="0">
              <a:solidFill>
                <a:srgbClr val="FFB000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1" name="Google Shape;681;p4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82" name="Google Shape;682;p40"/>
          <p:cNvSpPr txBox="1"/>
          <p:nvPr/>
        </p:nvSpPr>
        <p:spPr>
          <a:xfrm>
            <a:off x="1412125" y="10329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9D9D9"/>
                </a:solidFill>
              </a:rPr>
              <a:t>😉</a:t>
            </a:r>
            <a:endParaRPr sz="9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FFB000"/>
                </a:solidFill>
              </a:rPr>
              <a:t>And Really..</a:t>
            </a:r>
            <a:endParaRPr sz="96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2796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b="1" dirty="0"/>
              <a:t>Encoding in non formal speaking is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000" dirty="0"/>
              <a:t>Lets take set of bits and define for each the equivalent character with known “scheme rules”.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35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B000"/>
                </a:solidFill>
              </a:rPr>
              <a:t>A little bit of History</a:t>
            </a:r>
            <a:endParaRPr sz="60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322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/>
              <a:t>The first model to use encoding (non digital encodings) is the </a:t>
            </a:r>
            <a:r>
              <a:rPr lang="en-US" sz="2000" b="1" dirty="0"/>
              <a:t>Bacon’s cipher </a:t>
            </a:r>
            <a:r>
              <a:rPr lang="en-US" sz="2000" dirty="0"/>
              <a:t>– using only letters ‘a’ and ‘b’ in units of 5’s.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/>
              <a:t>Examples: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 err="1"/>
              <a:t>aaaaa</a:t>
            </a:r>
            <a:r>
              <a:rPr lang="en-US" sz="2000" dirty="0"/>
              <a:t> refers to the letter ‘a’.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 err="1"/>
              <a:t>aaaab</a:t>
            </a:r>
            <a:r>
              <a:rPr lang="en-US" sz="2000" dirty="0"/>
              <a:t> refers to the letter ‘b.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/>
              <a:t>And so on… So we can see that as a = 0, b = 1.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000" dirty="0"/>
              <a:t>Also… </a:t>
            </a:r>
            <a:r>
              <a:rPr lang="en-US" sz="2000" b="1" dirty="0"/>
              <a:t>Braille, Morse </a:t>
            </a:r>
            <a:r>
              <a:rPr lang="en-US" sz="2000" dirty="0"/>
              <a:t>(first of digital use) and more</a:t>
            </a:r>
            <a:r>
              <a:rPr lang="en-US" sz="2000" b="1" dirty="0"/>
              <a:t>…</a:t>
            </a:r>
            <a:endParaRPr lang="en-US" sz="2000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141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8217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B000"/>
                </a:solidFill>
              </a:rPr>
              <a:t>Simple examples..</a:t>
            </a:r>
            <a:endParaRPr sz="60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104810"/>
            <a:ext cx="7192200" cy="4152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In </a:t>
            </a:r>
            <a:r>
              <a:rPr lang="en-US" sz="1800" b="1" dirty="0"/>
              <a:t>ASCII</a:t>
            </a:r>
            <a:r>
              <a:rPr lang="en-US" sz="1800" dirty="0"/>
              <a:t> – uses only 7 bits. Only 0 to 127 different values can be represent with 7 bits.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- letter ‘a’ decimal value is 97. We see ‘a’, computer sees 01100001, which is 97 in binary.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- letter ‘A’ decimal value is 65. We see ‘a’, computer sees 01000001, which is 65 in binary.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- letter ‘#’ decimal value is 35. We see ‘a’, computer sees 00100011, which is 97 in binary.</a:t>
            </a:r>
          </a:p>
          <a:p>
            <a:pPr marL="342900" indent="-342900"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       v              O                  t                </a:t>
            </a:r>
            <a:r>
              <a:rPr lang="en-US" sz="1800" dirty="0" err="1"/>
              <a:t>i</a:t>
            </a:r>
            <a:r>
              <a:rPr lang="en-US" sz="1800" dirty="0"/>
              <a:t>                   R               o</a:t>
            </a:r>
          </a:p>
          <a:p>
            <a:pPr marL="342900" indent="-342900"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     118            79              116            105              82             111</a:t>
            </a:r>
          </a:p>
          <a:p>
            <a:pPr marL="342900" indent="-342900">
              <a:buClr>
                <a:schemeClr val="dk1"/>
              </a:buClr>
              <a:buSzPts val="1100"/>
              <a:buFontTx/>
              <a:buChar char="-"/>
            </a:pPr>
            <a:r>
              <a:rPr lang="en-US" sz="1800" dirty="0"/>
              <a:t>01110110 01001111 01110100 01101001 01010010 01101111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756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175305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B000"/>
                </a:solidFill>
              </a:rPr>
              <a:t>Every text must have an Encoding next to it!</a:t>
            </a:r>
            <a:endParaRPr sz="36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388532"/>
            <a:ext cx="7192200" cy="3361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b="1" dirty="0"/>
              <a:t>Q: </a:t>
            </a:r>
            <a:r>
              <a:rPr lang="en-IL" altLang="en-IL" sz="1800" dirty="0"/>
              <a:t>The hypothetical document above contains this sequence of bits:</a:t>
            </a:r>
            <a:endParaRPr lang="en-US" altLang="en-IL" sz="18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IL" altLang="en-IL" sz="1800" dirty="0">
                <a:solidFill>
                  <a:srgbClr val="000000"/>
                </a:solidFill>
                <a:latin typeface="Courier"/>
              </a:rPr>
              <a:t>10000011 01000111 10000011 10010011 10000011 01010010 10000001 01011011 10000011 01100110 10000011 01000010 10000011 10010011 10000011 01001111 10000010 11001101 10010011 11101111 10000010 10110101 10000010 10101101 10000010 11001000 10000010 10100010 </a:t>
            </a:r>
            <a:endParaRPr lang="en-IL" altLang="en-IL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what encoding is the next sentence?</a:t>
            </a:r>
            <a:endParaRPr lang="en-US" sz="1800"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19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575" y="175305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B000"/>
                </a:solidFill>
              </a:rPr>
              <a:t>Every text must have an Encoding next to it!</a:t>
            </a:r>
            <a:endParaRPr sz="3600" dirty="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388532"/>
            <a:ext cx="7192200" cy="3683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b="1" dirty="0"/>
              <a:t>A: </a:t>
            </a:r>
            <a:r>
              <a:rPr lang="en-US" sz="1800" dirty="0"/>
              <a:t>We cannot know… In Ascii it’s not valid.. Not also in UTF-8..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In “Mac Roman” that is interpreted into "</a:t>
            </a:r>
            <a:r>
              <a:rPr lang="en-US" sz="1800" dirty="0" err="1"/>
              <a:t>ÉGÉìÉRÅ</a:t>
            </a:r>
            <a:r>
              <a:rPr lang="en-US" sz="1800" dirty="0"/>
              <a:t>[</a:t>
            </a:r>
            <a:r>
              <a:rPr lang="en-US" sz="1800" dirty="0" err="1"/>
              <a:t>ÉfÉBÉìÉOÇÕìÔÇµÇ≠Ç»Ç</a:t>
            </a:r>
            <a:r>
              <a:rPr lang="en-US" sz="1800" dirty="0"/>
              <a:t>¢“. That maybe be right.. Who knows that the writer wanted to write…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8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The correct encoding is Japanese Shift-JIS, and the text is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“</a:t>
            </a:r>
            <a:r>
              <a:rPr lang="ja-JP" altLang="en-US" sz="1800" dirty="0"/>
              <a:t>エンコーディングは難しくない</a:t>
            </a:r>
            <a:r>
              <a:rPr lang="en-US" altLang="ja-JP" dirty="0"/>
              <a:t>”.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dirty="0"/>
              <a:t>But we cannot guess that without encoding definition.. Maybe the “Mac Roman” interpretation is the right one… maybe not..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61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we have a little bit more than 127 characters…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3400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sz="2000" dirty="0"/>
              <a:t>We can use the MSB of the byte.. But that is not enough </a:t>
            </a:r>
            <a:r>
              <a:rPr lang="en-US" sz="2000" dirty="0">
                <a:sym typeface="Wingdings" panose="05000000000000000000" pitchFamily="2" charset="2"/>
              </a:rPr>
              <a:t>.</a:t>
            </a:r>
            <a:endParaRPr sz="2000" dirty="0"/>
          </a:p>
          <a:p>
            <a:pPr marL="63500" lvl="0" indent="0">
              <a:spcBef>
                <a:spcPts val="0"/>
              </a:spcBef>
              <a:buNone/>
            </a:pPr>
            <a:r>
              <a:rPr lang="en-US" sz="2000" dirty="0"/>
              <a:t>What about </a:t>
            </a:r>
            <a:r>
              <a:rPr lang="de-DE" sz="2000" dirty="0"/>
              <a:t>risqué letter in French?</a:t>
            </a:r>
          </a:p>
          <a:p>
            <a:pPr marL="63500" lvl="0" indent="0">
              <a:spcBef>
                <a:spcPts val="0"/>
              </a:spcBef>
              <a:buNone/>
            </a:pPr>
            <a:r>
              <a:rPr lang="de-DE" sz="2000" dirty="0"/>
              <a:t>What about A Straßen­übergangs­änderungs­gesetz in German?</a:t>
            </a:r>
          </a:p>
          <a:p>
            <a:pPr marL="63500" lvl="0" indent="0">
              <a:spcBef>
                <a:spcPts val="0"/>
              </a:spcBef>
              <a:buNone/>
            </a:pPr>
            <a:endParaRPr lang="de-DE" sz="2000" dirty="0"/>
          </a:p>
          <a:p>
            <a:pPr marL="63500" lvl="0" indent="0">
              <a:spcBef>
                <a:spcPts val="0"/>
              </a:spcBef>
              <a:buNone/>
            </a:pPr>
            <a:r>
              <a:rPr lang="de-DE" sz="2000" b="1" dirty="0"/>
              <a:t>Multi-byte Encoding to the rescue!</a:t>
            </a:r>
          </a:p>
          <a:p>
            <a:pPr>
              <a:spcBef>
                <a:spcPts val="0"/>
              </a:spcBef>
            </a:pPr>
            <a:r>
              <a:rPr lang="de-DE" sz="2000" dirty="0"/>
              <a:t>One byte = 8 bits for 2^8 = 256 characters</a:t>
            </a:r>
          </a:p>
          <a:p>
            <a:pPr>
              <a:spcBef>
                <a:spcPts val="0"/>
              </a:spcBef>
            </a:pPr>
            <a:r>
              <a:rPr lang="de-DE" sz="2000" dirty="0"/>
              <a:t>Two bytes = 16 bits for 2^16 = 65536 characters.. Getting better..</a:t>
            </a:r>
          </a:p>
          <a:p>
            <a:pPr>
              <a:spcBef>
                <a:spcPts val="0"/>
              </a:spcBef>
            </a:pPr>
            <a:r>
              <a:rPr lang="de-DE" sz="2000" dirty="0"/>
              <a:t>3 bytes.. What? Sounds weird... Lets jump to 4 bytes.</a:t>
            </a:r>
          </a:p>
          <a:p>
            <a:pPr>
              <a:spcBef>
                <a:spcPts val="0"/>
              </a:spcBef>
            </a:pPr>
            <a:r>
              <a:rPr lang="de-DE" sz="2000" dirty="0"/>
              <a:t>4 bytes = 32 bits for 2^32 = 4 Billion.. We can stop here </a:t>
            </a:r>
            <a:r>
              <a:rPr lang="de-DE" sz="2000" dirty="0">
                <a:sym typeface="Wingdings" panose="05000000000000000000" pitchFamily="2" charset="2"/>
              </a:rPr>
              <a:t></a:t>
            </a:r>
            <a:endParaRPr lang="de-DE" sz="2000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019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/>
            <a:r>
              <a:rPr lang="de-DE" dirty="0"/>
              <a:t>Multi-byte Encoding to the rescue!</a:t>
            </a:r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3082186400"/>
              </p:ext>
            </p:extLst>
          </p:nvPr>
        </p:nvGraphicFramePr>
        <p:xfrm>
          <a:off x="1666600" y="1624760"/>
          <a:ext cx="7083800" cy="3031490"/>
        </p:xfrm>
        <a:graphic>
          <a:graphicData uri="http://schemas.openxmlformats.org/drawingml/2006/table">
            <a:tbl>
              <a:tblPr>
                <a:noFill/>
                <a:tableStyleId>{3B259E6B-AFEC-4599-BCC8-41920075062D}</a:tableStyleId>
              </a:tblPr>
              <a:tblGrid>
                <a:gridCol w="208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bytes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Bits number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Number of characters to cover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One byte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8</a:t>
                      </a:r>
                      <a:endParaRPr sz="18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2^8 = 256</a:t>
                      </a:r>
                      <a:endParaRPr sz="18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Two bytes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sz="18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2^16 = 65536 </a:t>
                      </a:r>
                      <a:r>
                        <a:rPr lang="en" sz="18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</a:t>
                      </a:r>
                      <a:r>
                        <a:rPr lang="en-US" sz="1800" b="0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Getting better..)</a:t>
                      </a:r>
                      <a:endParaRPr sz="18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T</a:t>
                      </a:r>
                      <a:r>
                        <a:rPr lang="en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hree bytes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Sounds weird..</a:t>
                      </a:r>
                      <a:endParaRPr sz="18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Four bytes</a:t>
                      </a:r>
                      <a:endParaRPr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32</a:t>
                      </a:r>
                      <a:endParaRPr sz="1800" b="1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2^32 =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4 </a:t>
                      </a:r>
                      <a:r>
                        <a:rPr lang="en-US" sz="1800" b="1" dirty="0" err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Bilion</a:t>
                      </a:r>
                      <a:r>
                        <a:rPr lang="en-US" sz="1800" b="1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 </a:t>
                      </a:r>
                      <a:r>
                        <a:rPr lang="en-US" sz="1800" b="0" u="sng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(We can stop here </a:t>
                      </a:r>
                      <a:r>
                        <a:rPr lang="en-US" sz="1800" b="0" u="sng" dirty="0">
                          <a:latin typeface="Barlow"/>
                          <a:ea typeface="Barlow"/>
                          <a:cs typeface="Barlow"/>
                          <a:sym typeface="Wingdings" panose="05000000000000000000" pitchFamily="2" charset="2"/>
                        </a:rPr>
                        <a:t></a:t>
                      </a:r>
                      <a:r>
                        <a:rPr lang="en-US" sz="1800" b="0" u="sng" dirty="0">
                          <a:latin typeface="Barlow"/>
                          <a:ea typeface="Barlow"/>
                          <a:cs typeface="Barlow"/>
                          <a:sym typeface="Barlow"/>
                        </a:rPr>
                        <a:t>)</a:t>
                      </a:r>
                      <a:endParaRPr sz="1800" b="0" u="sng" dirty="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460240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9818682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1369</Words>
  <Application>Microsoft Office PowerPoint</Application>
  <PresentationFormat>On-screen Show (16:9)</PresentationFormat>
  <Paragraphs>192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Wingdings</vt:lpstr>
      <vt:lpstr>Barlow</vt:lpstr>
      <vt:lpstr>Courier</vt:lpstr>
      <vt:lpstr>Basset template</vt:lpstr>
      <vt:lpstr>Encoding…</vt:lpstr>
      <vt:lpstr>What is it?!</vt:lpstr>
      <vt:lpstr>And Really..</vt:lpstr>
      <vt:lpstr>A little bit of History</vt:lpstr>
      <vt:lpstr>Simple examples..</vt:lpstr>
      <vt:lpstr>Every text must have an Encoding next to it!</vt:lpstr>
      <vt:lpstr>Every text must have an Encoding next to it!</vt:lpstr>
      <vt:lpstr>But we have a little bit more than 127 characters…</vt:lpstr>
      <vt:lpstr>Multi-byte Encoding to the rescue!</vt:lpstr>
      <vt:lpstr>1,114,112</vt:lpstr>
      <vt:lpstr>Unicode is not an Encoding</vt:lpstr>
      <vt:lpstr>So lets optimize !</vt:lpstr>
      <vt:lpstr>UTF8  Encoding</vt:lpstr>
      <vt:lpstr>Base64 Encoding</vt:lpstr>
      <vt:lpstr>Little Endian – Big Endian</vt:lpstr>
      <vt:lpstr>Little Endian – Big Endian</vt:lpstr>
      <vt:lpstr>What about files created with different byte order?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Encoding…</dc:title>
  <cp:lastModifiedBy>Dor Shaar</cp:lastModifiedBy>
  <cp:revision>70</cp:revision>
  <dcterms:modified xsi:type="dcterms:W3CDTF">2019-02-23T19:56:50Z</dcterms:modified>
</cp:coreProperties>
</file>