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4" r:id="rId7"/>
    <p:sldId id="264" r:id="rId8"/>
    <p:sldId id="261" r:id="rId9"/>
    <p:sldId id="262" r:id="rId10"/>
    <p:sldId id="266" r:id="rId11"/>
    <p:sldId id="269" r:id="rId12"/>
    <p:sldId id="265" r:id="rId13"/>
    <p:sldId id="267" r:id="rId14"/>
    <p:sldId id="270" r:id="rId15"/>
    <p:sldId id="271" r:id="rId16"/>
    <p:sldId id="273" r:id="rId17"/>
    <p:sldId id="275" r:id="rId18"/>
    <p:sldId id="27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23D9-7F52-7C31-3DDB-E007F9AF0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CD051-386E-CA9A-6650-F0641BE81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B32B-653A-7671-D356-BCACDCC8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4860A-A560-7F5D-4887-54AD7A2C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483AF-653E-C943-FEE7-3C7B9A53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6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FA10-8D7F-F729-043C-A91E566A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546CC-CA9A-F972-8899-24C842CF2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C7793-86AA-3E65-F402-782E4359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36222-45ED-E5A7-9BF6-8358DF53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C25F7-A772-511B-5774-21F9934C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14568-7DBB-0367-46F0-6EA87E4E2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B767D-52DF-66A5-03A6-D3AE76372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56934-4E74-99FD-B121-EDF357C3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5D0F-445C-EE38-1DCB-8A839A0B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E4A6-EA06-8685-AE6C-B2D00517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9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2BA6-6BD4-D2A4-A4B1-0748CDCF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CC74-126C-0D95-C426-A3EFE487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34CC4-A9B0-ED80-135C-4426D832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1C92C-234F-C81C-175A-401B1133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0D04F-8E6A-1D09-6427-AEABF9B2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9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5A35-9436-F5AC-60DD-8ED4F3F0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B9F04-A3F9-2EC8-72FE-602D727EB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CA185-4B03-CBEA-228A-7CB1C35D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B456-091D-A4CB-83AD-E7DF71F9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A4933-EBF7-848C-9F70-DF04698F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9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00CC-3B2F-2551-B1A6-FB2666FF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FFA8-0ECB-56DA-005A-EAF3E41C1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57638-7E45-7E83-C67D-E545F0A72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59BDE-5EF3-82F8-5E4C-05B05BD1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9B3C3-AAF0-261F-FCD0-690E0E94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AC1A7-02D7-4B1B-BFBF-522F405E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4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9BF5-B0E7-F544-326D-9CF2681A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0BECB-2920-9788-F487-70CA41C20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9C84F-E019-7E99-C518-EAE25C2F3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BE8C6D-81DD-1DC2-20BB-7208C7EE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82D43-ED8B-AB8D-E5CD-4593A93EC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E72B4-8AB8-4E26-2CC3-09FD657B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3A111-C7CC-62F8-FDA6-AB1D67E2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DB479-52BA-D51D-0B73-5C8AACA5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D4DC-D453-C7CE-CAAA-5C05739D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B8350-C351-9BB1-221B-DFAD93CD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5FB87-7725-8852-E3EC-DAE921F4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96497-0884-D6CD-7AF9-5F61030A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9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FB47F-1B67-1C78-2D7E-D923AE62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C7DC3-8423-306B-F217-DE3FE524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A43BC-6238-0796-F423-9BBBB2B9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5BDD-E7BA-FCC9-9C1B-5513398B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4D39-70C4-E06F-B6CB-31F28D65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4EE57-7B07-B87B-BB8B-CE336F50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93CF0-0384-1384-54CB-1ED5740C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C1AA1-30C2-554B-BBB1-2A25BADA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48C5E-1A88-C592-9CAA-655FD1B9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1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E7EB-B0CD-F347-636D-AE121B0E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05671-B951-9464-A679-547C48024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CA36B-8102-F540-7829-0AA09B143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C7F4A-7AB2-9812-3D05-76A2FF4B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24A34-C454-FF4B-ADBC-EDD47B33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43E5A-10A9-F94F-AE13-0B7CF766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0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4D091-8DFF-06DA-3C38-EDF2AA1E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FC541-20EC-6AC7-7C72-0220DC87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266D0-C891-BF7B-CCC3-0C0110603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BD23E-C9FA-03A6-9760-1DC778C5B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50D1B-78C3-91EC-07AD-BC7572E6E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9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C570-B9FD-0654-BB0F-68886D742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1522413"/>
            <a:ext cx="9144000" cy="2387600"/>
          </a:xfrm>
        </p:spPr>
        <p:txBody>
          <a:bodyPr/>
          <a:lstStyle/>
          <a:p>
            <a:r>
              <a:rPr lang="en-US" dirty="0"/>
              <a:t>MIME Protocol</a:t>
            </a:r>
          </a:p>
        </p:txBody>
      </p:sp>
    </p:spTree>
    <p:extLst>
      <p:ext uri="{BB962C8B-B14F-4D97-AF65-F5344CB8AC3E}">
        <p14:creationId xmlns:p14="http://schemas.microsoft.com/office/powerpoint/2010/main" val="280820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98E4-77D0-E7DB-65DE-53D02857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19" y="336074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i="1" dirty="0"/>
              <a:t>Before we continue to next </a:t>
            </a:r>
            <a:r>
              <a:rPr lang="en-US" i="1" dirty="0"/>
              <a:t>multipart types…</a:t>
            </a:r>
            <a:r>
              <a:rPr lang="en-US" sz="4400" i="1" dirty="0"/>
              <a:t> how do we know when parts start and end??</a:t>
            </a:r>
            <a:endParaRPr lang="en-US" dirty="0"/>
          </a:p>
        </p:txBody>
      </p:sp>
      <p:pic>
        <p:nvPicPr>
          <p:cNvPr id="3" name="Picture 2" descr="Woody and Buzz Lightyear Everywhere Widescreen | BOUNDARIES; BOUNDARIES EVERYWHERE | image tagged in woody and buzz lightyear everywhere widescreen | made w/ Imgflip meme maker">
            <a:extLst>
              <a:ext uri="{FF2B5EF4-FFF2-40B4-BE49-F238E27FC236}">
                <a16:creationId xmlns:a16="http://schemas.microsoft.com/office/drawing/2014/main" id="{178A4C0B-48CE-183E-B1CB-F4E1ACBA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759426"/>
            <a:ext cx="84582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1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6BCBFC-7B77-27C2-60E6-7982CB01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en-US" sz="4400" i="1" dirty="0"/>
              <a:t>Boundaries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4D1F58-6A7F-B72B-8271-9ED441C0D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534"/>
            <a:ext cx="10515600" cy="5209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order to know when part start and ends, in the content-type header of the part we have another indicator named “boundary”. It looks like that: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know sub part is starting when the boundary is shown with prefix of “--”: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know the whole part ending when the boundary is shown with prefix of “--” and suffix of “--”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19705-230E-A031-97A3-F6EC239F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840215"/>
            <a:ext cx="7458075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5CD67E-4AE0-D9D1-8C2F-6967801A2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2802731"/>
            <a:ext cx="8001000" cy="2038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11A26A-C6B7-FACE-771B-1DC0F457A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" y="5867399"/>
            <a:ext cx="77057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2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98E4-77D0-E7DB-65DE-53D02857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/>
              <a:t>Multipart </a:t>
            </a:r>
            <a:r>
              <a:rPr lang="en-US" i="1" dirty="0"/>
              <a:t>Related</a:t>
            </a:r>
            <a:br>
              <a:rPr lang="en-US" sz="4400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4F98-816C-DBB4-BBC6-D60E0FCA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6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use the multipart/related content-type when several parts are related to each other. Most commons example: HTML with inline image</a:t>
            </a:r>
          </a:p>
        </p:txBody>
      </p:sp>
    </p:spTree>
    <p:extLst>
      <p:ext uri="{BB962C8B-B14F-4D97-AF65-F5344CB8AC3E}">
        <p14:creationId xmlns:p14="http://schemas.microsoft.com/office/powerpoint/2010/main" val="262758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8FE56A-4F58-6677-7321-736CC8535D53}"/>
              </a:ext>
            </a:extLst>
          </p:cNvPr>
          <p:cNvSpPr txBox="1"/>
          <p:nvPr/>
        </p:nvSpPr>
        <p:spPr>
          <a:xfrm>
            <a:off x="261958" y="206137"/>
            <a:ext cx="25721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>
                <a:latin typeface="+mj-lt"/>
              </a:rPr>
              <a:t>Multipart </a:t>
            </a:r>
          </a:p>
          <a:p>
            <a:r>
              <a:rPr lang="en-US" sz="4000" i="1" dirty="0">
                <a:latin typeface="+mj-lt"/>
              </a:rPr>
              <a:t>Related</a:t>
            </a:r>
          </a:p>
          <a:p>
            <a:r>
              <a:rPr lang="en-US" sz="4000" i="1" dirty="0">
                <a:latin typeface="+mj-lt"/>
              </a:rPr>
              <a:t>Example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55517EB-A17E-E540-2147-799AB90F2D16}"/>
              </a:ext>
            </a:extLst>
          </p:cNvPr>
          <p:cNvSpPr/>
          <p:nvPr/>
        </p:nvSpPr>
        <p:spPr>
          <a:xfrm>
            <a:off x="4908918" y="81280"/>
            <a:ext cx="514444" cy="8839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88413-5350-749F-4955-81A833FD850F}"/>
              </a:ext>
            </a:extLst>
          </p:cNvPr>
          <p:cNvSpPr txBox="1"/>
          <p:nvPr/>
        </p:nvSpPr>
        <p:spPr>
          <a:xfrm>
            <a:off x="3604227" y="360725"/>
            <a:ext cx="143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Header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C0F6AEC-0951-FA23-B8E7-EB4D834F1C69}"/>
              </a:ext>
            </a:extLst>
          </p:cNvPr>
          <p:cNvSpPr/>
          <p:nvPr/>
        </p:nvSpPr>
        <p:spPr>
          <a:xfrm>
            <a:off x="4908917" y="1046480"/>
            <a:ext cx="513388" cy="2875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8B060-B610-3D6B-64BE-9379387F4249}"/>
              </a:ext>
            </a:extLst>
          </p:cNvPr>
          <p:cNvSpPr txBox="1"/>
          <p:nvPr/>
        </p:nvSpPr>
        <p:spPr>
          <a:xfrm>
            <a:off x="3047718" y="2289719"/>
            <a:ext cx="257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Related html part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BAE2FED-3A70-43C8-3CB4-1527831157E3}"/>
              </a:ext>
            </a:extLst>
          </p:cNvPr>
          <p:cNvSpPr/>
          <p:nvPr/>
        </p:nvSpPr>
        <p:spPr>
          <a:xfrm>
            <a:off x="4908917" y="4165553"/>
            <a:ext cx="540592" cy="25349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7BF60-34A2-91D0-848D-8F1F8987B07B}"/>
              </a:ext>
            </a:extLst>
          </p:cNvPr>
          <p:cNvSpPr txBox="1"/>
          <p:nvPr/>
        </p:nvSpPr>
        <p:spPr>
          <a:xfrm>
            <a:off x="3550243" y="5120932"/>
            <a:ext cx="1397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Related jpg</a:t>
            </a:r>
          </a:p>
          <a:p>
            <a:r>
              <a:rPr lang="en-US" dirty="0"/>
              <a:t>image part</a:t>
            </a:r>
          </a:p>
        </p:txBody>
      </p:sp>
      <p:pic>
        <p:nvPicPr>
          <p:cNvPr id="15" name="Picture 14" descr="A cat with its paw up&#10;&#10;Description automatically generated">
            <a:extLst>
              <a:ext uri="{FF2B5EF4-FFF2-40B4-BE49-F238E27FC236}">
                <a16:creationId xmlns:a16="http://schemas.microsoft.com/office/drawing/2014/main" id="{672EA6ED-1058-B959-1C98-53E0FCE02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0" y="3690029"/>
            <a:ext cx="1645920" cy="1097280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A6FA825-5918-885A-F9CF-9ABD14CAF6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8454"/>
              </p:ext>
            </p:extLst>
          </p:nvPr>
        </p:nvGraphicFramePr>
        <p:xfrm>
          <a:off x="785495" y="2766573"/>
          <a:ext cx="6365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637200" imgH="478800" progId="Package">
                  <p:embed/>
                </p:oleObj>
              </mc:Choice>
              <mc:Fallback>
                <p:oleObj name="Packager Shell Object" showAsIcon="1" r:id="rId3" imgW="63720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495" y="2766573"/>
                        <a:ext cx="636588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99E4395D-14FC-81DF-4BB6-6155FCAE8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940" y="-5080"/>
            <a:ext cx="6645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2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98E4-77D0-E7DB-65DE-53D02857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/>
              <a:t>Multipart </a:t>
            </a:r>
            <a:r>
              <a:rPr lang="en-US" i="1" dirty="0"/>
              <a:t>Mixed</a:t>
            </a:r>
            <a:br>
              <a:rPr lang="en-US" sz="4400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4F98-816C-DBB4-BBC6-D60E0FCA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4374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use the multipart/mix content-type when several parts are should be together but are not related. Once example may be plain text and attachment</a:t>
            </a:r>
          </a:p>
        </p:txBody>
      </p:sp>
    </p:spTree>
    <p:extLst>
      <p:ext uri="{BB962C8B-B14F-4D97-AF65-F5344CB8AC3E}">
        <p14:creationId xmlns:p14="http://schemas.microsoft.com/office/powerpoint/2010/main" val="3655866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8FE56A-4F58-6677-7321-736CC8535D53}"/>
              </a:ext>
            </a:extLst>
          </p:cNvPr>
          <p:cNvSpPr txBox="1"/>
          <p:nvPr/>
        </p:nvSpPr>
        <p:spPr>
          <a:xfrm>
            <a:off x="261958" y="206137"/>
            <a:ext cx="25721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>
                <a:latin typeface="+mj-lt"/>
              </a:rPr>
              <a:t>Multipart </a:t>
            </a:r>
          </a:p>
          <a:p>
            <a:r>
              <a:rPr lang="en-US" sz="4000" i="1" dirty="0">
                <a:latin typeface="+mj-lt"/>
              </a:rPr>
              <a:t>Mixed</a:t>
            </a:r>
          </a:p>
          <a:p>
            <a:r>
              <a:rPr lang="en-US" sz="4000" i="1" dirty="0">
                <a:latin typeface="+mj-lt"/>
              </a:rPr>
              <a:t>Example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55517EB-A17E-E540-2147-799AB90F2D16}"/>
              </a:ext>
            </a:extLst>
          </p:cNvPr>
          <p:cNvSpPr/>
          <p:nvPr/>
        </p:nvSpPr>
        <p:spPr>
          <a:xfrm>
            <a:off x="3899268" y="62230"/>
            <a:ext cx="514444" cy="1804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88413-5350-749F-4955-81A833FD850F}"/>
              </a:ext>
            </a:extLst>
          </p:cNvPr>
          <p:cNvSpPr txBox="1"/>
          <p:nvPr/>
        </p:nvSpPr>
        <p:spPr>
          <a:xfrm>
            <a:off x="2594577" y="360725"/>
            <a:ext cx="143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Header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C0F6AEC-0951-FA23-B8E7-EB4D834F1C69}"/>
              </a:ext>
            </a:extLst>
          </p:cNvPr>
          <p:cNvSpPr/>
          <p:nvPr/>
        </p:nvSpPr>
        <p:spPr>
          <a:xfrm>
            <a:off x="3899266" y="2659050"/>
            <a:ext cx="590549" cy="12627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8B060-B610-3D6B-64BE-9379387F4249}"/>
              </a:ext>
            </a:extLst>
          </p:cNvPr>
          <p:cNvSpPr txBox="1"/>
          <p:nvPr/>
        </p:nvSpPr>
        <p:spPr>
          <a:xfrm>
            <a:off x="2038068" y="3070769"/>
            <a:ext cx="257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text part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BAE2FED-3A70-43C8-3CB4-1527831157E3}"/>
              </a:ext>
            </a:extLst>
          </p:cNvPr>
          <p:cNvSpPr/>
          <p:nvPr/>
        </p:nvSpPr>
        <p:spPr>
          <a:xfrm>
            <a:off x="3899267" y="4165553"/>
            <a:ext cx="540592" cy="25349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9E8AA9-D133-A477-ED6D-68912FF638A3}"/>
              </a:ext>
            </a:extLst>
          </p:cNvPr>
          <p:cNvSpPr txBox="1"/>
          <p:nvPr/>
        </p:nvSpPr>
        <p:spPr>
          <a:xfrm>
            <a:off x="1970843" y="5165189"/>
            <a:ext cx="192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attachment</a:t>
            </a:r>
          </a:p>
          <a:p>
            <a:r>
              <a:rPr lang="en-US" dirty="0"/>
              <a:t>part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B905D5E-D5BA-189B-43B9-9B3DA59A4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782443"/>
              </p:ext>
            </p:extLst>
          </p:nvPr>
        </p:nvGraphicFramePr>
        <p:xfrm>
          <a:off x="627063" y="2863850"/>
          <a:ext cx="5905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591120" imgH="478800" progId="Package">
                  <p:embed/>
                </p:oleObj>
              </mc:Choice>
              <mc:Fallback>
                <p:oleObj name="Packager Shell Object" showAsIcon="1" r:id="rId2" imgW="59112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7063" y="2863850"/>
                        <a:ext cx="5905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3C4369E-E22E-A94F-216A-916CE13AB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87" y="6396"/>
            <a:ext cx="7536144" cy="68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7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98E4-77D0-E7DB-65DE-53D02857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Attachments</a:t>
            </a:r>
            <a:br>
              <a:rPr lang="en-US" sz="4400" i="1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B2C3C0-8F00-0B37-0913-4543B9C72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3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two kinds of attachments:</a:t>
            </a:r>
          </a:p>
          <a:p>
            <a:pPr marL="0" indent="0">
              <a:buNone/>
            </a:pPr>
            <a:r>
              <a:rPr lang="en-US" sz="2400" dirty="0"/>
              <a:t>Attachment						Inline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E94EB-2446-2A20-C572-1F311E6D9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436" y="2009775"/>
            <a:ext cx="6045678" cy="4870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61382C-D4AD-DC2A-9987-E8F6D5C1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86" y="1981200"/>
            <a:ext cx="5718414" cy="47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0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98E4-77D0-E7DB-65DE-53D02857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i="1" dirty="0"/>
              <a:t>Attachments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633A3-2296-7508-B57C-1C8461E6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138363"/>
            <a:ext cx="11744325" cy="27241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952BF3-8C75-BDA3-C34C-5CF108BDB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087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Attachment type is indicated in the Content-Disposition header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7217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98E4-77D0-E7DB-65DE-53D02857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i="1" dirty="0"/>
              <a:t>Attachments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952BF3-8C75-BDA3-C34C-5CF108BDB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087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Attachment type is indicated in the Content-Disposition header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ADA2FB-1468-133E-AB93-311D28623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2118519"/>
            <a:ext cx="116871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28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98E4-77D0-E7DB-65DE-53D02857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i="1" dirty="0"/>
              <a:t>Now – Test Time !</a:t>
            </a:r>
            <a:br>
              <a:rPr lang="en-US" sz="4400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4F98-816C-DBB4-BBC6-D60E0FCA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435"/>
            <a:ext cx="10515600" cy="7036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Draw me a tree</a:t>
            </a:r>
          </a:p>
        </p:txBody>
      </p:sp>
      <p:pic>
        <p:nvPicPr>
          <p:cNvPr id="5" name="Graphic 4" descr="Deciduous tree outline">
            <a:extLst>
              <a:ext uri="{FF2B5EF4-FFF2-40B4-BE49-F238E27FC236}">
                <a16:creationId xmlns:a16="http://schemas.microsoft.com/office/drawing/2014/main" id="{DB9F7C76-E999-F163-BE00-B1D984E8A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8075" y="1439435"/>
            <a:ext cx="914400" cy="914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A7E035-A11B-C0FF-5854-F77F706A0DBC}"/>
              </a:ext>
            </a:extLst>
          </p:cNvPr>
          <p:cNvSpPr txBox="1">
            <a:spLocks/>
          </p:cNvSpPr>
          <p:nvPr/>
        </p:nvSpPr>
        <p:spPr>
          <a:xfrm>
            <a:off x="838199" y="3095350"/>
            <a:ext cx="10515600" cy="703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Which text will be displayed in the email client in the body?</a:t>
            </a:r>
          </a:p>
        </p:txBody>
      </p:sp>
    </p:spTree>
    <p:extLst>
      <p:ext uri="{BB962C8B-B14F-4D97-AF65-F5344CB8AC3E}">
        <p14:creationId xmlns:p14="http://schemas.microsoft.com/office/powerpoint/2010/main" val="46724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1FCA-0EBC-63B9-B076-BFBBD9D9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336550"/>
            <a:ext cx="10515600" cy="1325563"/>
          </a:xfrm>
        </p:spPr>
        <p:txBody>
          <a:bodyPr/>
          <a:lstStyle/>
          <a:p>
            <a:r>
              <a:rPr lang="en-US" i="1" dirty="0"/>
              <a:t>MIME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4BDD-B1E4-67CE-F8DD-BE0686CB5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Multipart Internet Mail Extensions – supports email messages other than ASCII Text. Thanks to that, we can send attachments and text in a format of HTML to recipients.</a:t>
            </a:r>
          </a:p>
        </p:txBody>
      </p:sp>
    </p:spTree>
    <p:extLst>
      <p:ext uri="{BB962C8B-B14F-4D97-AF65-F5344CB8AC3E}">
        <p14:creationId xmlns:p14="http://schemas.microsoft.com/office/powerpoint/2010/main" val="237415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1FCA-0EBC-63B9-B076-BFBBD9D9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MIME Structure -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4BDD-B1E4-67CE-F8DD-BE0686CB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438275"/>
            <a:ext cx="10810875" cy="517207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Mime Version </a:t>
            </a:r>
            <a:r>
              <a:rPr lang="en-US" sz="2000" dirty="0"/>
              <a:t>- which version is the raw message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Content-Type</a:t>
            </a:r>
            <a:r>
              <a:rPr lang="en-US" sz="2000" dirty="0"/>
              <a:t> - which type is represented in the body:</a:t>
            </a:r>
          </a:p>
          <a:p>
            <a:pPr lvl="1"/>
            <a:r>
              <a:rPr lang="en-US" sz="1800" dirty="0"/>
              <a:t>Text (text/plain, text/html..)</a:t>
            </a:r>
          </a:p>
          <a:p>
            <a:pPr lvl="1"/>
            <a:r>
              <a:rPr lang="en-US" sz="1800" dirty="0"/>
              <a:t>Image (image/</a:t>
            </a:r>
            <a:r>
              <a:rPr lang="en-US" sz="1800" dirty="0" err="1"/>
              <a:t>png</a:t>
            </a:r>
            <a:r>
              <a:rPr lang="en-US" sz="1800" dirty="0"/>
              <a:t>, image/jpeg..)</a:t>
            </a:r>
          </a:p>
          <a:p>
            <a:pPr lvl="1"/>
            <a:r>
              <a:rPr lang="en-US" sz="1800" dirty="0"/>
              <a:t>Audio (audio/mp3)</a:t>
            </a:r>
          </a:p>
          <a:p>
            <a:pPr lvl="1"/>
            <a:r>
              <a:rPr lang="en-US" sz="1800" dirty="0"/>
              <a:t>Video (video/mp4)</a:t>
            </a:r>
          </a:p>
          <a:p>
            <a:pPr lvl="1"/>
            <a:r>
              <a:rPr lang="en-US" sz="1800" dirty="0"/>
              <a:t>Application (application/</a:t>
            </a:r>
            <a:r>
              <a:rPr lang="en-US" sz="1800" dirty="0" err="1"/>
              <a:t>msword</a:t>
            </a:r>
            <a:r>
              <a:rPr lang="en-US" sz="1800" dirty="0"/>
              <a:t>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Content-Disposition</a:t>
            </a:r>
            <a:r>
              <a:rPr lang="en-US" sz="2000" dirty="0"/>
              <a:t> – specifies “location”. Mainly can be </a:t>
            </a:r>
            <a:r>
              <a:rPr lang="en-US" sz="2000" i="1" dirty="0"/>
              <a:t>inline</a:t>
            </a:r>
            <a:r>
              <a:rPr lang="en-US" sz="2000" dirty="0"/>
              <a:t> or </a:t>
            </a:r>
            <a:r>
              <a:rPr lang="en-US" sz="2000" i="1" dirty="0"/>
              <a:t>attachment. Also can indicates the name of an attachment.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Content-Transfer-Encoding</a:t>
            </a:r>
            <a:r>
              <a:rPr lang="en-US" sz="2000" i="1" dirty="0"/>
              <a:t> – Indicates how to parse / read the content in order to display it.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</a:t>
            </a:r>
            <a:r>
              <a:rPr lang="en-US" sz="2000" dirty="0"/>
              <a:t>..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From</a:t>
            </a:r>
            <a:r>
              <a:rPr lang="en-US" sz="2000" dirty="0"/>
              <a:t>..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Subject</a:t>
            </a: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163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260C9B-837A-1A43-6D79-C1D29A98C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938" y="1202928"/>
            <a:ext cx="10718124" cy="4452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F14E1C-0080-FD7B-15B6-2673E8699F94}"/>
              </a:ext>
            </a:extLst>
          </p:cNvPr>
          <p:cNvSpPr txBox="1"/>
          <p:nvPr/>
        </p:nvSpPr>
        <p:spPr>
          <a:xfrm>
            <a:off x="736938" y="24395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>
                <a:latin typeface="+mj-lt"/>
              </a:rPr>
              <a:t>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19369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1FCA-0EBC-63B9-B076-BFBBD9D9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317500"/>
            <a:ext cx="10515600" cy="1325563"/>
          </a:xfrm>
        </p:spPr>
        <p:txBody>
          <a:bodyPr/>
          <a:lstStyle/>
          <a:p>
            <a:r>
              <a:rPr lang="en-US" i="1" dirty="0"/>
              <a:t>MIME Structure -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4BDD-B1E4-67CE-F8DD-BE0686CB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438275"/>
            <a:ext cx="10810875" cy="517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The body of the mail can be one of the followings:</a:t>
            </a:r>
          </a:p>
          <a:p>
            <a:r>
              <a:rPr lang="en-US" sz="2400" i="1" dirty="0">
                <a:solidFill>
                  <a:srgbClr val="0070C0"/>
                </a:solidFill>
              </a:rPr>
              <a:t>Simple</a:t>
            </a:r>
            <a:r>
              <a:rPr lang="en-US" sz="2400" i="1" dirty="0">
                <a:solidFill>
                  <a:srgbClr val="00B0F0"/>
                </a:solidFill>
              </a:rPr>
              <a:t> </a:t>
            </a:r>
            <a:r>
              <a:rPr lang="en-US" sz="2400" i="1" dirty="0"/>
              <a:t>(text, application, image, video…)</a:t>
            </a:r>
          </a:p>
          <a:p>
            <a:r>
              <a:rPr lang="en-US" sz="2400" i="1" dirty="0">
                <a:solidFill>
                  <a:srgbClr val="0070C0"/>
                </a:solidFill>
              </a:rPr>
              <a:t>Multipart</a:t>
            </a:r>
            <a:r>
              <a:rPr lang="en-US" sz="2400" i="1" dirty="0"/>
              <a:t> – meaning it contains more than one part. Each part has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Header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/>
              <a:t>and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Body </a:t>
            </a:r>
            <a:r>
              <a:rPr lang="en-US" sz="2400" i="1" dirty="0"/>
              <a:t>as well. Those parts can be:</a:t>
            </a:r>
          </a:p>
          <a:p>
            <a:pPr lvl="1"/>
            <a:r>
              <a:rPr lang="en-US" sz="1800" i="1" dirty="0">
                <a:solidFill>
                  <a:srgbClr val="FFC000"/>
                </a:solidFill>
              </a:rPr>
              <a:t>Alternative</a:t>
            </a:r>
            <a:r>
              <a:rPr lang="en-US" sz="1800" i="1" dirty="0"/>
              <a:t> (multipart/alternative)</a:t>
            </a:r>
          </a:p>
          <a:p>
            <a:pPr lvl="1"/>
            <a:r>
              <a:rPr lang="en-US" sz="1800" i="1" dirty="0">
                <a:solidFill>
                  <a:srgbClr val="FFC000"/>
                </a:solidFill>
              </a:rPr>
              <a:t>Related</a:t>
            </a:r>
            <a:r>
              <a:rPr lang="en-US" sz="1800" i="1" dirty="0"/>
              <a:t> (multipart/related)</a:t>
            </a:r>
          </a:p>
          <a:p>
            <a:pPr lvl="1"/>
            <a:r>
              <a:rPr lang="en-US" sz="1800" i="1" dirty="0">
                <a:solidFill>
                  <a:srgbClr val="FFC000"/>
                </a:solidFill>
              </a:rPr>
              <a:t>Mixed</a:t>
            </a:r>
            <a:r>
              <a:rPr lang="en-US" sz="1800" i="1" dirty="0"/>
              <a:t> (multipart/mixed)</a:t>
            </a:r>
          </a:p>
          <a:p>
            <a:pPr lvl="1"/>
            <a:r>
              <a:rPr lang="en-US" sz="1800" i="1" dirty="0"/>
              <a:t>… There are more, not for this lecture.</a:t>
            </a:r>
          </a:p>
          <a:p>
            <a:pPr marL="457200" lvl="1" indent="0">
              <a:buNone/>
            </a:pPr>
            <a:endParaRPr lang="en-US" sz="1800" i="1" dirty="0"/>
          </a:p>
          <a:p>
            <a:pPr marL="457200" lvl="1" indent="0">
              <a:buNone/>
            </a:pPr>
            <a:r>
              <a:rPr lang="en-US" sz="3200" i="1" dirty="0"/>
              <a:t>Note: Here we will notice that the body of a MIME message is actually a tree.</a:t>
            </a:r>
            <a:endParaRPr lang="en-US" sz="3600" i="1" dirty="0"/>
          </a:p>
          <a:p>
            <a:endParaRPr lang="en-US" sz="2200" i="1" dirty="0"/>
          </a:p>
          <a:p>
            <a:pPr lvl="1"/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24424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CCE4E1-3A7F-87AD-C294-738DD4CE3097}"/>
              </a:ext>
            </a:extLst>
          </p:cNvPr>
          <p:cNvSpPr txBox="1">
            <a:spLocks/>
          </p:cNvSpPr>
          <p:nvPr/>
        </p:nvSpPr>
        <p:spPr>
          <a:xfrm>
            <a:off x="1847850" y="20653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Just a reminder to show how to download the raw mail message</a:t>
            </a:r>
          </a:p>
        </p:txBody>
      </p:sp>
    </p:spTree>
    <p:extLst>
      <p:ext uri="{BB962C8B-B14F-4D97-AF65-F5344CB8AC3E}">
        <p14:creationId xmlns:p14="http://schemas.microsoft.com/office/powerpoint/2010/main" val="65268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3B8570-86DA-7D43-E9DC-922045E8E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317500"/>
            <a:ext cx="10515600" cy="1325563"/>
          </a:xfrm>
        </p:spPr>
        <p:txBody>
          <a:bodyPr/>
          <a:lstStyle/>
          <a:p>
            <a:r>
              <a:rPr lang="en-US" i="1" dirty="0"/>
              <a:t>Simple Message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909D54-277B-B15D-C910-5910FA13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643063"/>
            <a:ext cx="9305925" cy="4019550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A2CA9C54-3C63-D8D3-3B73-44AD518C6824}"/>
              </a:ext>
            </a:extLst>
          </p:cNvPr>
          <p:cNvSpPr/>
          <p:nvPr/>
        </p:nvSpPr>
        <p:spPr>
          <a:xfrm>
            <a:off x="2082800" y="1727200"/>
            <a:ext cx="314960" cy="2712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B3D66-E502-179D-27B7-7FED1CD0926A}"/>
              </a:ext>
            </a:extLst>
          </p:cNvPr>
          <p:cNvSpPr txBox="1"/>
          <p:nvPr/>
        </p:nvSpPr>
        <p:spPr>
          <a:xfrm>
            <a:off x="853123" y="2917706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E2A1A4A4-60A8-2CE4-BA2F-2262CDE19905}"/>
              </a:ext>
            </a:extLst>
          </p:cNvPr>
          <p:cNvSpPr/>
          <p:nvPr/>
        </p:nvSpPr>
        <p:spPr>
          <a:xfrm>
            <a:off x="2161381" y="4504372"/>
            <a:ext cx="236379" cy="9515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A4753-0042-CBD4-39E0-BE7EAC8E1D8E}"/>
              </a:ext>
            </a:extLst>
          </p:cNvPr>
          <p:cNvSpPr txBox="1"/>
          <p:nvPr/>
        </p:nvSpPr>
        <p:spPr>
          <a:xfrm>
            <a:off x="873443" y="4776093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80D115FF-FAFE-8750-885D-35CA41CF5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251268"/>
              </p:ext>
            </p:extLst>
          </p:nvPr>
        </p:nvGraphicFramePr>
        <p:xfrm>
          <a:off x="7789545" y="773429"/>
          <a:ext cx="7826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782280" imgH="478800" progId="Package">
                  <p:embed/>
                </p:oleObj>
              </mc:Choice>
              <mc:Fallback>
                <p:oleObj name="Packager Shell Object" showAsIcon="1" r:id="rId3" imgW="7822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89545" y="773429"/>
                        <a:ext cx="782638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8D24726-B8A6-48CD-B0FC-49A9ED46D8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521734"/>
              </p:ext>
            </p:extLst>
          </p:nvPr>
        </p:nvGraphicFramePr>
        <p:xfrm>
          <a:off x="8572183" y="786288"/>
          <a:ext cx="21431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2143800" imgH="478800" progId="Package">
                  <p:embed/>
                </p:oleObj>
              </mc:Choice>
              <mc:Fallback>
                <p:oleObj name="Packager Shell Object" showAsIcon="1" r:id="rId5" imgW="214380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72183" y="786288"/>
                        <a:ext cx="214312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22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98E4-77D0-E7DB-65DE-53D02857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/>
              <a:t>Multipart Alternative</a:t>
            </a:r>
            <a:br>
              <a:rPr lang="en-US" sz="4400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4F98-816C-DBB4-BBC6-D60E0FCA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6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use the multipart/alternative content-type when we want to give the email client (outlook, </a:t>
            </a:r>
            <a:r>
              <a:rPr lang="en-US" dirty="0" err="1"/>
              <a:t>gmail</a:t>
            </a:r>
            <a:r>
              <a:rPr lang="en-US" dirty="0"/>
              <a:t>…) more than one option to display the body. The most common use is when we have </a:t>
            </a:r>
            <a:r>
              <a:rPr lang="en-US" dirty="0">
                <a:solidFill>
                  <a:srgbClr val="0070C0"/>
                </a:solidFill>
              </a:rPr>
              <a:t>html body</a:t>
            </a:r>
            <a:r>
              <a:rPr lang="en-US" dirty="0"/>
              <a:t>, but we want to give the option to display plain text body if the client, as old as it will be, cannot display HTML.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3165CC-4C2B-F37C-698F-D1D848EE44F2}"/>
              </a:ext>
            </a:extLst>
          </p:cNvPr>
          <p:cNvGrpSpPr/>
          <p:nvPr/>
        </p:nvGrpSpPr>
        <p:grpSpPr>
          <a:xfrm>
            <a:off x="3438525" y="3235153"/>
            <a:ext cx="1348557" cy="630648"/>
            <a:chOff x="3438525" y="3235153"/>
            <a:chExt cx="1981200" cy="892520"/>
          </a:xfrm>
        </p:grpSpPr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0560D436-33C1-5710-4964-E802A8F8A03E}"/>
                </a:ext>
              </a:extLst>
            </p:cNvPr>
            <p:cNvSpPr/>
            <p:nvPr/>
          </p:nvSpPr>
          <p:spPr>
            <a:xfrm>
              <a:off x="3438525" y="3235153"/>
              <a:ext cx="1981200" cy="892520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49CD5C-349B-CC98-6AB2-856C2D12DABA}"/>
                </a:ext>
              </a:extLst>
            </p:cNvPr>
            <p:cNvSpPr txBox="1"/>
            <p:nvPr/>
          </p:nvSpPr>
          <p:spPr>
            <a:xfrm>
              <a:off x="3491682" y="3496469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377E61-FF03-BA61-32CE-4285CBA31120}"/>
              </a:ext>
            </a:extLst>
          </p:cNvPr>
          <p:cNvGrpSpPr/>
          <p:nvPr/>
        </p:nvGrpSpPr>
        <p:grpSpPr>
          <a:xfrm>
            <a:off x="3438525" y="4191600"/>
            <a:ext cx="1348557" cy="630648"/>
            <a:chOff x="3438525" y="3235153"/>
            <a:chExt cx="1981200" cy="892520"/>
          </a:xfrm>
        </p:grpSpPr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2E800CC5-E43F-36B6-2158-E55EAA745942}"/>
                </a:ext>
              </a:extLst>
            </p:cNvPr>
            <p:cNvSpPr/>
            <p:nvPr/>
          </p:nvSpPr>
          <p:spPr>
            <a:xfrm>
              <a:off x="3438525" y="3235153"/>
              <a:ext cx="1981200" cy="892520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BC623A-F7AD-6CD8-DEA8-FB7F97F035F5}"/>
                </a:ext>
              </a:extLst>
            </p:cNvPr>
            <p:cNvSpPr txBox="1"/>
            <p:nvPr/>
          </p:nvSpPr>
          <p:spPr>
            <a:xfrm>
              <a:off x="3491682" y="3496469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Body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F460648-5B29-BAA7-5B61-D60C26DAB93C}"/>
              </a:ext>
            </a:extLst>
          </p:cNvPr>
          <p:cNvGrpSpPr/>
          <p:nvPr/>
        </p:nvGrpSpPr>
        <p:grpSpPr>
          <a:xfrm>
            <a:off x="6372225" y="4191600"/>
            <a:ext cx="1348557" cy="704250"/>
            <a:chOff x="3438525" y="3235153"/>
            <a:chExt cx="1981200" cy="892520"/>
          </a:xfrm>
        </p:grpSpPr>
        <p:sp>
          <p:nvSpPr>
            <p:cNvPr id="21" name="Rectangle: Diagonal Corners Rounded 20">
              <a:extLst>
                <a:ext uri="{FF2B5EF4-FFF2-40B4-BE49-F238E27FC236}">
                  <a16:creationId xmlns:a16="http://schemas.microsoft.com/office/drawing/2014/main" id="{F745C0AE-972A-FDD5-24ED-6B91D43095A3}"/>
                </a:ext>
              </a:extLst>
            </p:cNvPr>
            <p:cNvSpPr/>
            <p:nvPr/>
          </p:nvSpPr>
          <p:spPr>
            <a:xfrm>
              <a:off x="3438525" y="3235153"/>
              <a:ext cx="1981200" cy="892520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5D75BA-31F9-4922-8D50-265E50831AA5}"/>
                </a:ext>
              </a:extLst>
            </p:cNvPr>
            <p:cNvSpPr txBox="1"/>
            <p:nvPr/>
          </p:nvSpPr>
          <p:spPr>
            <a:xfrm>
              <a:off x="3491682" y="3496469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Header</a:t>
              </a:r>
            </a:p>
          </p:txBody>
        </p: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BFE7E0D-A473-2F10-BBC7-FD7AA90EAA75}"/>
              </a:ext>
            </a:extLst>
          </p:cNvPr>
          <p:cNvCxnSpPr>
            <a:cxnSpLocks/>
          </p:cNvCxnSpPr>
          <p:nvPr/>
        </p:nvCxnSpPr>
        <p:spPr>
          <a:xfrm>
            <a:off x="4787082" y="4497399"/>
            <a:ext cx="1585143" cy="130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E38EA1C-13AA-2E8C-02DA-2043C6B4E041}"/>
              </a:ext>
            </a:extLst>
          </p:cNvPr>
          <p:cNvCxnSpPr>
            <a:cxnSpLocks/>
          </p:cNvCxnSpPr>
          <p:nvPr/>
        </p:nvCxnSpPr>
        <p:spPr>
          <a:xfrm>
            <a:off x="4768990" y="4494985"/>
            <a:ext cx="1603235" cy="983905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85BDA75-B570-2C46-D48A-1A12361CD846}"/>
              </a:ext>
            </a:extLst>
          </p:cNvPr>
          <p:cNvGrpSpPr/>
          <p:nvPr/>
        </p:nvGrpSpPr>
        <p:grpSpPr>
          <a:xfrm>
            <a:off x="6372225" y="5096799"/>
            <a:ext cx="1348557" cy="704250"/>
            <a:chOff x="3438525" y="3235153"/>
            <a:chExt cx="1981200" cy="892520"/>
          </a:xfrm>
        </p:grpSpPr>
        <p:sp>
          <p:nvSpPr>
            <p:cNvPr id="38" name="Rectangle: Diagonal Corners Rounded 37">
              <a:extLst>
                <a:ext uri="{FF2B5EF4-FFF2-40B4-BE49-F238E27FC236}">
                  <a16:creationId xmlns:a16="http://schemas.microsoft.com/office/drawing/2014/main" id="{15DFD0C1-358A-8B50-5B1C-2C9A9B4CF713}"/>
                </a:ext>
              </a:extLst>
            </p:cNvPr>
            <p:cNvSpPr/>
            <p:nvPr/>
          </p:nvSpPr>
          <p:spPr>
            <a:xfrm>
              <a:off x="3438525" y="3235153"/>
              <a:ext cx="1981200" cy="892520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F05D6D-EF39-0A08-BF88-2F00ED6CEFF0}"/>
                </a:ext>
              </a:extLst>
            </p:cNvPr>
            <p:cNvSpPr txBox="1"/>
            <p:nvPr/>
          </p:nvSpPr>
          <p:spPr>
            <a:xfrm>
              <a:off x="3491682" y="3496469"/>
              <a:ext cx="1901463" cy="46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text/plain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19C0760-75E1-75D5-3915-262173263890}"/>
              </a:ext>
            </a:extLst>
          </p:cNvPr>
          <p:cNvGrpSpPr/>
          <p:nvPr/>
        </p:nvGrpSpPr>
        <p:grpSpPr>
          <a:xfrm>
            <a:off x="6381270" y="6001998"/>
            <a:ext cx="1348557" cy="704250"/>
            <a:chOff x="3438525" y="3235153"/>
            <a:chExt cx="1981200" cy="892520"/>
          </a:xfrm>
        </p:grpSpPr>
        <p:sp>
          <p:nvSpPr>
            <p:cNvPr id="41" name="Rectangle: Diagonal Corners Rounded 40">
              <a:extLst>
                <a:ext uri="{FF2B5EF4-FFF2-40B4-BE49-F238E27FC236}">
                  <a16:creationId xmlns:a16="http://schemas.microsoft.com/office/drawing/2014/main" id="{EFA0CEE3-EF58-BF77-76A9-01E88C39BE87}"/>
                </a:ext>
              </a:extLst>
            </p:cNvPr>
            <p:cNvSpPr/>
            <p:nvPr/>
          </p:nvSpPr>
          <p:spPr>
            <a:xfrm>
              <a:off x="3438525" y="3235153"/>
              <a:ext cx="1981200" cy="892520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B37478-6D11-8C0B-2172-5A6E2C2D0E4D}"/>
                </a:ext>
              </a:extLst>
            </p:cNvPr>
            <p:cNvSpPr txBox="1"/>
            <p:nvPr/>
          </p:nvSpPr>
          <p:spPr>
            <a:xfrm>
              <a:off x="3491682" y="3496469"/>
              <a:ext cx="1901463" cy="46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text/html</a:t>
              </a:r>
            </a:p>
          </p:txBody>
        </p:sp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D2ADEFC-0D80-88CD-39AD-0D1229FC9148}"/>
              </a:ext>
            </a:extLst>
          </p:cNvPr>
          <p:cNvCxnSpPr>
            <a:cxnSpLocks/>
            <a:stCxn id="15" idx="0"/>
            <a:endCxn id="42" idx="1"/>
          </p:cNvCxnSpPr>
          <p:nvPr/>
        </p:nvCxnSpPr>
        <p:spPr>
          <a:xfrm>
            <a:off x="4787082" y="4506924"/>
            <a:ext cx="1630371" cy="1885933"/>
          </a:xfrm>
          <a:prstGeom prst="bentConnector3">
            <a:avLst>
              <a:gd name="adj1" fmla="val 48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42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8FE56A-4F58-6677-7321-736CC8535D53}"/>
              </a:ext>
            </a:extLst>
          </p:cNvPr>
          <p:cNvSpPr txBox="1"/>
          <p:nvPr/>
        </p:nvSpPr>
        <p:spPr>
          <a:xfrm>
            <a:off x="261958" y="206137"/>
            <a:ext cx="25721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>
                <a:latin typeface="+mj-lt"/>
              </a:rPr>
              <a:t>Multipart </a:t>
            </a:r>
          </a:p>
          <a:p>
            <a:r>
              <a:rPr lang="en-US" sz="4000" i="1" dirty="0">
                <a:latin typeface="+mj-lt"/>
              </a:rPr>
              <a:t>Alternative</a:t>
            </a:r>
          </a:p>
          <a:p>
            <a:r>
              <a:rPr lang="en-US" sz="4000" i="1" dirty="0">
                <a:latin typeface="+mj-lt"/>
              </a:rPr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736F5B-7849-F6CF-3F25-974594BB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545" y="0"/>
            <a:ext cx="6597570" cy="6858000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355517EB-A17E-E540-2147-799AB90F2D16}"/>
              </a:ext>
            </a:extLst>
          </p:cNvPr>
          <p:cNvSpPr/>
          <p:nvPr/>
        </p:nvSpPr>
        <p:spPr>
          <a:xfrm>
            <a:off x="5151120" y="81280"/>
            <a:ext cx="365759" cy="497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88413-5350-749F-4955-81A833FD850F}"/>
              </a:ext>
            </a:extLst>
          </p:cNvPr>
          <p:cNvSpPr txBox="1"/>
          <p:nvPr/>
        </p:nvSpPr>
        <p:spPr>
          <a:xfrm>
            <a:off x="3871102" y="157525"/>
            <a:ext cx="143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Header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C0F6AEC-0951-FA23-B8E7-EB4D834F1C69}"/>
              </a:ext>
            </a:extLst>
          </p:cNvPr>
          <p:cNvSpPr/>
          <p:nvPr/>
        </p:nvSpPr>
        <p:spPr>
          <a:xfrm>
            <a:off x="3984357" y="1005840"/>
            <a:ext cx="513388" cy="25349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8B060-B610-3D6B-64BE-9379387F4249}"/>
              </a:ext>
            </a:extLst>
          </p:cNvPr>
          <p:cNvSpPr txBox="1"/>
          <p:nvPr/>
        </p:nvSpPr>
        <p:spPr>
          <a:xfrm>
            <a:off x="2406423" y="1812389"/>
            <a:ext cx="257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 text</a:t>
            </a:r>
          </a:p>
          <a:p>
            <a:r>
              <a:rPr lang="en-US" dirty="0"/>
              <a:t>alternative part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BAE2FED-3A70-43C8-3CB4-1527831157E3}"/>
              </a:ext>
            </a:extLst>
          </p:cNvPr>
          <p:cNvSpPr/>
          <p:nvPr/>
        </p:nvSpPr>
        <p:spPr>
          <a:xfrm>
            <a:off x="3967645" y="3690029"/>
            <a:ext cx="557304" cy="30104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7BF60-34A2-91D0-848D-8F1F8987B07B}"/>
              </a:ext>
            </a:extLst>
          </p:cNvPr>
          <p:cNvSpPr txBox="1"/>
          <p:nvPr/>
        </p:nvSpPr>
        <p:spPr>
          <a:xfrm>
            <a:off x="2361523" y="4826292"/>
            <a:ext cx="257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text</a:t>
            </a:r>
          </a:p>
          <a:p>
            <a:r>
              <a:rPr lang="en-US" dirty="0"/>
              <a:t>alternative part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4B9D4F3-923A-3B34-1011-BFBC61613801}"/>
              </a:ext>
            </a:extLst>
          </p:cNvPr>
          <p:cNvSpPr/>
          <p:nvPr/>
        </p:nvSpPr>
        <p:spPr>
          <a:xfrm>
            <a:off x="5120640" y="995680"/>
            <a:ext cx="372785" cy="2844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3DF97B-79E2-839D-A097-B57C2F3A85E0}"/>
              </a:ext>
            </a:extLst>
          </p:cNvPr>
          <p:cNvSpPr txBox="1"/>
          <p:nvPr/>
        </p:nvSpPr>
        <p:spPr>
          <a:xfrm>
            <a:off x="4255401" y="961981"/>
            <a:ext cx="96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3B7DF6D-0602-8AD6-80CC-91BADB220148}"/>
              </a:ext>
            </a:extLst>
          </p:cNvPr>
          <p:cNvSpPr/>
          <p:nvPr/>
        </p:nvSpPr>
        <p:spPr>
          <a:xfrm>
            <a:off x="4946115" y="1423829"/>
            <a:ext cx="513388" cy="21169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B7B20-B74A-83F1-F307-9C759D3DD02E}"/>
              </a:ext>
            </a:extLst>
          </p:cNvPr>
          <p:cNvSpPr txBox="1"/>
          <p:nvPr/>
        </p:nvSpPr>
        <p:spPr>
          <a:xfrm>
            <a:off x="4326520" y="2302431"/>
            <a:ext cx="96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9F7E36A5-5D3F-4322-C469-9296B2B5B1B8}"/>
              </a:ext>
            </a:extLst>
          </p:cNvPr>
          <p:cNvSpPr/>
          <p:nvPr/>
        </p:nvSpPr>
        <p:spPr>
          <a:xfrm>
            <a:off x="5084498" y="3670626"/>
            <a:ext cx="372785" cy="2844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404BF-B8E1-7287-A6D7-7F221451E495}"/>
              </a:ext>
            </a:extLst>
          </p:cNvPr>
          <p:cNvSpPr txBox="1"/>
          <p:nvPr/>
        </p:nvSpPr>
        <p:spPr>
          <a:xfrm>
            <a:off x="4219259" y="3636927"/>
            <a:ext cx="96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C5EA286F-BD12-A7DF-155D-DEF575D28E98}"/>
              </a:ext>
            </a:extLst>
          </p:cNvPr>
          <p:cNvSpPr/>
          <p:nvPr/>
        </p:nvSpPr>
        <p:spPr>
          <a:xfrm>
            <a:off x="4909973" y="4098775"/>
            <a:ext cx="513388" cy="2601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B4ED4-0327-8DE8-3E7B-4AED39F97F28}"/>
              </a:ext>
            </a:extLst>
          </p:cNvPr>
          <p:cNvSpPr txBox="1"/>
          <p:nvPr/>
        </p:nvSpPr>
        <p:spPr>
          <a:xfrm>
            <a:off x="4290378" y="4977377"/>
            <a:ext cx="96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9C13FFFA-1986-29D0-602A-729F2B5E21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474869"/>
              </p:ext>
            </p:extLst>
          </p:nvPr>
        </p:nvGraphicFramePr>
        <p:xfrm>
          <a:off x="485140" y="3540760"/>
          <a:ext cx="8286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828360" imgH="478800" progId="Package">
                  <p:embed/>
                </p:oleObj>
              </mc:Choice>
              <mc:Fallback>
                <p:oleObj name="Packager Shell Object" showAsIcon="1" r:id="rId3" imgW="8283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140" y="3540760"/>
                        <a:ext cx="82867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326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577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Packager Shell Object</vt:lpstr>
      <vt:lpstr>Package</vt:lpstr>
      <vt:lpstr>MIME Protocol</vt:lpstr>
      <vt:lpstr>MIME – WHY?</vt:lpstr>
      <vt:lpstr>MIME Structure - Header</vt:lpstr>
      <vt:lpstr>PowerPoint Presentation</vt:lpstr>
      <vt:lpstr>MIME Structure - Body</vt:lpstr>
      <vt:lpstr>PowerPoint Presentation</vt:lpstr>
      <vt:lpstr>Simple Message Example</vt:lpstr>
      <vt:lpstr>Multipart Alternative </vt:lpstr>
      <vt:lpstr>PowerPoint Presentation</vt:lpstr>
      <vt:lpstr>Before we continue to next multipart types… how do we know when parts start and end??</vt:lpstr>
      <vt:lpstr>Boundaries</vt:lpstr>
      <vt:lpstr>Multipart Related </vt:lpstr>
      <vt:lpstr>PowerPoint Presentation</vt:lpstr>
      <vt:lpstr>Multipart Mixed </vt:lpstr>
      <vt:lpstr>PowerPoint Presentation</vt:lpstr>
      <vt:lpstr>Attachments </vt:lpstr>
      <vt:lpstr>Attachments</vt:lpstr>
      <vt:lpstr>Attachments</vt:lpstr>
      <vt:lpstr>Now – Test Time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MIME Protocol</dc:title>
  <dc:creator>Dor Shaar</dc:creator>
  <cp:lastModifiedBy>Dor Shaar</cp:lastModifiedBy>
  <cp:revision>35</cp:revision>
  <dcterms:created xsi:type="dcterms:W3CDTF">2023-07-18T10:19:49Z</dcterms:created>
  <dcterms:modified xsi:type="dcterms:W3CDTF">2023-07-20T08:43:26Z</dcterms:modified>
</cp:coreProperties>
</file>