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6" r:id="rId3"/>
    <p:sldId id="270" r:id="rId4"/>
    <p:sldId id="267" r:id="rId5"/>
    <p:sldId id="269" r:id="rId6"/>
    <p:sldId id="256" r:id="rId7"/>
    <p:sldId id="268" r:id="rId8"/>
    <p:sldId id="282" r:id="rId9"/>
    <p:sldId id="271" r:id="rId10"/>
    <p:sldId id="285" r:id="rId11"/>
    <p:sldId id="284" r:id="rId12"/>
    <p:sldId id="272" r:id="rId13"/>
    <p:sldId id="273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83" autoAdjust="0"/>
  </p:normalViewPr>
  <p:slideViewPr>
    <p:cSldViewPr snapToGrid="0">
      <p:cViewPr>
        <p:scale>
          <a:sx n="75" d="100"/>
          <a:sy n="75" d="100"/>
        </p:scale>
        <p:origin x="43" y="-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7847D51-1F7B-4665-B065-48F29B4B6EFE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C3190C6-95DF-4F79-B293-1102A0D936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40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72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חתימות דיגיטליות חשובות באבטחת מידע: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- הן מסייעות לנו לאמת את זהות השולח.</a:t>
            </a:r>
          </a:p>
          <a:p>
            <a:pPr algn="r" rtl="1"/>
            <a:r>
              <a:rPr lang="he-IL" dirty="0"/>
              <a:t>- לוודא את שלמות ההודעה (שלא שינו לנו אותה בדרך).</a:t>
            </a:r>
          </a:p>
          <a:p>
            <a:pPr algn="r" rtl="1"/>
            <a:r>
              <a:rPr lang="he-IL" dirty="0"/>
              <a:t>- למנוע התקפות איש בבדרך.</a:t>
            </a:r>
          </a:p>
          <a:p>
            <a:pPr algn="r" rtl="1"/>
            <a:r>
              <a:rPr lang="he-IL" dirty="0"/>
              <a:t>- להימנע מצב שבו השולח יכול להתנער משליחת ההודעה.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337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הומצא על ידי קלאוס פטר </a:t>
            </a:r>
            <a:r>
              <a:rPr lang="he-IL" dirty="0" err="1"/>
              <a:t>סנור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יעיל יותר מרוב החתימות הדיגיטליות שקיימות היום.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80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701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הומצא על ידי קלאוס פטר </a:t>
            </a:r>
            <a:r>
              <a:rPr lang="he-IL" dirty="0" err="1"/>
              <a:t>סנור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יעיל יותר מרוב החתימות הדיגיטליות שקיימות היום.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2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הומצא על ידי קלאוס פטר </a:t>
            </a:r>
            <a:r>
              <a:rPr lang="he-IL" dirty="0" err="1"/>
              <a:t>סנור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יעיל יותר מרוב החתימות הדיגיטליות שקיימות היום.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374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6F2C-304B-4318-C8F4-19F46E1D8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A8441-1BE5-DCF8-D04D-E0CAD4AE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DFB2-C1B4-B9DE-A936-A995984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E87B-3615-4A66-471B-8A4514EE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AEB1-BF4A-4BDB-1D07-EF2A98D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109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F895-042D-A3A5-C08A-CD4158E1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25245-D915-CE7A-6B16-247CA3A2F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6832-62A5-64CD-BB65-46FD8F10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DC51-A5AD-B59B-9D0F-1133456A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1AE5-6614-2AFE-9F2C-B5D75BA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3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DC66D-21DC-BFFE-7319-08E2A7BBB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B35B0-33C6-5CC3-89C9-4094D209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E19F-F3DF-99C0-320A-44B8AC1E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7CE2-D5D9-E74C-A407-0F5B0FE9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0BA8-56AA-364D-4F7C-1C1E7A48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88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CAB2-0C3E-333F-C09E-41AAD1B0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258D-4A29-EE3A-21BA-46D37385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216D-D3CA-9F70-E729-010E5CD7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3677-C366-D251-79CA-8D10B4F8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6FC9-5818-E9D9-6A9F-620B5150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295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FD18-8871-3C7E-331E-6928BD7E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4E438-9029-8F6B-7F15-5A028D34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7380-3FF2-BB24-6DA8-023F20B5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EE97-B709-ABFA-FB11-D93CBE39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430A-28B5-D249-6034-3D099CE8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22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69CE-9A6D-179B-A3C7-16A6A6C5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773D-050A-D53D-E0FD-E26D6B3B8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42055-C679-C4C2-9F0D-1D4BC534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3FE23-C94A-63D6-9225-DBBF1C4C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73699-2459-7CBE-7519-9ECD9FB8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B21D2-8BDB-8933-2016-5CA9E1D4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034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F555-10FE-9C6D-1085-A2B36303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A3A-4825-5FD3-BEFD-D4B620DA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035E8-4281-D21A-6479-171A154F9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8735-F8D2-F340-89E1-DDC4F2AC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71229-D1AF-AA2B-FB94-BE5604B9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D9D41-A7B7-418C-584E-0C3CF1A6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F621C-E0CC-DA8F-097F-9A2415CE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F03C3-4B94-6428-5FAA-21B1AD47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13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BD0B-C697-0451-7BAA-811D7B85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CCB57-3C45-4087-51F4-7CA68BD6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FC146-D874-6B25-1A31-89762BB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3939F-8EFB-8086-B298-B3D3CC6A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08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CC365-5715-3BC0-9A88-16D51CB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A27D8-4565-AE73-B2F3-F9E8F1B9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4071-2F8A-3BDE-4CC9-D46EFAAF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01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CEAD-F405-4627-95A4-E1C8A0D8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7403-C683-415E-402C-FCAEF90D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85867-3F98-4D19-0D1B-60A07316A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5303-5A23-E5C9-3B5A-B52A331B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B3E4-3AA3-76F1-AEA8-28FC8A59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3DAAE-52C2-6F90-9B48-C35A29C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58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A2C5-130F-0925-9D42-F7169409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593DB-6429-FC7B-B2CF-2A5718B4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E58-6426-DF82-E1C7-A0047E088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3E4B-80AA-E8B1-AE10-18BA7913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8B322-C784-B330-ACB5-FE7E5A97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02F16-6E3A-FD53-DF06-CC8430E4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01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54EBC-DEF2-BAAD-14BB-F41C3A7F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C75B-747C-9487-EEC4-54B58562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16AA-8C7A-9A3D-8CBD-13695B5BD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3F39A-F63B-45A0-8B7F-5CBA1A8D649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0CDD-F70F-00D7-5A01-B122060EF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CE90-D27A-4244-608B-A14378C5D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186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colab.research.google.com/github/DorShabat/Cryptology-Project/blob/main/Schnorr_signature.ipynb#scrollTo=qoa3KoyyDt0X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lab.research.google.com/github/DorShabat/Cryptology-Project/blob/main/Schnorr_signature.ipynb#scrollTo=qoa3KoyyDt0X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7BEE-D9C0-782B-47B8-8DFF0B238DCD}"/>
              </a:ext>
            </a:extLst>
          </p:cNvPr>
          <p:cNvSpPr txBox="1"/>
          <p:nvPr/>
        </p:nvSpPr>
        <p:spPr>
          <a:xfrm>
            <a:off x="2251581" y="43683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Data Security and Cryptology -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Final Project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F78124-A5BD-BF84-E9FD-B62FD575EA66}"/>
              </a:ext>
            </a:extLst>
          </p:cNvPr>
          <p:cNvSpPr txBox="1"/>
          <p:nvPr/>
        </p:nvSpPr>
        <p:spPr>
          <a:xfrm>
            <a:off x="7449083" y="4913829"/>
            <a:ext cx="4967925" cy="10310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Dor Shabat - 316575620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Yuval Rozner - 207756552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F75AC9-7AC7-65FE-3488-64B0E67794D8}"/>
              </a:ext>
            </a:extLst>
          </p:cNvPr>
          <p:cNvGrpSpPr/>
          <p:nvPr/>
        </p:nvGrpSpPr>
        <p:grpSpPr>
          <a:xfrm>
            <a:off x="946858" y="1944171"/>
            <a:ext cx="8027040" cy="2969658"/>
            <a:chOff x="5036199" y="1995595"/>
            <a:chExt cx="8027040" cy="29696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B00C66-2EFA-03EB-CC60-C984F10C25FE}"/>
                </a:ext>
              </a:extLst>
            </p:cNvPr>
            <p:cNvSpPr txBox="1"/>
            <p:nvPr/>
          </p:nvSpPr>
          <p:spPr>
            <a:xfrm>
              <a:off x="6234422" y="1995595"/>
              <a:ext cx="6828817" cy="29546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200000"/>
                </a:lnSpc>
                <a:spcAft>
                  <a:spcPts val="600"/>
                </a:spcAft>
              </a:pPr>
              <a:r>
                <a:rPr lang="en-US" sz="2400" b="1" dirty="0">
                  <a:latin typeface="David" panose="020E0502060401010101" pitchFamily="34" charset="-79"/>
                  <a:cs typeface="David" panose="020E0502060401010101" pitchFamily="34" charset="-79"/>
                </a:rPr>
                <a:t>Secure payment</a:t>
              </a:r>
              <a: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  <a:t>,</a:t>
              </a:r>
              <a:b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</a:br>
              <a:r>
                <a:rPr lang="en-US" sz="2400" b="1" dirty="0">
                  <a:latin typeface="David" panose="020E0502060401010101" pitchFamily="34" charset="-79"/>
                  <a:cs typeface="David" panose="020E0502060401010101" pitchFamily="34" charset="-79"/>
                </a:rPr>
                <a:t>Schnorr Signature </a:t>
              </a:r>
              <a: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  <a:t>for server identification.</a:t>
              </a:r>
              <a:b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</a:br>
              <a:r>
                <a:rPr lang="en-US" sz="2400" b="1" dirty="0">
                  <a:latin typeface="David" panose="020E0502060401010101" pitchFamily="34" charset="-79"/>
                  <a:cs typeface="David" panose="020E0502060401010101" pitchFamily="34" charset="-79"/>
                </a:rPr>
                <a:t>SM4</a:t>
              </a:r>
              <a: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  <a:t> encoder – decoder</a:t>
              </a:r>
              <a:b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</a:br>
              <a:r>
                <a:rPr lang="en-US" sz="2400" b="1" dirty="0">
                  <a:latin typeface="David" panose="020E0502060401010101" pitchFamily="34" charset="-79"/>
                  <a:cs typeface="David" panose="020E0502060401010101" pitchFamily="34" charset="-79"/>
                </a:rPr>
                <a:t>ECDH</a:t>
              </a:r>
              <a: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  <a:t> key generation. </a:t>
              </a:r>
            </a:p>
          </p:txBody>
        </p:sp>
        <p:pic>
          <p:nvPicPr>
            <p:cNvPr id="11" name="Graphic 10" descr="Credit card">
              <a:extLst>
                <a:ext uri="{FF2B5EF4-FFF2-40B4-BE49-F238E27FC236}">
                  <a16:creationId xmlns:a16="http://schemas.microsoft.com/office/drawing/2014/main" id="{232C71D6-0634-2A4F-0D73-376DE6C4A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6873" y="2229160"/>
              <a:ext cx="551333" cy="551333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  <p:pic>
          <p:nvPicPr>
            <p:cNvPr id="32" name="Graphic 31" descr="Employee Badge">
              <a:extLst>
                <a:ext uri="{FF2B5EF4-FFF2-40B4-BE49-F238E27FC236}">
                  <a16:creationId xmlns:a16="http://schemas.microsoft.com/office/drawing/2014/main" id="{CBBBFD51-327E-8859-BC92-CA016C623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36876" y="2913791"/>
              <a:ext cx="551333" cy="551333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  <p:pic>
          <p:nvPicPr>
            <p:cNvPr id="33" name="Graphic 32" descr="Lock">
              <a:extLst>
                <a:ext uri="{FF2B5EF4-FFF2-40B4-BE49-F238E27FC236}">
                  <a16:creationId xmlns:a16="http://schemas.microsoft.com/office/drawing/2014/main" id="{97458A29-FDDA-A65B-A767-5A92B3865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36199" y="3709832"/>
              <a:ext cx="551333" cy="551333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  <p:pic>
          <p:nvPicPr>
            <p:cNvPr id="34" name="Graphic 33" descr="Unlock">
              <a:extLst>
                <a:ext uri="{FF2B5EF4-FFF2-40B4-BE49-F238E27FC236}">
                  <a16:creationId xmlns:a16="http://schemas.microsoft.com/office/drawing/2014/main" id="{268A0BB4-7F71-F562-15FB-74C649E9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61128" y="3709832"/>
              <a:ext cx="551333" cy="551333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  <p:pic>
          <p:nvPicPr>
            <p:cNvPr id="35" name="Graphic 34" descr="Key with solid fill">
              <a:extLst>
                <a:ext uri="{FF2B5EF4-FFF2-40B4-BE49-F238E27FC236}">
                  <a16:creationId xmlns:a16="http://schemas.microsoft.com/office/drawing/2014/main" id="{20690D12-54DF-B36A-D76A-349B28E8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5236873" y="4413919"/>
              <a:ext cx="551334" cy="551334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2DDD7D-B1D0-53D5-96AB-B3DFA1C487FB}"/>
              </a:ext>
            </a:extLst>
          </p:cNvPr>
          <p:cNvGrpSpPr/>
          <p:nvPr/>
        </p:nvGrpSpPr>
        <p:grpSpPr>
          <a:xfrm>
            <a:off x="437504" y="6191243"/>
            <a:ext cx="5121985" cy="459836"/>
            <a:chOff x="6288560" y="4779901"/>
            <a:chExt cx="5121985" cy="459836"/>
          </a:xfrm>
        </p:grpSpPr>
        <p:sp>
          <p:nvSpPr>
            <p:cNvPr id="2" name="TextBox 1">
              <a:hlinkClick r:id="rId13"/>
              <a:extLst>
                <a:ext uri="{FF2B5EF4-FFF2-40B4-BE49-F238E27FC236}">
                  <a16:creationId xmlns:a16="http://schemas.microsoft.com/office/drawing/2014/main" id="{D519B37E-2821-7D1C-FAF8-D0A5E04809DA}"/>
                </a:ext>
              </a:extLst>
            </p:cNvPr>
            <p:cNvSpPr txBox="1"/>
            <p:nvPr/>
          </p:nvSpPr>
          <p:spPr>
            <a:xfrm>
              <a:off x="6288560" y="4809764"/>
              <a:ext cx="5121985" cy="40011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Our </a:t>
              </a:r>
              <a:r>
                <a:rPr lang="en-US" sz="2000" b="1" dirty="0" err="1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Implemantion</a:t>
              </a:r>
              <a:r>
                <a:rPr lang="en-US" sz="2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 in Colab Notebook</a:t>
              </a:r>
              <a:endParaRPr lang="he-IL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pic>
          <p:nvPicPr>
            <p:cNvPr id="6" name="Picture 5" descr="A logo with orange circles&#10;&#10;Description automatically generated with medium confidence">
              <a:extLst>
                <a:ext uri="{FF2B5EF4-FFF2-40B4-BE49-F238E27FC236}">
                  <a16:creationId xmlns:a16="http://schemas.microsoft.com/office/drawing/2014/main" id="{159DBCE6-8D32-B118-B6EB-E21F50E3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39444" y1="29279" x2="25000" y2="41892"/>
                          <a14:foregroundMark x1="25000" y1="41892" x2="30000" y2="70270"/>
                          <a14:foregroundMark x1="30000" y1="70270" x2="40556" y2="720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7859" y="4779901"/>
              <a:ext cx="745681" cy="459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89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EDEA1C-73F9-8F62-C81C-122A45FBDEDB}"/>
              </a:ext>
            </a:extLst>
          </p:cNvPr>
          <p:cNvSpPr txBox="1"/>
          <p:nvPr/>
        </p:nvSpPr>
        <p:spPr>
          <a:xfrm>
            <a:off x="490915" y="1354304"/>
            <a:ext cx="206178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Algorithm Steps: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9B9DE8-8E4F-521F-E9B5-1D921EF34674}"/>
                  </a:ext>
                </a:extLst>
              </p:cNvPr>
              <p:cNvSpPr txBox="1"/>
              <p:nvPr/>
            </p:nvSpPr>
            <p:spPr>
              <a:xfrm>
                <a:off x="919819" y="1735201"/>
                <a:ext cx="7622215" cy="467050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Key Generation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Alice generates a private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and a public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Signing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Alice selects a random nonce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and computes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Alice hashes the message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𝑥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to create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Alice computes the signature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Verification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Bob receives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and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Bob verifies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,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.</a:t>
                </a:r>
                <a:b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</a:br>
                <a:endParaRPr 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9B9DE8-8E4F-521F-E9B5-1D921EF34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19" y="1735201"/>
                <a:ext cx="7622215" cy="4670509"/>
              </a:xfrm>
              <a:prstGeom prst="rect">
                <a:avLst/>
              </a:prstGeom>
              <a:blipFill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F50DE9-307C-0DB6-8CF0-B7C83E8693B5}"/>
              </a:ext>
            </a:extLst>
          </p:cNvPr>
          <p:cNvSpPr txBox="1"/>
          <p:nvPr/>
        </p:nvSpPr>
        <p:spPr>
          <a:xfrm>
            <a:off x="2197443" y="416851"/>
            <a:ext cx="8073958" cy="9236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Schnorr Signature Algorithm</a:t>
            </a:r>
          </a:p>
        </p:txBody>
      </p:sp>
    </p:spTree>
    <p:extLst>
      <p:ext uri="{BB962C8B-B14F-4D97-AF65-F5344CB8AC3E}">
        <p14:creationId xmlns:p14="http://schemas.microsoft.com/office/powerpoint/2010/main" val="310427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EDEA1C-73F9-8F62-C81C-122A45FBDEDB}"/>
              </a:ext>
            </a:extLst>
          </p:cNvPr>
          <p:cNvSpPr txBox="1"/>
          <p:nvPr/>
        </p:nvSpPr>
        <p:spPr>
          <a:xfrm>
            <a:off x="490915" y="1354304"/>
            <a:ext cx="341311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Mathematical Concepts: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9B9DE8-8E4F-521F-E9B5-1D921EF34674}"/>
                  </a:ext>
                </a:extLst>
              </p:cNvPr>
              <p:cNvSpPr txBox="1"/>
              <p:nvPr/>
            </p:nvSpPr>
            <p:spPr>
              <a:xfrm>
                <a:off x="909028" y="1910999"/>
                <a:ext cx="9395460" cy="100322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Modular Arithmetic: 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Operations performed within a fixed range, modulo a number 𝑝.</a:t>
                </a: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Discrete Logarithms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: Finding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, a hard problem ensuring security.</a:t>
                </a:r>
                <a:endParaRPr 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9B9DE8-8E4F-521F-E9B5-1D921EF34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28" y="1910999"/>
                <a:ext cx="9395460" cy="1003223"/>
              </a:xfrm>
              <a:prstGeom prst="rect">
                <a:avLst/>
              </a:prstGeom>
              <a:blipFill>
                <a:blip r:embed="rId3"/>
                <a:stretch>
                  <a:fillRect l="-584"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6323DD-9DC4-E452-1AE1-48DA859F259E}"/>
              </a:ext>
            </a:extLst>
          </p:cNvPr>
          <p:cNvSpPr txBox="1"/>
          <p:nvPr/>
        </p:nvSpPr>
        <p:spPr>
          <a:xfrm>
            <a:off x="490915" y="3337406"/>
            <a:ext cx="223490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Key Equations: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593972-E377-7135-0001-6784FB0E35AD}"/>
                  </a:ext>
                </a:extLst>
              </p:cNvPr>
              <p:cNvSpPr txBox="1"/>
              <p:nvPr/>
            </p:nvSpPr>
            <p:spPr>
              <a:xfrm>
                <a:off x="909028" y="3923686"/>
                <a:ext cx="7967632" cy="19257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𝑃</m:t>
                    </m:r>
                  </m:oMath>
                </a14:m>
                <a:endParaRPr lang="en-US" sz="2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Nonce: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𝑟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𝑃</m:t>
                    </m:r>
                  </m:oMath>
                </a14:m>
                <a:endParaRPr lang="en-US" sz="2000" b="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Signature: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)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𝑄</m:t>
                    </m:r>
                  </m:oMath>
                </a14:m>
                <a:endParaRPr lang="en-US" sz="2000" b="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Verification: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  <m:t>𝑦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𝑃</m:t>
                    </m:r>
                  </m:oMath>
                </a14:m>
                <a:endParaRPr 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593972-E377-7135-0001-6784FB0E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28" y="3923686"/>
                <a:ext cx="7967632" cy="1925720"/>
              </a:xfrm>
              <a:prstGeom prst="rect">
                <a:avLst/>
              </a:prstGeom>
              <a:blipFill>
                <a:blip r:embed="rId4"/>
                <a:stretch>
                  <a:fillRect l="-689" b="-31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2197472" y="447963"/>
            <a:ext cx="8073958" cy="923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Mathematical Foundations</a:t>
            </a:r>
          </a:p>
        </p:txBody>
      </p:sp>
    </p:spTree>
    <p:extLst>
      <p:ext uri="{BB962C8B-B14F-4D97-AF65-F5344CB8AC3E}">
        <p14:creationId xmlns:p14="http://schemas.microsoft.com/office/powerpoint/2010/main" val="38514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38F0DD-D36B-4490-5E1A-A4E534810BB9}"/>
              </a:ext>
            </a:extLst>
          </p:cNvPr>
          <p:cNvGrpSpPr/>
          <p:nvPr/>
        </p:nvGrpSpPr>
        <p:grpSpPr>
          <a:xfrm>
            <a:off x="3500231" y="2953598"/>
            <a:ext cx="5121985" cy="459836"/>
            <a:chOff x="6288560" y="4779901"/>
            <a:chExt cx="5121985" cy="459836"/>
          </a:xfrm>
        </p:grpSpPr>
        <p:sp>
          <p:nvSpPr>
            <p:cNvPr id="5" name="TextBox 4">
              <a:hlinkClick r:id="rId2"/>
              <a:extLst>
                <a:ext uri="{FF2B5EF4-FFF2-40B4-BE49-F238E27FC236}">
                  <a16:creationId xmlns:a16="http://schemas.microsoft.com/office/drawing/2014/main" id="{96FD17FE-75E9-DBB7-DE27-39E51F0C9EC4}"/>
                </a:ext>
              </a:extLst>
            </p:cNvPr>
            <p:cNvSpPr txBox="1"/>
            <p:nvPr/>
          </p:nvSpPr>
          <p:spPr>
            <a:xfrm>
              <a:off x="6288560" y="4809764"/>
              <a:ext cx="5121985" cy="40011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Our </a:t>
              </a:r>
              <a:r>
                <a:rPr lang="en-US" sz="2000" b="1" dirty="0" err="1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Implemantion</a:t>
              </a:r>
              <a:r>
                <a:rPr lang="en-US" sz="2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 in Colab Notebook</a:t>
              </a:r>
              <a:endParaRPr lang="he-IL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pic>
          <p:nvPicPr>
            <p:cNvPr id="6" name="Picture 5" descr="A logo with orange circles&#10;&#10;Description automatically generated with medium confidence">
              <a:extLst>
                <a:ext uri="{FF2B5EF4-FFF2-40B4-BE49-F238E27FC236}">
                  <a16:creationId xmlns:a16="http://schemas.microsoft.com/office/drawing/2014/main" id="{D5D8C91E-5894-E33F-D821-D3B309AC7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9444" y1="29279" x2="25000" y2="41892"/>
                          <a14:foregroundMark x1="25000" y1="41892" x2="30000" y2="70270"/>
                          <a14:foregroundMark x1="30000" y1="70270" x2="40556" y2="720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7859" y="4779901"/>
              <a:ext cx="745681" cy="45983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EA5CF7-3E26-11B6-0D9F-A3C95074DEB8}"/>
              </a:ext>
            </a:extLst>
          </p:cNvPr>
          <p:cNvSpPr txBox="1"/>
          <p:nvPr/>
        </p:nvSpPr>
        <p:spPr>
          <a:xfrm>
            <a:off x="2160664" y="884027"/>
            <a:ext cx="8073958" cy="923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Thank You </a:t>
            </a:r>
            <a:r>
              <a:rPr lang="en-US" sz="9600" kern="1200" dirty="0">
                <a:solidFill>
                  <a:schemeClr val="accent1">
                    <a:lumMod val="75000"/>
                  </a:schemeClr>
                </a:solidFill>
                <a:ea typeface="+mj-ea"/>
                <a:cs typeface="David" panose="020E0502060401010101" pitchFamily="34" charset="-79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353D4-7DE6-3D10-8DC6-0A731F2FA45A}"/>
              </a:ext>
            </a:extLst>
          </p:cNvPr>
          <p:cNvSpPr txBox="1"/>
          <p:nvPr/>
        </p:nvSpPr>
        <p:spPr>
          <a:xfrm>
            <a:off x="164363" y="5314412"/>
            <a:ext cx="4967925" cy="10310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Dor Shabat - 316575620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Yuval Rozner - 207756552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798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7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7BEE-D9C0-782B-47B8-8DFF0B238DCD}"/>
              </a:ext>
            </a:extLst>
          </p:cNvPr>
          <p:cNvSpPr txBox="1"/>
          <p:nvPr/>
        </p:nvSpPr>
        <p:spPr>
          <a:xfrm>
            <a:off x="2251581" y="43683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ECDH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B1FAED73-E7E0-BB3F-7A42-F0729A052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69561" y="1359009"/>
            <a:ext cx="1278500" cy="127850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994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8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7BEE-D9C0-782B-47B8-8DFF0B238DCD}"/>
              </a:ext>
            </a:extLst>
          </p:cNvPr>
          <p:cNvSpPr txBox="1"/>
          <p:nvPr/>
        </p:nvSpPr>
        <p:spPr>
          <a:xfrm>
            <a:off x="2251581" y="43683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SM4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pic>
        <p:nvPicPr>
          <p:cNvPr id="2" name="Graphic 1" descr="Lock">
            <a:extLst>
              <a:ext uri="{FF2B5EF4-FFF2-40B4-BE49-F238E27FC236}">
                <a16:creationId xmlns:a16="http://schemas.microsoft.com/office/drawing/2014/main" id="{48E67A3D-1787-8DAD-6483-994180C1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8656" y="1377276"/>
            <a:ext cx="1321717" cy="132171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3" name="Graphic 2" descr="Unlock">
            <a:extLst>
              <a:ext uri="{FF2B5EF4-FFF2-40B4-BE49-F238E27FC236}">
                <a16:creationId xmlns:a16="http://schemas.microsoft.com/office/drawing/2014/main" id="{1696CF53-1700-DE5B-26DE-C3D239C17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4451" y="1377276"/>
            <a:ext cx="1321717" cy="132171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9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5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7BEE-D9C0-782B-47B8-8DFF0B238DCD}"/>
              </a:ext>
            </a:extLst>
          </p:cNvPr>
          <p:cNvSpPr txBox="1"/>
          <p:nvPr/>
        </p:nvSpPr>
        <p:spPr>
          <a:xfrm>
            <a:off x="2251581" y="43683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Schnorr Signature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pic>
        <p:nvPicPr>
          <p:cNvPr id="38" name="Graphic 37" descr="Employee Badge">
            <a:extLst>
              <a:ext uri="{FF2B5EF4-FFF2-40B4-BE49-F238E27FC236}">
                <a16:creationId xmlns:a16="http://schemas.microsoft.com/office/drawing/2014/main" id="{55F0605B-ED66-E386-5E47-B0EC9FB8E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6743" y="1440898"/>
            <a:ext cx="1779822" cy="177982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3074" name="Picture 2" descr="A brief intro to Bitcoin Schnorr Multi-signatures | by Tal Be'ery |  HackerNoon.com | Medium">
            <a:extLst>
              <a:ext uri="{FF2B5EF4-FFF2-40B4-BE49-F238E27FC236}">
                <a16:creationId xmlns:a16="http://schemas.microsoft.com/office/drawing/2014/main" id="{C6CCBEFE-432B-991F-D85B-C803E67B6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4" b="9884"/>
          <a:stretch/>
        </p:blipFill>
        <p:spPr bwMode="auto">
          <a:xfrm>
            <a:off x="8007217" y="3957365"/>
            <a:ext cx="4093343" cy="28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are Schnorr Signatures? - Bitstamp Learn Center">
            <a:extLst>
              <a:ext uri="{FF2B5EF4-FFF2-40B4-BE49-F238E27FC236}">
                <a16:creationId xmlns:a16="http://schemas.microsoft.com/office/drawing/2014/main" id="{EC7F3ABC-A0E4-8945-BCEA-52848CD3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72" y="3865179"/>
            <a:ext cx="5545792" cy="291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43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EDEA1C-73F9-8F62-C81C-122A45FBDEDB}"/>
              </a:ext>
            </a:extLst>
          </p:cNvPr>
          <p:cNvSpPr txBox="1"/>
          <p:nvPr/>
        </p:nvSpPr>
        <p:spPr>
          <a:xfrm>
            <a:off x="304877" y="1259634"/>
            <a:ext cx="9385903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Digital signatures are crucial in cryptography, ensuring message authenticity and integrity.</a:t>
            </a:r>
          </a:p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They verify the sender's identity and protect against message tampering.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987465" y="28160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Why Digital Signature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B9DE8-8E4F-521F-E9B5-1D921EF34674}"/>
              </a:ext>
            </a:extLst>
          </p:cNvPr>
          <p:cNvSpPr txBox="1"/>
          <p:nvPr/>
        </p:nvSpPr>
        <p:spPr>
          <a:xfrm>
            <a:off x="548717" y="2063249"/>
            <a:ext cx="10726013" cy="19005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Authenticity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: Confirms the sender's identity.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Integrity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: Ensures the message hasn't been altered.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Prevents Man-in-the-Middle Attacks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: Stops attackers from intercepting and modifying messages.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Non-repudiation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: The sender cannot deny having sent the message.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D61C5-3BBA-17CE-6026-44BFE8B87AE2}"/>
              </a:ext>
            </a:extLst>
          </p:cNvPr>
          <p:cNvSpPr txBox="1"/>
          <p:nvPr/>
        </p:nvSpPr>
        <p:spPr>
          <a:xfrm>
            <a:off x="303173" y="4359935"/>
            <a:ext cx="87366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Digital signatures are essential in email, financial transactions, and legal documents.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100" name="Picture 4" descr="Digital Signature: How Does It Work?">
            <a:extLst>
              <a:ext uri="{FF2B5EF4-FFF2-40B4-BE49-F238E27FC236}">
                <a16:creationId xmlns:a16="http://schemas.microsoft.com/office/drawing/2014/main" id="{E9D32A75-0704-07CD-74EF-3B3F5AD0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39" y="4570551"/>
            <a:ext cx="3002379" cy="15762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27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EDEA1C-73F9-8F62-C81C-122A45FBDEDB}"/>
              </a:ext>
            </a:extLst>
          </p:cNvPr>
          <p:cNvSpPr txBox="1"/>
          <p:nvPr/>
        </p:nvSpPr>
        <p:spPr>
          <a:xfrm>
            <a:off x="1120835" y="1583147"/>
            <a:ext cx="1022748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Schnorr Signature is a digital signature algorithm known for its simplicity, efficiency, and security.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2197443" y="416851"/>
            <a:ext cx="8073958" cy="923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What is Schnorr Signature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B9DE8-8E4F-521F-E9B5-1D921EF34674}"/>
              </a:ext>
            </a:extLst>
          </p:cNvPr>
          <p:cNvSpPr txBox="1"/>
          <p:nvPr/>
        </p:nvSpPr>
        <p:spPr>
          <a:xfrm>
            <a:off x="871568" y="2568466"/>
            <a:ext cx="9092554" cy="23621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Invented by: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Claus-Peter Schnorr.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Advantages: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More efficient than many other digital signature algorithms.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Provides strong security guarantees.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Applications: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Used in various cryptographic protocols and blockchain technologies.</a:t>
            </a:r>
          </a:p>
        </p:txBody>
      </p:sp>
      <p:pic>
        <p:nvPicPr>
          <p:cNvPr id="1026" name="Picture 2" descr="Claus P. Schnorr - Wikipedia">
            <a:extLst>
              <a:ext uri="{FF2B5EF4-FFF2-40B4-BE49-F238E27FC236}">
                <a16:creationId xmlns:a16="http://schemas.microsoft.com/office/drawing/2014/main" id="{A2111E4B-175E-E497-B663-59E17E71B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73" y="4874744"/>
            <a:ext cx="1890670" cy="17394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2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chnorr signature function diagram">
            <a:extLst>
              <a:ext uri="{FF2B5EF4-FFF2-40B4-BE49-F238E27FC236}">
                <a16:creationId xmlns:a16="http://schemas.microsoft.com/office/drawing/2014/main" id="{CDE50348-E26C-F893-67CB-75429A9D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368262"/>
            <a:ext cx="5294716" cy="2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chnorr verify function diagram">
            <a:extLst>
              <a:ext uri="{FF2B5EF4-FFF2-40B4-BE49-F238E27FC236}">
                <a16:creationId xmlns:a16="http://schemas.microsoft.com/office/drawing/2014/main" id="{6A877CAB-6D21-B9A9-AC4A-8A794D15F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2130002"/>
            <a:ext cx="5294715" cy="330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496A70-56D6-B6E7-0E8B-455E7A708D93}"/>
              </a:ext>
            </a:extLst>
          </p:cNvPr>
          <p:cNvSpPr txBox="1"/>
          <p:nvPr/>
        </p:nvSpPr>
        <p:spPr>
          <a:xfrm>
            <a:off x="1027569" y="1509970"/>
            <a:ext cx="853119" cy="40011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1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sender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58AD5-5B29-4852-684A-481407265687}"/>
              </a:ext>
            </a:extLst>
          </p:cNvPr>
          <p:cNvSpPr txBox="1"/>
          <p:nvPr/>
        </p:nvSpPr>
        <p:spPr>
          <a:xfrm>
            <a:off x="10215509" y="1499810"/>
            <a:ext cx="1008609" cy="40011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1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receiver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63D7D-357B-0212-1C06-71FB656F9F10}"/>
              </a:ext>
            </a:extLst>
          </p:cNvPr>
          <p:cNvSpPr txBox="1"/>
          <p:nvPr/>
        </p:nvSpPr>
        <p:spPr>
          <a:xfrm>
            <a:off x="2042979" y="504539"/>
            <a:ext cx="8073958" cy="923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Schnorr Signature Diagrams</a:t>
            </a:r>
          </a:p>
        </p:txBody>
      </p:sp>
    </p:spTree>
    <p:extLst>
      <p:ext uri="{BB962C8B-B14F-4D97-AF65-F5344CB8AC3E}">
        <p14:creationId xmlns:p14="http://schemas.microsoft.com/office/powerpoint/2010/main" val="260658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468</Words>
  <Application>Microsoft Office PowerPoint</Application>
  <PresentationFormat>Widescreen</PresentationFormat>
  <Paragraphs>69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Courier New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יובל רוזנר</dc:creator>
  <cp:lastModifiedBy>יובל רוזנר</cp:lastModifiedBy>
  <cp:revision>1</cp:revision>
  <dcterms:created xsi:type="dcterms:W3CDTF">2024-07-17T09:49:33Z</dcterms:created>
  <dcterms:modified xsi:type="dcterms:W3CDTF">2024-07-17T12:40:42Z</dcterms:modified>
</cp:coreProperties>
</file>