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1" r:id="rId4"/>
    <p:sldId id="272" r:id="rId5"/>
    <p:sldId id="279" r:id="rId6"/>
    <p:sldId id="280" r:id="rId7"/>
    <p:sldId id="273" r:id="rId8"/>
    <p:sldId id="281" r:id="rId9"/>
    <p:sldId id="282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89339" autoAdjust="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-1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C592B0-298F-47D5-BE5B-C0CFA121CFC1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6422681-83CD-47BA-851A-659833C906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93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 </a:t>
            </a:r>
            <a:r>
              <a:rPr lang="en-US" dirty="0"/>
              <a:t>plaintext</a:t>
            </a:r>
            <a:r>
              <a:rPr lang="he-IL" dirty="0"/>
              <a:t> מופרד ל 4 חלקים </a:t>
            </a:r>
            <a:r>
              <a:rPr lang="en-US" dirty="0"/>
              <a:t>x1, x2, x3,x4</a:t>
            </a:r>
            <a:r>
              <a:rPr lang="he-IL" dirty="0"/>
              <a:t> כאשר כל גודל הוא </a:t>
            </a:r>
            <a:r>
              <a:rPr lang="en-US" dirty="0"/>
              <a:t>32 bit</a:t>
            </a:r>
            <a:r>
              <a:rPr lang="he-IL" dirty="0"/>
              <a:t> 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730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לפי שנתחיל לבצע </a:t>
            </a:r>
            <a:r>
              <a:rPr lang="en-US" dirty="0" err="1"/>
              <a:t>encription</a:t>
            </a:r>
            <a:r>
              <a:rPr lang="he-IL" dirty="0"/>
              <a:t> ניצור את כל המפתחות שלנו . נעשה זאת על ידי השקף הבא</a:t>
            </a:r>
          </a:p>
          <a:p>
            <a:r>
              <a:rPr lang="en-US" dirty="0"/>
              <a:t>MK</a:t>
            </a:r>
            <a:r>
              <a:rPr lang="he-IL" dirty="0"/>
              <a:t> זה המפתח שלנו – אורכו 128 ביט.</a:t>
            </a:r>
          </a:p>
          <a:p>
            <a:r>
              <a:rPr lang="he-IL" dirty="0"/>
              <a:t>את </a:t>
            </a:r>
            <a:r>
              <a:rPr lang="en-US" dirty="0"/>
              <a:t>, FK</a:t>
            </a:r>
            <a:r>
              <a:rPr lang="he-IL" dirty="0"/>
              <a:t> קיבלנו . 128 ביט. </a:t>
            </a:r>
          </a:p>
          <a:p>
            <a:r>
              <a:rPr lang="he-IL" dirty="0"/>
              <a:t>את </a:t>
            </a:r>
            <a:r>
              <a:rPr lang="en-US" dirty="0"/>
              <a:t>CK</a:t>
            </a:r>
            <a:r>
              <a:rPr lang="he-IL" dirty="0"/>
              <a:t> גם קיבלנו , אבל קיבלנו 32 </a:t>
            </a:r>
            <a:r>
              <a:rPr lang="en-US" dirty="0"/>
              <a:t>ck</a:t>
            </a:r>
            <a:r>
              <a:rPr lang="he-IL" dirty="0"/>
              <a:t> שונים באורך 32 עבור כל סיבוב.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321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F98554-F759-BB8B-9F87-2D92060D8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50D42B-8D64-67E1-E1B7-747F411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A791C9-CF52-FAF2-3550-D2565C5F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B19889-EC3A-46BF-3894-78218C43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051A6B-EAA7-B6EB-10AF-7935B505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1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8EE240-400F-86F7-7FB9-534D303F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81D386-48E7-3962-F219-240BD8F7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DFC7BA-DD7A-440A-1DFE-476C2B74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CDEB77-7A3C-8214-1948-2481A612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91D7DF-3B78-65DB-7F3B-4D3BD87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45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9685152-9611-18DF-0417-9254017EE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1C3E4E-E3C0-6828-1586-0176F792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0933E8-8493-D925-075F-3C3F369C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9F0DA2-D60E-752E-FEAB-3332F8E0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9719DE-A258-3303-9A1F-1923EBC3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66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26C3F5-6F87-4452-8BA3-64AB0285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5D06A0-FD1F-A169-0A2E-6D5BCF2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ED3573-A13A-A020-7893-CC7CF737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1C1B9D-83DB-A5BB-29D3-D42BFD66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432BF9-6BBF-19F7-600F-C13FB494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28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FD3E8B-ECFC-FDFF-33A7-EB317599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00411F-921F-BA1E-5C35-F706A408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329275-E0E5-81F0-ED01-75F27AA1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2FB357-1738-95C5-8F48-CEF51B0B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23CF3C-2E87-2425-89EA-BBA85B0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6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7A90BF-29D3-0897-3DE1-2FDACCB3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6D481E-5FF2-7102-D5E4-35BEB2339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DC91DE-BCBF-12AF-D95A-EAFC4511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9F98E0B-705B-2EF4-4CDD-2B4E7747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BCFB3E-9321-4A31-00C3-6BC09D63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7420B2-47CA-4845-5EA5-BC528DE0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02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FBAEE0-6734-826B-EA89-5ACCBA5D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E79220-A82E-0C88-DBE7-9E83D0FD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88EBE7C-CFE1-FF61-1348-6466D53E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D098A04-8425-A95A-DDA9-08160A4DC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577CF06-A491-BC86-DCA4-F2921D3A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A4BBD6-CB4C-B7EA-FA8D-00C7A725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85D8DAD-4BBA-A384-90D4-C01EC077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76C9D95-63CA-E714-3819-D5240688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554548-E40B-5C4F-038B-FCFBD030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2077F2A-2056-0797-DD1A-FBC7D5F8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F5CBD0-0213-4C70-8F3D-FE5156D1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15D38E-18DD-797D-6984-B338A08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1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8E2EAF8-4FCE-10DF-E7CC-20E2B32E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55E4316-37A2-84AA-3DB2-A7287BF7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439ACA-4C78-148E-FAB6-47D38F3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65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60E782-4ADA-1B3D-BF1A-7B6E2431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27542B-829D-D8A3-A35B-2BAA76A7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8D2209-AB62-FE68-30D7-74021E01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2D8C60-EED4-F135-E6F7-F160D83B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9F3F58-C33C-007C-2BDE-24708343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74363A-00F2-2F38-7920-1772D05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81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7DFE14-40B6-3A2F-A025-960C7E2A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611FCE5-21C0-95F5-9F6A-1BA0B71AA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1F5E0A5-57FB-2632-3793-37281F24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A5B340-1B23-2A4D-5E7A-F527AFC1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0511080-FF34-78E3-8453-458BFED6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7AB3E7-2456-EF59-D6D7-893E873D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54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BD9EB02-9CB8-E44F-3D36-9FD2C0E3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36C0E3-B016-0C6C-7B9A-9374A63C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25EFC5-C38A-E221-C21E-D3EC6BA0E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355275-AB01-FD43-CBD0-E4E419E49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F0529D-DB29-115E-6153-C315CD087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87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8E4492-FDCD-3C9A-AFB6-366398978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SM4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E6C006-175C-7E00-8F32-21FA1ABBF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מאת הגבר.</a:t>
            </a:r>
          </a:p>
        </p:txBody>
      </p:sp>
    </p:spTree>
    <p:extLst>
      <p:ext uri="{BB962C8B-B14F-4D97-AF65-F5344CB8AC3E}">
        <p14:creationId xmlns:p14="http://schemas.microsoft.com/office/powerpoint/2010/main" val="26344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C52C18-4FF3-98F0-B384-F0B5750F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הערות כלליות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D25009-F6B0-7E65-B17A-FDA26BE8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במצגת צריך להיות </a:t>
            </a:r>
            <a:r>
              <a:rPr lang="en-US" dirty="0"/>
              <a:t>flow</a:t>
            </a:r>
            <a:r>
              <a:rPr lang="he-IL" dirty="0"/>
              <a:t> ההודעה. כלומר </a:t>
            </a:r>
          </a:p>
          <a:p>
            <a:r>
              <a:rPr lang="he-IL" dirty="0"/>
              <a:t>אני דור. </a:t>
            </a:r>
          </a:p>
          <a:p>
            <a:r>
              <a:rPr lang="he-IL" dirty="0"/>
              <a:t>עושה </a:t>
            </a:r>
            <a:r>
              <a:rPr lang="en-US" dirty="0"/>
              <a:t>encrypt</a:t>
            </a:r>
            <a:r>
              <a:rPr lang="he-IL" dirty="0"/>
              <a:t> ל </a:t>
            </a:r>
            <a:r>
              <a:rPr lang="en-US" dirty="0" err="1"/>
              <a:t>messege</a:t>
            </a:r>
            <a:r>
              <a:rPr lang="he-IL" dirty="0"/>
              <a:t> . עושה חתימה . שולח </a:t>
            </a:r>
          </a:p>
          <a:p>
            <a:endParaRPr lang="he-IL" dirty="0"/>
          </a:p>
          <a:p>
            <a:r>
              <a:rPr lang="he-IL" dirty="0"/>
              <a:t>אני </a:t>
            </a:r>
            <a:r>
              <a:rPr lang="he-IL" dirty="0" err="1"/>
              <a:t>רוזנר</a:t>
            </a:r>
            <a:r>
              <a:rPr lang="he-IL" dirty="0"/>
              <a:t> </a:t>
            </a:r>
          </a:p>
          <a:p>
            <a:r>
              <a:rPr lang="he-IL" dirty="0"/>
              <a:t>עושה </a:t>
            </a:r>
            <a:r>
              <a:rPr lang="en-US" dirty="0" err="1"/>
              <a:t>decrept</a:t>
            </a:r>
            <a:r>
              <a:rPr lang="he-IL" dirty="0"/>
              <a:t> . עושה </a:t>
            </a:r>
            <a:r>
              <a:rPr lang="en-US" dirty="0"/>
              <a:t>hash</a:t>
            </a:r>
            <a:r>
              <a:rPr lang="he-IL" dirty="0"/>
              <a:t> (אותו הה</a:t>
            </a:r>
            <a:r>
              <a:rPr lang="en-US" dirty="0"/>
              <a:t>hash</a:t>
            </a:r>
            <a:r>
              <a:rPr lang="he-IL" dirty="0"/>
              <a:t> ) ומוודא שזה שווה לחתימה. </a:t>
            </a:r>
          </a:p>
          <a:p>
            <a:endParaRPr lang="he-IL" dirty="0"/>
          </a:p>
          <a:p>
            <a:r>
              <a:rPr lang="he-IL" dirty="0"/>
              <a:t>חסר כל החלק השלישי ב </a:t>
            </a:r>
            <a:r>
              <a:rPr lang="en-US" dirty="0"/>
              <a:t>flow</a:t>
            </a:r>
            <a:r>
              <a:rPr lang="he-IL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76744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11EC0E-01EC-6C6D-8860-F525E3F3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תוכן עניינים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8BAA48-E773-FECC-AB66-229F323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פתיחה – </a:t>
            </a:r>
          </a:p>
          <a:p>
            <a:pPr lvl="1"/>
            <a:r>
              <a:rPr lang="he-IL" dirty="0"/>
              <a:t>תמונה של הארכיטקטורה הכללית. </a:t>
            </a:r>
          </a:p>
          <a:p>
            <a:pPr lvl="1"/>
            <a:r>
              <a:rPr lang="he-IL" dirty="0"/>
              <a:t>נתונים כללים כמו איפה הוא משומש, האם משומש היום</a:t>
            </a:r>
          </a:p>
          <a:p>
            <a:pPr lvl="1"/>
            <a:r>
              <a:rPr lang="he-IL" dirty="0"/>
              <a:t>מה הקונפיגורציה שלו ? </a:t>
            </a:r>
          </a:p>
          <a:p>
            <a:r>
              <a:rPr lang="he-IL" dirty="0" err="1"/>
              <a:t>פיסטל</a:t>
            </a:r>
            <a:r>
              <a:rPr lang="he-IL" dirty="0"/>
              <a:t> ? </a:t>
            </a:r>
          </a:p>
          <a:p>
            <a:r>
              <a:rPr lang="he-IL" dirty="0"/>
              <a:t>שני דברים </a:t>
            </a:r>
          </a:p>
          <a:p>
            <a:pPr lvl="1"/>
            <a:r>
              <a:rPr lang="en-US" dirty="0"/>
              <a:t>Key </a:t>
            </a:r>
            <a:r>
              <a:rPr lang="en-US" dirty="0" err="1"/>
              <a:t>expantion</a:t>
            </a:r>
            <a:endParaRPr lang="en-US" dirty="0"/>
          </a:p>
          <a:p>
            <a:pPr lvl="1"/>
            <a:r>
              <a:rPr lang="en-US" dirty="0" err="1"/>
              <a:t>Encription</a:t>
            </a:r>
            <a:r>
              <a:rPr lang="en-US" dirty="0"/>
              <a:t> </a:t>
            </a:r>
            <a:r>
              <a:rPr lang="en-US" dirty="0" err="1"/>
              <a:t>decription</a:t>
            </a:r>
            <a:endParaRPr lang="he-IL" dirty="0"/>
          </a:p>
          <a:p>
            <a:r>
              <a:rPr lang="en-US" dirty="0"/>
              <a:t>Round</a:t>
            </a:r>
            <a:r>
              <a:rPr lang="he-IL" dirty="0"/>
              <a:t> – כניסה ל</a:t>
            </a:r>
            <a:r>
              <a:rPr lang="en-US" dirty="0"/>
              <a:t>round</a:t>
            </a:r>
            <a:r>
              <a:rPr lang="he-IL" dirty="0"/>
              <a:t> עצמו והבנה כל שלב ושלב.</a:t>
            </a:r>
          </a:p>
          <a:p>
            <a:pPr lvl="1"/>
            <a:r>
              <a:rPr lang="he-IL" dirty="0"/>
              <a:t>בכל שלב הצגת הקבועים ?</a:t>
            </a:r>
            <a:r>
              <a:rPr lang="en-US" dirty="0"/>
              <a:t> </a:t>
            </a:r>
            <a:endParaRPr lang="he-IL" dirty="0"/>
          </a:p>
          <a:p>
            <a:r>
              <a:rPr lang="he-IL" dirty="0"/>
              <a:t>הבנה למה הוא טוב </a:t>
            </a:r>
          </a:p>
          <a:p>
            <a:pPr lvl="1"/>
            <a:r>
              <a:rPr lang="he-IL" dirty="0"/>
              <a:t>כלומר ממה הוא מתגונן טוב</a:t>
            </a:r>
            <a:endParaRPr lang="en-US" dirty="0"/>
          </a:p>
          <a:p>
            <a:r>
              <a:rPr lang="he-IL" dirty="0"/>
              <a:t>מה החולשות שלו אם יש כאלה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0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335CADEF-4D1D-B1F1-7601-69B61E2C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422853"/>
            <a:ext cx="7587343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SM4 is a symmetric-key block cipher standard used in China.</a:t>
            </a:r>
          </a:p>
          <a:p>
            <a:pPr algn="l" rtl="0"/>
            <a:r>
              <a:rPr lang="en-US" dirty="0"/>
              <a:t>Developed by the Chinese government.</a:t>
            </a:r>
          </a:p>
          <a:p>
            <a:pPr algn="l" rtl="0"/>
            <a:r>
              <a:rPr lang="en-US" dirty="0"/>
              <a:t>Designed to provide secure communication in wireless networks.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074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לום מסך, שחור, עיצוב&#10;&#10;התיאור נוצר באופן אוטומטי">
            <a:extLst>
              <a:ext uri="{FF2B5EF4-FFF2-40B4-BE49-F238E27FC236}">
                <a16:creationId xmlns:a16="http://schemas.microsoft.com/office/drawing/2014/main" id="{2904A07B-305F-087A-9BA6-27EFD39A3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66" y="66436"/>
            <a:ext cx="5245382" cy="6791564"/>
          </a:xfrm>
          <a:prstGeom prst="rect">
            <a:avLst/>
          </a:prstGeom>
        </p:spPr>
      </p:pic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335CADEF-4D1D-B1F1-7601-69B61E2C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988910"/>
            <a:ext cx="7587343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Symmetric block cipher.</a:t>
            </a:r>
          </a:p>
          <a:p>
            <a:pPr algn="l" rtl="0"/>
            <a:r>
              <a:rPr lang="en-US" dirty="0"/>
              <a:t>Key size: 128 bit.</a:t>
            </a:r>
          </a:p>
          <a:p>
            <a:pPr algn="l" rtl="0"/>
            <a:r>
              <a:rPr lang="en-US" dirty="0"/>
              <a:t>Block size: 128 bit.</a:t>
            </a:r>
          </a:p>
          <a:p>
            <a:pPr algn="l" rtl="0"/>
            <a:r>
              <a:rPr lang="en-US" dirty="0"/>
              <a:t>Rounds: 32.</a:t>
            </a:r>
          </a:p>
          <a:p>
            <a:pPr algn="l" rtl="0"/>
            <a:r>
              <a:rPr lang="en-US" dirty="0"/>
              <a:t>Structure: unbalanced </a:t>
            </a:r>
            <a:r>
              <a:rPr lang="en-US" dirty="0" err="1"/>
              <a:t>Fiestel</a:t>
            </a:r>
            <a:r>
              <a:rPr lang="en-US" dirty="0"/>
              <a:t> network.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218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38304-B1C7-CA51-FE8B-60E8E5F6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SM4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1E611E-2318-DC08-F7DF-7A6ACB66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1371" cy="1244146"/>
          </a:xfrm>
        </p:spPr>
        <p:txBody>
          <a:bodyPr/>
          <a:lstStyle/>
          <a:p>
            <a:pPr algn="l" rtl="0"/>
            <a:r>
              <a:rPr lang="en-US" dirty="0"/>
              <a:t>Encryption – Decryption.</a:t>
            </a:r>
          </a:p>
          <a:p>
            <a:pPr algn="l" rtl="0"/>
            <a:r>
              <a:rPr lang="en-US" dirty="0"/>
              <a:t>Key Expansion.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6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תמונה 33" descr="תמונה שמכילה תרשים, קו, צילום מסך, שרטוט טכני&#10;&#10;התיאור נוצר באופן אוטומטי">
            <a:extLst>
              <a:ext uri="{FF2B5EF4-FFF2-40B4-BE49-F238E27FC236}">
                <a16:creationId xmlns:a16="http://schemas.microsoft.com/office/drawing/2014/main" id="{0DA54653-716A-1E8B-F226-47A00460F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76" y="2270817"/>
            <a:ext cx="6862052" cy="41493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E3DD8957-D9AD-0A5C-31C2-8EE1479F12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4685" y="136152"/>
                <a:ext cx="7230683" cy="1325563"/>
              </a:xfrm>
            </p:spPr>
            <p:txBody>
              <a:bodyPr>
                <a:norm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Encryption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𝑅𝑜𝑢𝑛𝑑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E3DD8957-D9AD-0A5C-31C2-8EE1479F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4685" y="136152"/>
                <a:ext cx="7230683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5629AC4D-D61A-370E-C0EA-441D6795485C}"/>
              </a:ext>
            </a:extLst>
          </p:cNvPr>
          <p:cNvGrpSpPr/>
          <p:nvPr/>
        </p:nvGrpSpPr>
        <p:grpSpPr>
          <a:xfrm>
            <a:off x="6917893" y="987315"/>
            <a:ext cx="3391301" cy="1230964"/>
            <a:chOff x="4594687" y="1793813"/>
            <a:chExt cx="3391301" cy="12309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מלבן 5">
                  <a:extLst>
                    <a:ext uri="{FF2B5EF4-FFF2-40B4-BE49-F238E27FC236}">
                      <a16:creationId xmlns:a16="http://schemas.microsoft.com/office/drawing/2014/main" id="{D7707EEB-B8DA-77EA-6B4B-CA40CC75A7B9}"/>
                    </a:ext>
                  </a:extLst>
                </p:cNvPr>
                <p:cNvSpPr/>
                <p:nvPr/>
              </p:nvSpPr>
              <p:spPr>
                <a:xfrm>
                  <a:off x="4594687" y="2626933"/>
                  <a:ext cx="782855" cy="397844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6" name="מלבן 5">
                  <a:extLst>
                    <a:ext uri="{FF2B5EF4-FFF2-40B4-BE49-F238E27FC236}">
                      <a16:creationId xmlns:a16="http://schemas.microsoft.com/office/drawing/2014/main" id="{D7707EEB-B8DA-77EA-6B4B-CA40CC75A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687" y="2626933"/>
                  <a:ext cx="782855" cy="3978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מלבן 6">
                  <a:extLst>
                    <a:ext uri="{FF2B5EF4-FFF2-40B4-BE49-F238E27FC236}">
                      <a16:creationId xmlns:a16="http://schemas.microsoft.com/office/drawing/2014/main" id="{E63292C6-B41B-0502-3D5C-F860C87EA6A4}"/>
                    </a:ext>
                  </a:extLst>
                </p:cNvPr>
                <p:cNvSpPr/>
                <p:nvPr/>
              </p:nvSpPr>
              <p:spPr>
                <a:xfrm>
                  <a:off x="5464169" y="2626933"/>
                  <a:ext cx="782855" cy="397844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" name="מלבן 6">
                  <a:extLst>
                    <a:ext uri="{FF2B5EF4-FFF2-40B4-BE49-F238E27FC236}">
                      <a16:creationId xmlns:a16="http://schemas.microsoft.com/office/drawing/2014/main" id="{E63292C6-B41B-0502-3D5C-F860C87EA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169" y="2626933"/>
                  <a:ext cx="782855" cy="3978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id="{A725ED72-4EE0-124B-922B-34811D8D7F6F}"/>
                    </a:ext>
                  </a:extLst>
                </p:cNvPr>
                <p:cNvSpPr/>
                <p:nvPr/>
              </p:nvSpPr>
              <p:spPr>
                <a:xfrm>
                  <a:off x="6333651" y="2626933"/>
                  <a:ext cx="782855" cy="397844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id="{A725ED72-4EE0-124B-922B-34811D8D7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651" y="2626933"/>
                  <a:ext cx="782855" cy="397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מלבן 8">
                  <a:extLst>
                    <a:ext uri="{FF2B5EF4-FFF2-40B4-BE49-F238E27FC236}">
                      <a16:creationId xmlns:a16="http://schemas.microsoft.com/office/drawing/2014/main" id="{E5CDB465-69C0-9BD8-A04F-FFA872407AF9}"/>
                    </a:ext>
                  </a:extLst>
                </p:cNvPr>
                <p:cNvSpPr/>
                <p:nvPr/>
              </p:nvSpPr>
              <p:spPr>
                <a:xfrm>
                  <a:off x="7203133" y="2626933"/>
                  <a:ext cx="782855" cy="397844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9" name="מלבן 8">
                  <a:extLst>
                    <a:ext uri="{FF2B5EF4-FFF2-40B4-BE49-F238E27FC236}">
                      <a16:creationId xmlns:a16="http://schemas.microsoft.com/office/drawing/2014/main" id="{E5CDB465-69C0-9BD8-A04F-FFA872407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133" y="2626933"/>
                  <a:ext cx="782855" cy="3978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AB2C88CC-7D8F-F29A-7A82-FBE4A5938FDE}"/>
                </a:ext>
              </a:extLst>
            </p:cNvPr>
            <p:cNvSpPr/>
            <p:nvPr/>
          </p:nvSpPr>
          <p:spPr>
            <a:xfrm>
              <a:off x="4594687" y="1793813"/>
              <a:ext cx="3391301" cy="39784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Plaintext</a:t>
              </a:r>
              <a:endParaRPr lang="he-IL" dirty="0"/>
            </a:p>
          </p:txBody>
        </p:sp>
        <p:sp>
          <p:nvSpPr>
            <p:cNvPr id="11" name="חץ: למטה 10">
              <a:extLst>
                <a:ext uri="{FF2B5EF4-FFF2-40B4-BE49-F238E27FC236}">
                  <a16:creationId xmlns:a16="http://schemas.microsoft.com/office/drawing/2014/main" id="{C1C3C3AF-18E3-73A9-60BA-E38649B7AB2E}"/>
                </a:ext>
              </a:extLst>
            </p:cNvPr>
            <p:cNvSpPr/>
            <p:nvPr/>
          </p:nvSpPr>
          <p:spPr>
            <a:xfrm>
              <a:off x="4851494" y="2244195"/>
              <a:ext cx="269240" cy="3302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חץ: למטה 11">
              <a:extLst>
                <a:ext uri="{FF2B5EF4-FFF2-40B4-BE49-F238E27FC236}">
                  <a16:creationId xmlns:a16="http://schemas.microsoft.com/office/drawing/2014/main" id="{1678669D-5200-BE31-1A4E-83AE2D068785}"/>
                </a:ext>
              </a:extLst>
            </p:cNvPr>
            <p:cNvSpPr/>
            <p:nvPr/>
          </p:nvSpPr>
          <p:spPr>
            <a:xfrm>
              <a:off x="5720976" y="2244195"/>
              <a:ext cx="269240" cy="3302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חץ: למטה 12">
              <a:extLst>
                <a:ext uri="{FF2B5EF4-FFF2-40B4-BE49-F238E27FC236}">
                  <a16:creationId xmlns:a16="http://schemas.microsoft.com/office/drawing/2014/main" id="{F3A370A5-9BD4-E8E2-727E-EC479B6003DB}"/>
                </a:ext>
              </a:extLst>
            </p:cNvPr>
            <p:cNvSpPr/>
            <p:nvPr/>
          </p:nvSpPr>
          <p:spPr>
            <a:xfrm>
              <a:off x="6590458" y="2244195"/>
              <a:ext cx="269240" cy="3302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חץ: למטה 13">
              <a:extLst>
                <a:ext uri="{FF2B5EF4-FFF2-40B4-BE49-F238E27FC236}">
                  <a16:creationId xmlns:a16="http://schemas.microsoft.com/office/drawing/2014/main" id="{881126E7-75C8-0754-4C68-9F5BE68F6C67}"/>
                </a:ext>
              </a:extLst>
            </p:cNvPr>
            <p:cNvSpPr/>
            <p:nvPr/>
          </p:nvSpPr>
          <p:spPr>
            <a:xfrm>
              <a:off x="7459940" y="2244195"/>
              <a:ext cx="269240" cy="3302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548A921D-33F8-9E18-0626-6057EF62CB2C}"/>
              </a:ext>
            </a:extLst>
          </p:cNvPr>
          <p:cNvCxnSpPr>
            <a:stCxn id="6" idx="2"/>
          </p:cNvCxnSpPr>
          <p:nvPr/>
        </p:nvCxnSpPr>
        <p:spPr>
          <a:xfrm flipH="1">
            <a:off x="5670885" y="2218279"/>
            <a:ext cx="1638436" cy="483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D68AACC7-4019-F50A-B41F-1CB45AFBCF1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8803" y="2218279"/>
            <a:ext cx="620293" cy="435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CFD2BBBD-41D0-648F-22B3-F37F902B948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48285" y="2218279"/>
            <a:ext cx="869481" cy="48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30D08887-4462-819C-7971-183599A2A43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917767" y="2218279"/>
            <a:ext cx="1132908" cy="459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id="{2E760180-41F1-5D2F-C60E-2A4589FAA2E8}"/>
              </a:ext>
            </a:extLst>
          </p:cNvPr>
          <p:cNvSpPr/>
          <p:nvPr/>
        </p:nvSpPr>
        <p:spPr>
          <a:xfrm>
            <a:off x="10067894" y="202974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C65C4480-C464-C74A-99C2-A1009EDB2465}"/>
              </a:ext>
            </a:extLst>
          </p:cNvPr>
          <p:cNvSpPr/>
          <p:nvPr/>
        </p:nvSpPr>
        <p:spPr>
          <a:xfrm>
            <a:off x="10067894" y="119662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128</a:t>
            </a:r>
            <a:endParaRPr lang="he-IL" sz="1100" dirty="0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BD113FE9-B750-7F64-FFB0-094BECF71C77}"/>
              </a:ext>
            </a:extLst>
          </p:cNvPr>
          <p:cNvSpPr/>
          <p:nvPr/>
        </p:nvSpPr>
        <p:spPr>
          <a:xfrm>
            <a:off x="9182904" y="202153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2D2E782B-3F3C-1DAD-F0B4-8CDEC2C4E9DA}"/>
              </a:ext>
            </a:extLst>
          </p:cNvPr>
          <p:cNvSpPr/>
          <p:nvPr/>
        </p:nvSpPr>
        <p:spPr>
          <a:xfrm>
            <a:off x="8320543" y="202974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A2B34572-94CA-AF0A-5E04-4B24A33E4E78}"/>
              </a:ext>
            </a:extLst>
          </p:cNvPr>
          <p:cNvSpPr/>
          <p:nvPr/>
        </p:nvSpPr>
        <p:spPr>
          <a:xfrm>
            <a:off x="7454069" y="2039610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pic>
        <p:nvPicPr>
          <p:cNvPr id="36" name="תמונה 35">
            <a:extLst>
              <a:ext uri="{FF2B5EF4-FFF2-40B4-BE49-F238E27FC236}">
                <a16:creationId xmlns:a16="http://schemas.microsoft.com/office/drawing/2014/main" id="{14D729C2-81C5-A102-938D-6A11A8200E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392" y="1744159"/>
            <a:ext cx="5336301" cy="3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5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E3DD8957-D9AD-0A5C-31C2-8EE1479F12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4685" y="136152"/>
                <a:ext cx="2790144" cy="1325563"/>
              </a:xfrm>
            </p:spPr>
            <p:txBody>
              <a:bodyPr>
                <a:normAutofit fontScale="90000"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E3DD8957-D9AD-0A5C-31C2-8EE1479F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4685" y="136152"/>
                <a:ext cx="2790144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תמונה 90" descr="תמונה שמכילה צילום מסך, תרשים, טקסט&#10;&#10;התיאור נוצר באופן אוטומטי">
            <a:extLst>
              <a:ext uri="{FF2B5EF4-FFF2-40B4-BE49-F238E27FC236}">
                <a16:creationId xmlns:a16="http://schemas.microsoft.com/office/drawing/2014/main" id="{72B857A3-9F4C-8FAB-5DBA-7EAF42D90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75" y="462713"/>
            <a:ext cx="6788793" cy="5932574"/>
          </a:xfrm>
          <a:prstGeom prst="rect">
            <a:avLst/>
          </a:prstGeom>
        </p:spPr>
      </p:pic>
      <p:pic>
        <p:nvPicPr>
          <p:cNvPr id="92" name="תמונה 91">
            <a:extLst>
              <a:ext uri="{FF2B5EF4-FFF2-40B4-BE49-F238E27FC236}">
                <a16:creationId xmlns:a16="http://schemas.microsoft.com/office/drawing/2014/main" id="{E929DFAF-2F06-ECC9-1B6E-C9B5038BF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03" y="1676400"/>
            <a:ext cx="4785052" cy="356746"/>
          </a:xfrm>
          <a:prstGeom prst="rect">
            <a:avLst/>
          </a:prstGeom>
        </p:spPr>
      </p:pic>
      <p:pic>
        <p:nvPicPr>
          <p:cNvPr id="94" name="תמונה 93">
            <a:extLst>
              <a:ext uri="{FF2B5EF4-FFF2-40B4-BE49-F238E27FC236}">
                <a16:creationId xmlns:a16="http://schemas.microsoft.com/office/drawing/2014/main" id="{D56263FE-D21A-A48F-68EB-E1E90DBB2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03" y="2220050"/>
            <a:ext cx="1462535" cy="370509"/>
          </a:xfrm>
          <a:prstGeom prst="rect">
            <a:avLst/>
          </a:prstGeom>
        </p:spPr>
      </p:pic>
      <p:pic>
        <p:nvPicPr>
          <p:cNvPr id="96" name="תמונה 95">
            <a:extLst>
              <a:ext uri="{FF2B5EF4-FFF2-40B4-BE49-F238E27FC236}">
                <a16:creationId xmlns:a16="http://schemas.microsoft.com/office/drawing/2014/main" id="{4601E7AA-1839-8095-31DA-FA03BCB53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03" y="2846049"/>
            <a:ext cx="4956142" cy="377306"/>
          </a:xfrm>
          <a:prstGeom prst="rect">
            <a:avLst/>
          </a:prstGeom>
        </p:spPr>
      </p:pic>
      <p:pic>
        <p:nvPicPr>
          <p:cNvPr id="98" name="תמונה 97">
            <a:extLst>
              <a:ext uri="{FF2B5EF4-FFF2-40B4-BE49-F238E27FC236}">
                <a16:creationId xmlns:a16="http://schemas.microsoft.com/office/drawing/2014/main" id="{9B3B08C5-FED1-1D17-F0DB-F5CF54070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903" y="3429000"/>
            <a:ext cx="4956142" cy="2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5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E3DD8957-D9AD-0A5C-31C2-8EE1479F12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4684" y="136152"/>
                <a:ext cx="3563029" cy="1325563"/>
              </a:xfrm>
            </p:spPr>
            <p:txBody>
              <a:bodyPr>
                <a:norm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Key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Expansion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E3DD8957-D9AD-0A5C-31C2-8EE1479F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4684" y="136152"/>
                <a:ext cx="3563029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 descr="תמונה שמכילה צילום מסך, טקסט, תרשים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F49BA0C6-809A-C83E-DA4B-DA2EEE780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18" y="668060"/>
            <a:ext cx="6588217" cy="580208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65D9835-1892-5735-FA8E-1D9B59EA8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45" y="2843130"/>
            <a:ext cx="10821910" cy="117173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BB4D4A7-1075-136F-D0E6-AC8F918CD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20000"/>
            <a:ext cx="12192000" cy="11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9300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259</Words>
  <Application>Microsoft Office PowerPoint</Application>
  <PresentationFormat>מסך רחב</PresentationFormat>
  <Paragraphs>57</Paragraphs>
  <Slides>9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ערכת נושא Office</vt:lpstr>
      <vt:lpstr>SM4</vt:lpstr>
      <vt:lpstr>הערות כלליות</vt:lpstr>
      <vt:lpstr>תוכן עניינים</vt:lpstr>
      <vt:lpstr>מצגת של PowerPoint‏</vt:lpstr>
      <vt:lpstr>מצגת של PowerPoint‏</vt:lpstr>
      <vt:lpstr>SM4</vt:lpstr>
      <vt:lpstr>"Encryption" - Round</vt:lpstr>
      <vt:lpstr>Function F</vt:lpstr>
      <vt:lpstr>"Key Expansion"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</dc:title>
  <dc:creator>דור דוד שבת</dc:creator>
  <cp:lastModifiedBy>דור דוד שבת</cp:lastModifiedBy>
  <cp:revision>10</cp:revision>
  <dcterms:created xsi:type="dcterms:W3CDTF">2024-07-12T11:30:50Z</dcterms:created>
  <dcterms:modified xsi:type="dcterms:W3CDTF">2024-07-17T12:43:09Z</dcterms:modified>
</cp:coreProperties>
</file>