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99" r:id="rId3"/>
    <p:sldId id="294" r:id="rId4"/>
    <p:sldId id="296" r:id="rId5"/>
    <p:sldId id="295" r:id="rId6"/>
    <p:sldId id="297" r:id="rId7"/>
    <p:sldId id="289" r:id="rId8"/>
    <p:sldId id="298" r:id="rId9"/>
    <p:sldId id="300" r:id="rId10"/>
    <p:sldId id="272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83549" autoAdjust="0"/>
  </p:normalViewPr>
  <p:slideViewPr>
    <p:cSldViewPr snapToGrid="0">
      <p:cViewPr>
        <p:scale>
          <a:sx n="100" d="100"/>
          <a:sy n="100" d="100"/>
        </p:scale>
        <p:origin x="6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7847D51-1F7B-4665-B065-48F29B4B6EFE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C3190C6-95DF-4F79-B293-1102A0D936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40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72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95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69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15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0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56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14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0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36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23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6F2C-304B-4318-C8F4-19F46E1D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A8441-1BE5-DCF8-D04D-E0CAD4AE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DFB2-C1B4-B9DE-A936-A995984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E87B-3615-4A66-471B-8A4514EE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AEB1-BF4A-4BDB-1D07-EF2A98D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0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F895-042D-A3A5-C08A-CD4158E1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5245-D915-CE7A-6B16-247CA3A2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6832-62A5-64CD-BB65-46FD8F10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DC51-A5AD-B59B-9D0F-1133456A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1AE5-6614-2AFE-9F2C-B5D75B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DC66D-21DC-BFFE-7319-08E2A7BB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B35B0-33C6-5CC3-89C9-4094D209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E19F-F3DF-99C0-320A-44B8AC1E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7CE2-D5D9-E74C-A407-0F5B0FE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0BA8-56AA-364D-4F7C-1C1E7A48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88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AB2-0C3E-333F-C09E-41AAD1B0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258D-4A29-EE3A-21BA-46D3738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216D-D3CA-9F70-E729-010E5CD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3677-C366-D251-79CA-8D10B4F8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6FC9-5818-E9D9-6A9F-620B5150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95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FD18-8871-3C7E-331E-6928BD7E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4E438-9029-8F6B-7F15-5A028D34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7380-3FF2-BB24-6DA8-023F20B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EE97-B709-ABFA-FB11-D93CBE39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430A-28B5-D249-6034-3D099CE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2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69CE-9A6D-179B-A3C7-16A6A6C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773D-050A-D53D-E0FD-E26D6B3B8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42055-C679-C4C2-9F0D-1D4BC534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FE23-C94A-63D6-9225-DBBF1C4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3699-2459-7CBE-7519-9ECD9FB8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21D2-8BDB-8933-2016-5CA9E1D4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3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F555-10FE-9C6D-1085-A2B36303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A3A-4825-5FD3-BEFD-D4B620DA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35E8-4281-D21A-6479-171A154F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8735-F8D2-F340-89E1-DDC4F2AC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1229-D1AF-AA2B-FB94-BE5604B9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D9D41-A7B7-418C-584E-0C3CF1A6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F621C-E0CC-DA8F-097F-9A2415CE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F03C3-4B94-6428-5FAA-21B1AD4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3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BD0B-C697-0451-7BAA-811D7B85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CCB57-3C45-4087-51F4-7CA68BD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FC146-D874-6B25-1A31-89762BB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939F-8EFB-8086-B298-B3D3CC6A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C365-5715-3BC0-9A88-16D51CB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A27D8-4565-AE73-B2F3-F9E8F1B9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071-2F8A-3BDE-4CC9-D46EFAAF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0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CEAD-F405-4627-95A4-E1C8A0D8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7403-C683-415E-402C-FCAEF90D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85867-3F98-4D19-0D1B-60A07316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5303-5A23-E5C9-3B5A-B52A331B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B3E4-3AA3-76F1-AEA8-28FC8A5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DAAE-52C2-6F90-9B48-C35A29C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58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A2C5-130F-0925-9D42-F7169409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593DB-6429-FC7B-B2CF-2A5718B4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E58-6426-DF82-E1C7-A0047E08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3E4B-80AA-E8B1-AE10-18BA791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B322-C784-B330-ACB5-FE7E5A9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02F16-6E3A-FD53-DF06-CC8430E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1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54EBC-DEF2-BAAD-14BB-F41C3A7F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C75B-747C-9487-EEC4-54B5856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16AA-8C7A-9A3D-8CBD-13695B5BD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3F39A-F63B-45A0-8B7F-5CBA1A8D6494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0CDD-F70F-00D7-5A01-B122060E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CE90-D27A-4244-608B-A14378C5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8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zhg.github.io/toolbo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1916497" y="573133"/>
            <a:ext cx="8216199" cy="2351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LR Parser for Evaluating and Differentiating Mathematical Expressions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F78124-A5BD-BF84-E9FD-B62FD575EA66}"/>
              </a:ext>
            </a:extLst>
          </p:cNvPr>
          <p:cNvSpPr txBox="1"/>
          <p:nvPr/>
        </p:nvSpPr>
        <p:spPr>
          <a:xfrm>
            <a:off x="8770889" y="5109043"/>
            <a:ext cx="4967925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Dor Shabat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Yuval Rozner 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54D50-B4E9-7862-82C8-2083FB5C4971}"/>
              </a:ext>
            </a:extLst>
          </p:cNvPr>
          <p:cNvSpPr txBox="1"/>
          <p:nvPr/>
        </p:nvSpPr>
        <p:spPr>
          <a:xfrm>
            <a:off x="2101536" y="3410000"/>
            <a:ext cx="81320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Implementation and Comparison in Python and Haskell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33EAB-C304-4D95-A357-E39EE9C0C883}"/>
              </a:ext>
            </a:extLst>
          </p:cNvPr>
          <p:cNvSpPr txBox="1"/>
          <p:nvPr/>
        </p:nvSpPr>
        <p:spPr>
          <a:xfrm>
            <a:off x="234859" y="6306990"/>
            <a:ext cx="1483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08/08/2024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89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EA5CF7-3E26-11B6-0D9F-A3C95074DEB8}"/>
              </a:ext>
            </a:extLst>
          </p:cNvPr>
          <p:cNvSpPr txBox="1"/>
          <p:nvPr/>
        </p:nvSpPr>
        <p:spPr>
          <a:xfrm>
            <a:off x="2160664" y="884027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Thank You </a:t>
            </a:r>
            <a:r>
              <a:rPr lang="en-US" sz="9600" kern="1200" dirty="0">
                <a:solidFill>
                  <a:schemeClr val="accent1">
                    <a:lumMod val="75000"/>
                  </a:schemeClr>
                </a:solidFill>
                <a:ea typeface="+mj-ea"/>
                <a:cs typeface="David" panose="020E0502060401010101" pitchFamily="34" charset="-79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353D4-7DE6-3D10-8DC6-0A731F2FA45A}"/>
              </a:ext>
            </a:extLst>
          </p:cNvPr>
          <p:cNvSpPr txBox="1"/>
          <p:nvPr/>
        </p:nvSpPr>
        <p:spPr>
          <a:xfrm>
            <a:off x="1687612" y="4731608"/>
            <a:ext cx="4967925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Dor Shabat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Yuval Rozner 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79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C957E4-EC0A-3ED8-8220-E37796C0A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24" y="1593431"/>
            <a:ext cx="6153840" cy="3331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61C8-6389-5961-33DA-5A6EDE0F48D2}"/>
              </a:ext>
            </a:extLst>
          </p:cNvPr>
          <p:cNvSpPr txBox="1"/>
          <p:nvPr/>
        </p:nvSpPr>
        <p:spPr>
          <a:xfrm>
            <a:off x="320647" y="1174690"/>
            <a:ext cx="9193077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The goal is to compute the value and derivative of a composite algebraic function.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The Problem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E2C63-38FB-D783-2854-574DAEC01FF9}"/>
                  </a:ext>
                </a:extLst>
              </p:cNvPr>
              <p:cNvSpPr txBox="1"/>
              <p:nvPr/>
            </p:nvSpPr>
            <p:spPr>
              <a:xfrm>
                <a:off x="225036" y="3923464"/>
                <a:ext cx="8951243" cy="2240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Requirements:</a:t>
                </a:r>
                <a:endParaRPr lang="en-US" sz="1400" kern="1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342900" marR="0" lvl="0" indent="-34290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400" b="1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Eval Function</a:t>
                </a:r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: Receives an algebraic function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𝐹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and a number </a:t>
                </a:r>
                <a14:m>
                  <m:oMath xmlns:m="http://schemas.openxmlformats.org/officeDocument/2006/math"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, returning the value of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.</a:t>
                </a:r>
              </a:p>
              <a:p>
                <a:pPr marL="342900" marR="0" lvl="0" indent="-34290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400" b="1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Diff Function</a:t>
                </a:r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: Receives an algebraic function </a:t>
                </a:r>
                <a14:m>
                  <m:oMath xmlns:m="http://schemas.openxmlformats.org/officeDocument/2006/math"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𝐹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and returns the derivative </a:t>
                </a:r>
                <a14:m>
                  <m:oMath xmlns:m="http://schemas.openxmlformats.org/officeDocument/2006/math"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′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as a function.</a:t>
                </a:r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Main Task:</a:t>
                </a:r>
                <a:endParaRPr lang="en-US" sz="1400" kern="1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342900" marR="0" lvl="0" indent="-34290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as a combination of 1000 characters and compute the value and derivative at a specific point </a:t>
                </a:r>
                <a14:m>
                  <m:oMath xmlns:m="http://schemas.openxmlformats.org/officeDocument/2006/math"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1400" kern="1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using the following:</a:t>
                </a:r>
              </a:p>
              <a:p>
                <a:pPr marL="742950" marR="0" lvl="1" indent="-28575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𝐸𝑣𝑎𝑙</m:t>
                    </m:r>
                    <m:d>
                      <m:dPr>
                        <m:ctrlPr>
                          <a:rPr lang="en-US" sz="14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1400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𝐹</m:t>
                        </m:r>
                        <m:d>
                          <m:dPr>
                            <m:ctrlPr>
                              <a:rPr lang="en-US" sz="14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14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, 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   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𝐷𝑖𝑓𝑓</m:t>
                    </m:r>
                    <m:d>
                      <m:dPr>
                        <m:ctrlPr>
                          <a:rPr lang="en-US" sz="1400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1400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𝐹</m:t>
                        </m:r>
                        <m:d>
                          <m:dPr>
                            <m:ctrlPr>
                              <a:rPr lang="en-US" sz="14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14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,      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𝐸𝑣𝑎𝑙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𝐷𝑖𝑓𝑓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14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14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))</m:t>
                    </m:r>
                  </m:oMath>
                </a14:m>
                <a:endParaRPr lang="en-US" sz="1400" kern="1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E2C63-38FB-D783-2854-574DAEC0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6" y="3923464"/>
                <a:ext cx="8951243" cy="2240613"/>
              </a:xfrm>
              <a:prstGeom prst="rect">
                <a:avLst/>
              </a:prstGeom>
              <a:blipFill>
                <a:blip r:embed="rId4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 LR Parsing Overview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563F2-6565-49EE-8541-F7852B2D732C}"/>
                  </a:ext>
                </a:extLst>
              </p:cNvPr>
              <p:cNvSpPr txBox="1"/>
              <p:nvPr/>
            </p:nvSpPr>
            <p:spPr>
              <a:xfrm>
                <a:off x="371200" y="2710511"/>
                <a:ext cx="6767882" cy="15369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𝑬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→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𝐸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+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 |  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𝐸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–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  |  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𝑇</m:t>
                    </m:r>
                  </m:oMath>
                </a14:m>
                <a:endParaRPr lang="en-US" sz="16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𝑻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→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∗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   |   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/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  |  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𝐹𝐹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−&gt;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𝐺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^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𝐹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  | 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𝐺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</m:oMath>
                </a14:m>
                <a:endParaRPr lang="en-US" sz="16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𝑮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→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(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𝐸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)        |     −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𝐺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 |     </m:t>
                    </m:r>
                    <m:r>
                      <a:rPr lang="en-US" sz="1600" b="0" i="1" dirty="0" err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𝐹𝑢𝑛𝑐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(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𝐸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)    | 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𝑁𝑈𝑀𝐵𝐸𝑅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   | 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</m:oMath>
                </a14:m>
                <a:endParaRPr lang="en-US" sz="16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𝑭𝒖𝒏𝒄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→    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sin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cos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err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tg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arcsin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err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arccos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err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arctg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exp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  |   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ln</m:t>
                    </m:r>
                    <m:r>
                      <a:rPr lang="he-IL" sz="1600" b="1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⁡</m:t>
                    </m:r>
                  </m:oMath>
                </a14:m>
                <a:endParaRPr lang="en-US" sz="16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563F2-6565-49EE-8541-F7852B2D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0" y="2710511"/>
                <a:ext cx="6767882" cy="1536959"/>
              </a:xfrm>
              <a:prstGeom prst="rect">
                <a:avLst/>
              </a:prstGeom>
              <a:blipFill>
                <a:blip r:embed="rId3"/>
                <a:stretch>
                  <a:fillRect l="-360" b="-3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20C0C1F-2F42-B70D-68B4-EFC65B59773E}"/>
              </a:ext>
            </a:extLst>
          </p:cNvPr>
          <p:cNvGrpSpPr/>
          <p:nvPr/>
        </p:nvGrpSpPr>
        <p:grpSpPr>
          <a:xfrm>
            <a:off x="6631330" y="2065357"/>
            <a:ext cx="5189470" cy="3568374"/>
            <a:chOff x="6572169" y="2231537"/>
            <a:chExt cx="5189470" cy="3568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5E0B3C-34D2-9FA7-C24B-DD6E2EEF7D9C}"/>
                </a:ext>
              </a:extLst>
            </p:cNvPr>
            <p:cNvSpPr txBox="1"/>
            <p:nvPr/>
          </p:nvSpPr>
          <p:spPr>
            <a:xfrm>
              <a:off x="7362825" y="2231537"/>
              <a:ext cx="361864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Defining Context-Free Grammar (CFG)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3A3FA9-5671-0E14-034F-A2A90052925B}"/>
                </a:ext>
              </a:extLst>
            </p:cNvPr>
            <p:cNvSpPr txBox="1"/>
            <p:nvPr/>
          </p:nvSpPr>
          <p:spPr>
            <a:xfrm>
              <a:off x="7362825" y="2859749"/>
              <a:ext cx="361864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Constructing the Automaton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01632-3AEB-33CD-7B48-3CD0A087C979}"/>
                </a:ext>
              </a:extLst>
            </p:cNvPr>
            <p:cNvSpPr txBox="1"/>
            <p:nvPr/>
          </p:nvSpPr>
          <p:spPr>
            <a:xfrm>
              <a:off x="7362825" y="3478991"/>
              <a:ext cx="361864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Building the Parsing Table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D8DB29-20F0-CB5C-B963-A7744C9DFF2C}"/>
                </a:ext>
              </a:extLst>
            </p:cNvPr>
            <p:cNvSpPr txBox="1"/>
            <p:nvPr/>
          </p:nvSpPr>
          <p:spPr>
            <a:xfrm>
              <a:off x="7362825" y="4098233"/>
              <a:ext cx="361864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Tokenize the Expression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843700-CF91-710D-58F3-AB1EBA0FF7A1}"/>
                </a:ext>
              </a:extLst>
            </p:cNvPr>
            <p:cNvSpPr txBox="1"/>
            <p:nvPr/>
          </p:nvSpPr>
          <p:spPr>
            <a:xfrm>
              <a:off x="7362825" y="4776248"/>
              <a:ext cx="361864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Parsing the Expression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07E38B-7EBB-D2A8-12FC-DBD6293AF1B2}"/>
                </a:ext>
              </a:extLst>
            </p:cNvPr>
            <p:cNvSpPr txBox="1"/>
            <p:nvPr/>
          </p:nvSpPr>
          <p:spPr>
            <a:xfrm>
              <a:off x="6572169" y="5433342"/>
              <a:ext cx="2096982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Evaluation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DDBCA0-45F3-B298-D93F-BC42587104A1}"/>
                </a:ext>
              </a:extLst>
            </p:cNvPr>
            <p:cNvSpPr txBox="1"/>
            <p:nvPr/>
          </p:nvSpPr>
          <p:spPr>
            <a:xfrm>
              <a:off x="9664657" y="5461357"/>
              <a:ext cx="2096982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avid" panose="020E0502060401010101" pitchFamily="34" charset="-79"/>
                  <a:cs typeface="David" panose="020E0502060401010101" pitchFamily="34" charset="-79"/>
                </a:rPr>
                <a:t>Differentiate</a:t>
              </a:r>
              <a:endParaRPr lang="he-IL" sz="16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9CD388-10F5-D288-235D-D5A5DEC99D93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>
              <a:off x="9172146" y="2570091"/>
              <a:ext cx="0" cy="28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F4E3DF-4208-E8F6-2043-22A69F727582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9172146" y="3198303"/>
              <a:ext cx="0" cy="28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FB210D-DA1E-8084-B55B-B8294A7116D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9172146" y="3817545"/>
              <a:ext cx="0" cy="28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E40F5B-3D7D-5131-83DA-BF6B353B08D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9172146" y="4436787"/>
              <a:ext cx="0" cy="33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4D700BD-0E6E-9102-B97B-606BBEE3A699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7620660" y="5114802"/>
              <a:ext cx="1551486" cy="31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00B77DB-D17B-7F4D-54C6-439B5CBD1100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9172146" y="5114802"/>
              <a:ext cx="1541002" cy="34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8755551-F62C-EAB8-7136-A6F9B8BA3E1D}"/>
              </a:ext>
            </a:extLst>
          </p:cNvPr>
          <p:cNvSpPr txBox="1"/>
          <p:nvPr/>
        </p:nvSpPr>
        <p:spPr>
          <a:xfrm>
            <a:off x="371200" y="1835348"/>
            <a:ext cx="2876825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Context-Free Grammar</a:t>
            </a:r>
            <a:endParaRPr lang="en-US" b="1" kern="100" dirty="0">
              <a:solidFill>
                <a:schemeClr val="accent1">
                  <a:lumMod val="75000"/>
                </a:schemeClr>
              </a:solidFill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075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Parsing Table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6EBD6-6400-A9EE-C1F4-D1C667D30149}"/>
              </a:ext>
            </a:extLst>
          </p:cNvPr>
          <p:cNvSpPr txBox="1"/>
          <p:nvPr/>
        </p:nvSpPr>
        <p:spPr>
          <a:xfrm>
            <a:off x="700337" y="1214001"/>
            <a:ext cx="78407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We used a web tool in :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https://cyberzhg.github.io/toolbox/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which construct automaton for LR(0) grammars and construct parsing table for given grammars.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DB7D9-79DF-8480-CFB8-E11D4F4B5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37" y="1949065"/>
            <a:ext cx="10398797" cy="44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741297" y="291657"/>
            <a:ext cx="8986249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Python Implementation Overview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83CB-62C4-7E02-1021-D7E93B85FC6A}"/>
              </a:ext>
            </a:extLst>
          </p:cNvPr>
          <p:cNvSpPr txBox="1"/>
          <p:nvPr/>
        </p:nvSpPr>
        <p:spPr>
          <a:xfrm>
            <a:off x="1376624" y="1845575"/>
            <a:ext cx="8681776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•  Structure:</a:t>
            </a:r>
          </a:p>
          <a:p>
            <a:r>
              <a:rPr lang="en-US"/>
              <a:t>•	Tokenization</a:t>
            </a:r>
          </a:p>
          <a:p>
            <a:r>
              <a:rPr lang="en-US"/>
              <a:t>•	LR Parser class (parsing table, evaluation, and differentiation)</a:t>
            </a:r>
          </a:p>
          <a:p>
            <a:r>
              <a:rPr lang="en-US"/>
              <a:t>•	Node class (tree representation and differentiation)</a:t>
            </a:r>
          </a:p>
          <a:p>
            <a:r>
              <a:rPr lang="en-US"/>
              <a:t>•  Key Features:</a:t>
            </a:r>
          </a:p>
          <a:p>
            <a:r>
              <a:rPr lang="en-US"/>
              <a:t>•	Dynamic typing, ease of integration with numerical libraries (e.g., NumPy).</a:t>
            </a:r>
          </a:p>
          <a:p>
            <a:r>
              <a:rPr lang="en-US"/>
              <a:t>•	Python's flexibility in handling large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741297" y="291657"/>
            <a:ext cx="8986249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Haskell Implementation Overview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C5393-AE22-D58A-BD9E-CBEF8D8EBF8E}"/>
              </a:ext>
            </a:extLst>
          </p:cNvPr>
          <p:cNvSpPr txBox="1"/>
          <p:nvPr/>
        </p:nvSpPr>
        <p:spPr>
          <a:xfrm>
            <a:off x="1851409" y="1880428"/>
            <a:ext cx="81768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 Structure:</a:t>
            </a:r>
          </a:p>
          <a:p>
            <a:r>
              <a:rPr lang="en-US" dirty="0"/>
              <a:t>•	Functional approach to parsing and differentiation.</a:t>
            </a:r>
          </a:p>
          <a:p>
            <a:r>
              <a:rPr lang="en-US" dirty="0"/>
              <a:t>•	Strong typing ensures correctness at compile time.</a:t>
            </a:r>
          </a:p>
          <a:p>
            <a:r>
              <a:rPr lang="en-US" dirty="0"/>
              <a:t>•  Key Features:</a:t>
            </a:r>
          </a:p>
          <a:p>
            <a:r>
              <a:rPr lang="en-US" dirty="0"/>
              <a:t>•	Haskell's lazy evaluation and pattern matching.</a:t>
            </a:r>
          </a:p>
          <a:p>
            <a:r>
              <a:rPr lang="en-US" dirty="0"/>
              <a:t>•	More concise and mathematically rigorous expression handling.</a:t>
            </a:r>
          </a:p>
        </p:txBody>
      </p:sp>
    </p:spTree>
    <p:extLst>
      <p:ext uri="{BB962C8B-B14F-4D97-AF65-F5344CB8AC3E}">
        <p14:creationId xmlns:p14="http://schemas.microsoft.com/office/powerpoint/2010/main" val="321100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89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741297" y="291657"/>
            <a:ext cx="8986249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Performance Comparison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82DDD0-6A27-C728-7A43-327862E1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78469"/>
              </p:ext>
            </p:extLst>
          </p:nvPr>
        </p:nvGraphicFramePr>
        <p:xfrm>
          <a:off x="1461757" y="1980973"/>
          <a:ext cx="8749184" cy="19780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87296">
                  <a:extLst>
                    <a:ext uri="{9D8B030D-6E8A-4147-A177-3AD203B41FA5}">
                      <a16:colId xmlns:a16="http://schemas.microsoft.com/office/drawing/2014/main" val="2988855419"/>
                    </a:ext>
                  </a:extLst>
                </a:gridCol>
                <a:gridCol w="2187296">
                  <a:extLst>
                    <a:ext uri="{9D8B030D-6E8A-4147-A177-3AD203B41FA5}">
                      <a16:colId xmlns:a16="http://schemas.microsoft.com/office/drawing/2014/main" val="834125710"/>
                    </a:ext>
                  </a:extLst>
                </a:gridCol>
                <a:gridCol w="2187296">
                  <a:extLst>
                    <a:ext uri="{9D8B030D-6E8A-4147-A177-3AD203B41FA5}">
                      <a16:colId xmlns:a16="http://schemas.microsoft.com/office/drawing/2014/main" val="3816404736"/>
                    </a:ext>
                  </a:extLst>
                </a:gridCol>
                <a:gridCol w="2187296">
                  <a:extLst>
                    <a:ext uri="{9D8B030D-6E8A-4147-A177-3AD203B41FA5}">
                      <a16:colId xmlns:a16="http://schemas.microsoft.com/office/drawing/2014/main" val="1473460505"/>
                    </a:ext>
                  </a:extLst>
                </a:gridCol>
              </a:tblGrid>
              <a:tr h="916316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Haskell LR Parser</a:t>
                      </a:r>
                      <a:endParaRPr lang="he-IL" b="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Python LR Parser</a:t>
                      </a:r>
                      <a:endParaRPr lang="he-IL" b="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Existiong Python Solutions</a:t>
                      </a:r>
                      <a:endParaRPr lang="he-IL" b="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68947"/>
                  </a:ext>
                </a:extLst>
              </a:tr>
              <a:tr h="530881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Evaluation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10170"/>
                  </a:ext>
                </a:extLst>
              </a:tr>
              <a:tr h="530881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Differentiate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1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1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741297" y="291657"/>
            <a:ext cx="8986249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Example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071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400</Words>
  <Application>Microsoft Office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Courier New</vt:lpstr>
      <vt:lpstr>David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רוזנר</dc:creator>
  <cp:lastModifiedBy>יובל רוזנר</cp:lastModifiedBy>
  <cp:revision>19</cp:revision>
  <dcterms:created xsi:type="dcterms:W3CDTF">2024-07-17T09:49:33Z</dcterms:created>
  <dcterms:modified xsi:type="dcterms:W3CDTF">2024-08-10T15:48:30Z</dcterms:modified>
</cp:coreProperties>
</file>