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5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2" autoAdjust="0"/>
    <p:restoredTop sz="86811" autoAdjust="0"/>
  </p:normalViewPr>
  <p:slideViewPr>
    <p:cSldViewPr snapToGrid="0">
      <p:cViewPr varScale="1">
        <p:scale>
          <a:sx n="78" d="100"/>
          <a:sy n="78" d="100"/>
        </p:scale>
        <p:origin x="1854" y="4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17D137A0-32A3-24DB-5437-41763AC9D5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3BD0A47-50A7-6491-4AB2-F884CE1BE2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EB89592-EB72-424D-86D3-5ABD77188519}" type="datetimeFigureOut">
              <a:rPr lang="he-IL" smtClean="0"/>
              <a:t>ו'/תמוז/תשפ"ג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BDBF5F3-53F2-BED9-2956-8FFBE74339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he-IL"/>
              <a:t>מתוך 20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7968F7E-92DE-D9CD-3342-43B03B8ADE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9E9DF43-42E7-4CF2-ABD0-D6D85E0BC2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15602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C3507C2-716D-48E4-A8DA-C79C90D9F73F}" type="datetimeFigureOut">
              <a:rPr lang="he-IL" smtClean="0"/>
              <a:t>ו'/תמוז/תשפ"ג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he-IL"/>
              <a:t>מתוך 20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79EC2C4-D2DB-490C-9331-44BFA9D5B0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19671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אין צורך לספק כאן את ההסבר המפורט למחקר (ואפילו לא להסביר את הכותרת! רק להקריא אותה ולהציג את עצמכם). בשביל הסברת הנושא יש את השקף הבא – תוכן העניינים – שיסייע לעשות זאת.</a:t>
            </a:r>
          </a:p>
        </p:txBody>
      </p:sp>
    </p:spTree>
    <p:extLst>
      <p:ext uri="{BB962C8B-B14F-4D97-AF65-F5344CB8AC3E}">
        <p14:creationId xmlns:p14="http://schemas.microsoft.com/office/powerpoint/2010/main" val="1743407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כאשר אלקטרון פוגע בעוצמה באטום, אם יש לו מספיק עוצמה הוא מספק אנרגיה לאלקטרון של האטום באחת הרמות הנמוכות ומשחרר אותו. אלקטרון ברמה יותר גבוהה יורד למלא את מקומו.</a:t>
            </a:r>
          </a:p>
          <a:p>
            <a:r>
              <a:rPr lang="he-IL" dirty="0"/>
              <a:t>מעבר האנרגיות האלו פולט פוטון עם תדירות בהתאם לנוסחה.</a:t>
            </a:r>
          </a:p>
          <a:p>
            <a:endParaRPr lang="he-IL" dirty="0"/>
          </a:p>
          <a:p>
            <a:r>
              <a:rPr lang="he-IL" dirty="0"/>
              <a:t>בנוסף, אילו אלקטרון הוא זה שמיינן יש לו </a:t>
            </a:r>
            <a:r>
              <a:rPr lang="he-IL" dirty="0" err="1"/>
              <a:t>אינטרקציה</a:t>
            </a:r>
            <a:r>
              <a:rPr lang="he-IL" dirty="0"/>
              <a:t> חשמלית עם גרעין האטום אשר גורמת לו להאט. כפי שאנו יודעים, כאשר אלקטרון מאיץ/</a:t>
            </a:r>
            <a:r>
              <a:rPr lang="he-IL" dirty="0" err="1"/>
              <a:t>מאיט</a:t>
            </a:r>
            <a:r>
              <a:rPr lang="he-IL" dirty="0"/>
              <a:t> הוא קורן. במקרה זה זו היא קרינת עצירה (</a:t>
            </a:r>
            <a:r>
              <a:rPr lang="en-US" dirty="0"/>
              <a:t>bremsstrahlung</a:t>
            </a:r>
            <a:r>
              <a:rPr lang="he-IL" dirty="0"/>
              <a:t>).</a:t>
            </a:r>
          </a:p>
          <a:p>
            <a:endParaRPr lang="he-IL" dirty="0"/>
          </a:p>
          <a:p>
            <a:r>
              <a:rPr lang="he-IL" dirty="0"/>
              <a:t>מכיוון שההפרש בין האנרגיות בדיד, קרינת ה</a:t>
            </a:r>
            <a:r>
              <a:rPr lang="en-US" dirty="0"/>
              <a:t>X</a:t>
            </a:r>
            <a:r>
              <a:rPr lang="he-IL" dirty="0"/>
              <a:t> תהיה בדידה בעוד שקרינת העצירה תהיה רציפה.</a:t>
            </a:r>
          </a:p>
        </p:txBody>
      </p:sp>
    </p:spTree>
    <p:extLst>
      <p:ext uri="{BB962C8B-B14F-4D97-AF65-F5344CB8AC3E}">
        <p14:creationId xmlns:p14="http://schemas.microsoft.com/office/powerpoint/2010/main" val="243802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להשלים</a:t>
            </a:r>
          </a:p>
        </p:txBody>
      </p:sp>
    </p:spTree>
    <p:extLst>
      <p:ext uri="{BB962C8B-B14F-4D97-AF65-F5344CB8AC3E}">
        <p14:creationId xmlns:p14="http://schemas.microsoft.com/office/powerpoint/2010/main" val="176598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מספר הקריאות שנקלטו כפונקציה של מספר הערוץ (</a:t>
            </a:r>
            <a:r>
              <a:rPr lang="he-IL" dirty="0" err="1"/>
              <a:t>שפרפורציוני</a:t>
            </a:r>
            <a:r>
              <a:rPr lang="he-IL" dirty="0"/>
              <a:t> לעוצמה).</a:t>
            </a:r>
          </a:p>
          <a:p>
            <a:r>
              <a:rPr lang="he-IL" dirty="0"/>
              <a:t>ניתן לראות את קרינת העצירה עבור המדידה השמאלית. </a:t>
            </a:r>
          </a:p>
          <a:p>
            <a:r>
              <a:rPr lang="he-IL" dirty="0"/>
              <a:t>בשביל לנטרל זיהוי חוזר של קרינת העצירה והקרינה של המוליבדן הזזנו את הזרוע ב90 מעלות.</a:t>
            </a:r>
          </a:p>
          <a:p>
            <a:endParaRPr lang="he-IL" dirty="0"/>
          </a:p>
          <a:p>
            <a:r>
              <a:rPr lang="he-IL" dirty="0"/>
              <a:t>זיהינו את השיאים (מסומנים באדום) והשוונו אותם עם קווי הפליטה הידועים של יסודות אלו.</a:t>
            </a:r>
          </a:p>
          <a:p>
            <a:endParaRPr lang="he-IL" dirty="0"/>
          </a:p>
          <a:p>
            <a:r>
              <a:rPr lang="he-IL" dirty="0"/>
              <a:t>בעזרתה הצלבה של האנרגיות הידועות של יסודות אלו עם מספרי הערוצים בהם התקבלו המקסימום יכולנו להסיק את מקדמי הקשר הלינארי בין מספר הערוץ לאנרגיה שאותו ערוץ קולט.</a:t>
            </a:r>
          </a:p>
          <a:p>
            <a:r>
              <a:rPr lang="he-IL" dirty="0"/>
              <a:t>לשם שיפור הדיוק עשינו מדידו זהות עבור חומרים נוספים: </a:t>
            </a:r>
            <a:r>
              <a:rPr lang="en-US" dirty="0" err="1"/>
              <a:t>Cu,Zn,Fe,Pb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641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2110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81339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537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BD400A-469E-0502-03E7-ED9C70CB8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22C1559-7220-34D9-F561-F97852FFE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BD6F7A-0DAC-3216-6F1B-62D94280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91F6-501D-48AB-A7F9-C624BBA229DE}" type="datetime8">
              <a:rPr lang="he-IL" smtClean="0"/>
              <a:t>25 יוני 23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395A44-B08E-233D-B85A-7790F2ED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B6CD21D-AC5E-1E7B-0D51-FD344BC3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pPr/>
              <a:t>‹#›</a:t>
            </a:fld>
            <a:r>
              <a:rPr lang="he-IL" dirty="0"/>
              <a:t> מתוך 13</a:t>
            </a:r>
          </a:p>
        </p:txBody>
      </p:sp>
    </p:spTree>
    <p:extLst>
      <p:ext uri="{BB962C8B-B14F-4D97-AF65-F5344CB8AC3E}">
        <p14:creationId xmlns:p14="http://schemas.microsoft.com/office/powerpoint/2010/main" val="265541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FFC6A5-9BF1-B9AA-83D1-54CD17C7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8C1791B-5317-75B8-5014-993BC019E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C90510-BF86-13A8-0AD7-FC1F61DA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46D2-25DD-4A42-B1FC-19D737908E4F}" type="datetime8">
              <a:rPr lang="he-IL" smtClean="0"/>
              <a:t>25 יוני 23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5AEC753-E190-7C35-4C5E-1FDB3D61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01ECA82-00D4-442B-9B77-F829ACC1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296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B8F406E-1018-7CC4-42E1-039AF46EE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433369B-B381-C3F3-A57B-BA52EADA0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E505822-D677-26CD-49F3-589723C9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6F05-500C-47BC-889F-8A88FE006556}" type="datetime8">
              <a:rPr lang="he-IL" smtClean="0"/>
              <a:t>25 יוני 23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E4D6A7-C8DC-8B18-E7A9-47A4E715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18DD34A-05E1-3503-20A0-2A545B9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850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BB55D6-6834-4695-1C42-DB5B2467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BC5B94-F48D-E6BF-F272-77798521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1F89645-2AB6-98A6-A0B6-92FA8528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E034-EC82-4687-A1EA-4724A1384B17}" type="datetime8">
              <a:rPr lang="he-IL" smtClean="0"/>
              <a:t>25 יוני 23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C66880-1D0B-7C3B-ED23-D567C793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6EAEBCE-E653-AF6E-A489-8CFF0462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pPr/>
              <a:t>‹#›</a:t>
            </a:fld>
            <a:r>
              <a:rPr lang="he-IL" dirty="0"/>
              <a:t> מתוך 13</a:t>
            </a:r>
          </a:p>
        </p:txBody>
      </p:sp>
    </p:spTree>
    <p:extLst>
      <p:ext uri="{BB962C8B-B14F-4D97-AF65-F5344CB8AC3E}">
        <p14:creationId xmlns:p14="http://schemas.microsoft.com/office/powerpoint/2010/main" val="48823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4910F6-5F9F-325F-C100-DA949399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95B4903-625F-C09E-2EEB-61B955A7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C0F22D8-674D-B7F0-D3A0-5FF5C22F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DC35-9E44-4DE0-B418-A5E31985EBA3}" type="datetime8">
              <a:rPr lang="he-IL" smtClean="0"/>
              <a:t>25 יוני 23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8C89F5A-F9C5-213E-B9B4-28234739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15040C9-ABBC-E0D9-148D-9114DA00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13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080DCC-5D13-40A4-3E03-36806C0C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F1A819-5FA2-9DBD-24B2-DAB6B9474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04CC6BE-813A-410B-6B47-39F815CC5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84C35C1-B7EE-D705-D0DC-6C8B80E1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4E64-D86B-4BC3-A82E-DF4FAA54C98C}" type="datetime8">
              <a:rPr lang="he-IL" smtClean="0"/>
              <a:t>25 יוני 23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4AE2A96-09CE-F726-39FA-4A5142EA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E4C210B-B7BB-559E-F6EA-FD5CD56D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630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EBE2DD-70E6-C3A0-2232-5DBCF1E4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5584143-89EA-DBF9-F9AC-B46FB49E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43E72F9-60E2-3CEA-26BB-9855E8C3D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77C58F8-0737-1CD2-86BC-3C168C501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92A2A34-2DA3-D2AD-8270-641046363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2AC6F8D-6EB1-6A02-CE99-FF3799E5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2793-D98F-41A7-8E5A-D40B7CEC54FE}" type="datetime8">
              <a:rPr lang="he-IL" smtClean="0"/>
              <a:t>25 יוני 23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86D76E2-92E5-AA8C-6692-39039144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14DAB6D-61FE-3597-B0D8-998C754D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484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6E49E0-4433-CFCF-1BA4-A656DA44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8C4D611-BE39-8B7E-78A4-DB853223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014F-6B3D-4EC8-9320-312C6941A134}" type="datetime8">
              <a:rPr lang="he-IL" smtClean="0"/>
              <a:t>25 יוני 23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16160DE-1381-00C6-922F-6D05451D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7BBF0B3-F680-C879-E641-9BB1C72E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878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71ED048-D454-6CEA-FD1C-23519834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9256-5870-44C8-9A08-90394EE5DBC0}" type="datetime8">
              <a:rPr lang="he-IL" smtClean="0"/>
              <a:t>25 יוני 23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6037400-AACF-F067-E753-A417AB9B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3B058DA-F46B-F414-0BB2-F8823ED8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456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B0ED00-7519-96F5-A83A-38BE03FD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624FB9-16CE-5122-A891-D8DEF12D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2ACEC47-6509-7541-38B7-5C624A8B5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B01C837-6D48-3C25-4A57-D580D094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8532-647C-47C9-989A-E77238221020}" type="datetime8">
              <a:rPr lang="he-IL" smtClean="0"/>
              <a:t>25 יוני 23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2BE4F86-6F1E-E984-5001-B06EF7AC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A7DACDF-1280-FF3E-9913-4420E02D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156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96F590-D7C7-F552-66B4-2574069E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D6427C7-9761-5E2F-535F-808859FCB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ADED7D5-DC86-40E1-2371-8996E3271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C42BD1-B3D5-1A00-214A-20A31593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8B1D-D450-4991-843F-AEFDDEDD36C8}" type="datetime8">
              <a:rPr lang="he-IL" smtClean="0"/>
              <a:t>25 יוני 23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44FD24E-D055-5DBA-E367-F1E17B25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63595F9-D354-E7EB-8831-8689F24D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461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EF02C6C-CDDF-DBFC-8F22-4628E1E5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C8C86CF-4422-440D-2ADA-22D84477D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85D19FD-EBAA-94C3-6AA3-6257A30CE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DE6F-4B35-4086-82DD-D540EB3A7E8A}" type="datetime8">
              <a:rPr lang="he-IL" smtClean="0"/>
              <a:t>25 יוני 23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20CF28-1CB8-66A1-EFCA-DA6F95793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11CD294-785C-6C0F-4CB3-243376639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64BD-6AA5-4DE5-923B-6CF8E29261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219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B17B8B-C59D-E3F7-EEB6-FD5B3133D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e-IL" dirty="0" err="1"/>
              <a:t>ספקטרוסקופית</a:t>
            </a:r>
            <a:r>
              <a:rPr lang="he-IL" dirty="0"/>
              <a:t> קרני </a:t>
            </a:r>
            <a:r>
              <a:rPr lang="en-US" dirty="0"/>
              <a:t>X</a:t>
            </a:r>
            <a:r>
              <a:rPr lang="he-IL" dirty="0"/>
              <a:t>:</a:t>
            </a:r>
            <a:br>
              <a:rPr lang="he-IL" dirty="0"/>
            </a:br>
            <a:r>
              <a:rPr lang="he-IL" dirty="0"/>
              <a:t>מדידת קווי הפליטה של חומרים שונים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D801FAB-FA93-A0E5-1E86-304777DDD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752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he-IL" u="sng" dirty="0"/>
              <a:t>תאריך</a:t>
            </a:r>
            <a:r>
              <a:rPr lang="he-IL" dirty="0"/>
              <a:t>: 26.6.2023</a:t>
            </a:r>
          </a:p>
          <a:p>
            <a:pPr algn="r"/>
            <a:r>
              <a:rPr lang="he-IL" u="sng" dirty="0"/>
              <a:t>שם המציג</a:t>
            </a:r>
            <a:r>
              <a:rPr lang="he-IL" dirty="0"/>
              <a:t>: דור חי שחם</a:t>
            </a:r>
            <a:endParaRPr lang="he-IL" u="sng" dirty="0"/>
          </a:p>
          <a:p>
            <a:pPr algn="r"/>
            <a:r>
              <a:rPr lang="he-IL" u="sng" dirty="0"/>
              <a:t>שם המנחה</a:t>
            </a:r>
            <a:r>
              <a:rPr lang="he-IL" dirty="0"/>
              <a:t>: איגור </a:t>
            </a:r>
            <a:r>
              <a:rPr lang="he-IL" dirty="0" err="1"/>
              <a:t>גיטלמן</a:t>
            </a:r>
            <a:endParaRPr lang="he-IL" u="sng" dirty="0"/>
          </a:p>
          <a:p>
            <a:pPr algn="r"/>
            <a:endParaRPr lang="he-IL" u="sng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56BC77A-2880-5F24-6910-F1AC27B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pPr/>
              <a:t>1</a:t>
            </a:fld>
            <a:r>
              <a:rPr lang="he-IL"/>
              <a:t> מתוך 13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062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03016D9C-CFD6-3146-70D0-1CA78D07C5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he-IL" dirty="0"/>
                  <a:t>מדידת </a:t>
                </a:r>
                <a:r>
                  <a:rPr lang="he-IL" dirty="0" err="1"/>
                  <a:t>אילמניט</a:t>
                </a:r>
                <a:r>
                  <a:rPr lang="he-IL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𝐹𝑒𝑇𝑖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he-IL" dirty="0"/>
                  <a:t>)</a:t>
                </a:r>
              </a:p>
            </p:txBody>
          </p:sp>
        </mc:Choice>
        <mc:Fallback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03016D9C-CFD6-3146-70D0-1CA78D07C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93E6E365-29F6-DC47-146A-8FD91E6259FA}"/>
                  </a:ext>
                </a:extLst>
              </p:cNvPr>
              <p:cNvSpPr txBox="1"/>
              <p:nvPr/>
            </p:nvSpPr>
            <p:spPr>
              <a:xfrm>
                <a:off x="421105" y="1690688"/>
                <a:ext cx="3741821" cy="13849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2800" dirty="0"/>
                  <a:t>הספקטרום הנמדד של דגימת </a:t>
                </a:r>
                <a:r>
                  <a:rPr lang="he-IL" sz="2800" dirty="0" err="1"/>
                  <a:t>אילמנט</a:t>
                </a:r>
                <a:r>
                  <a:rPr lang="he-IL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𝐹𝑒𝑇𝑖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he-IL" sz="2800" dirty="0"/>
              </a:p>
              <a:p>
                <a:r>
                  <a:rPr lang="he-IL" sz="2800" dirty="0"/>
                  <a:t>זוהו היסודות:</a:t>
                </a:r>
                <a:r>
                  <a:rPr lang="he-IL" sz="2800" b="1" dirty="0"/>
                  <a:t> </a:t>
                </a:r>
                <a:r>
                  <a:rPr lang="en-US" sz="2800" b="1" dirty="0" err="1"/>
                  <a:t>Ti,Fe</a:t>
                </a:r>
                <a:endParaRPr lang="he-IL" sz="2800" b="1" dirty="0"/>
              </a:p>
            </p:txBody>
          </p:sp>
        </mc:Choice>
        <mc:Fallback xmlns=""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93E6E365-29F6-DC47-146A-8FD91E625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05" y="1690688"/>
                <a:ext cx="3741821" cy="1384995"/>
              </a:xfrm>
              <a:prstGeom prst="rect">
                <a:avLst/>
              </a:prstGeom>
              <a:blipFill>
                <a:blip r:embed="rId4"/>
                <a:stretch>
                  <a:fillRect t="-3913" r="-3247" b="-108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8C63CEF4-7F3F-A61B-51A4-810BFE5EFEA6}"/>
              </a:ext>
            </a:extLst>
          </p:cNvPr>
          <p:cNvGrpSpPr/>
          <p:nvPr/>
        </p:nvGrpSpPr>
        <p:grpSpPr>
          <a:xfrm>
            <a:off x="4580021" y="1467245"/>
            <a:ext cx="6942221" cy="5254230"/>
            <a:chOff x="4580021" y="1467245"/>
            <a:chExt cx="6942221" cy="5254230"/>
          </a:xfrm>
        </p:grpSpPr>
        <p:grpSp>
          <p:nvGrpSpPr>
            <p:cNvPr id="18" name="קבוצה 17">
              <a:extLst>
                <a:ext uri="{FF2B5EF4-FFF2-40B4-BE49-F238E27FC236}">
                  <a16:creationId xmlns:a16="http://schemas.microsoft.com/office/drawing/2014/main" id="{9FFB547C-C72D-946E-18BC-8C6227E57384}"/>
                </a:ext>
              </a:extLst>
            </p:cNvPr>
            <p:cNvGrpSpPr/>
            <p:nvPr/>
          </p:nvGrpSpPr>
          <p:grpSpPr>
            <a:xfrm>
              <a:off x="4580021" y="1467245"/>
              <a:ext cx="6942221" cy="5254230"/>
              <a:chOff x="4580021" y="1467245"/>
              <a:chExt cx="6942221" cy="5254230"/>
            </a:xfrm>
          </p:grpSpPr>
          <p:pic>
            <p:nvPicPr>
              <p:cNvPr id="5" name="תמונה 4">
                <a:extLst>
                  <a:ext uri="{FF2B5EF4-FFF2-40B4-BE49-F238E27FC236}">
                    <a16:creationId xmlns:a16="http://schemas.microsoft.com/office/drawing/2014/main" id="{6F2DCFCB-8BE3-D5DE-D863-28B24F0D4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0021" y="1467245"/>
                <a:ext cx="6942221" cy="525423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0DCFF9D9-7ABE-7003-703E-AD4CF75111BA}"/>
                  </a:ext>
                </a:extLst>
              </p:cNvPr>
              <p:cNvSpPr/>
              <p:nvPr/>
            </p:nvSpPr>
            <p:spPr>
              <a:xfrm>
                <a:off x="6500813" y="2483644"/>
                <a:ext cx="47623" cy="14525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  <a:p>
                <a:pPr algn="ctr"/>
                <a:endParaRPr lang="he-IL" dirty="0"/>
              </a:p>
            </p:txBody>
          </p:sp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3F47D3BA-CA26-2261-DEED-089AA3B4E002}"/>
                  </a:ext>
                </a:extLst>
              </p:cNvPr>
              <p:cNvSpPr/>
              <p:nvPr/>
            </p:nvSpPr>
            <p:spPr>
              <a:xfrm>
                <a:off x="6549817" y="2483644"/>
                <a:ext cx="66674" cy="145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  <a:p>
                <a:pPr algn="ctr"/>
                <a:endParaRPr lang="he-IL" dirty="0"/>
              </a:p>
            </p:txBody>
          </p:sp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74FBE3A9-C1B3-03F6-D0AA-D625D946816B}"/>
                  </a:ext>
                </a:extLst>
              </p:cNvPr>
              <p:cNvSpPr/>
              <p:nvPr/>
            </p:nvSpPr>
            <p:spPr>
              <a:xfrm>
                <a:off x="6447737" y="2483644"/>
                <a:ext cx="47623" cy="145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9" name="תיבת טקסט 18">
              <a:extLst>
                <a:ext uri="{FF2B5EF4-FFF2-40B4-BE49-F238E27FC236}">
                  <a16:creationId xmlns:a16="http://schemas.microsoft.com/office/drawing/2014/main" id="{AA0F8320-7F07-51F9-0C0A-B1728268D13D}"/>
                </a:ext>
              </a:extLst>
            </p:cNvPr>
            <p:cNvSpPr txBox="1"/>
            <p:nvPr/>
          </p:nvSpPr>
          <p:spPr>
            <a:xfrm>
              <a:off x="6943725" y="3095625"/>
              <a:ext cx="4953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2000" b="1" dirty="0"/>
                <a:t>Fe</a:t>
              </a:r>
              <a:endParaRPr lang="he-IL" sz="2000" b="1" dirty="0"/>
            </a:p>
          </p:txBody>
        </p:sp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07F3264E-7CEA-0E6B-A876-86BC780F86B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6616491" y="1887111"/>
              <a:ext cx="574884" cy="1208514"/>
            </a:xfrm>
            <a:prstGeom prst="straightConnector1">
              <a:avLst/>
            </a:prstGeom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תיבת טקסט 28">
              <a:extLst>
                <a:ext uri="{FF2B5EF4-FFF2-40B4-BE49-F238E27FC236}">
                  <a16:creationId xmlns:a16="http://schemas.microsoft.com/office/drawing/2014/main" id="{853440FE-F503-DA73-1429-DCDDC5FC390D}"/>
                </a:ext>
              </a:extLst>
            </p:cNvPr>
            <p:cNvSpPr txBox="1"/>
            <p:nvPr/>
          </p:nvSpPr>
          <p:spPr>
            <a:xfrm>
              <a:off x="6930471" y="4857720"/>
              <a:ext cx="5218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2000" b="1" dirty="0"/>
                <a:t>Zn</a:t>
              </a:r>
              <a:endParaRPr lang="he-IL" sz="2000" b="1" dirty="0"/>
            </a:p>
          </p:txBody>
        </p:sp>
        <p:sp>
          <p:nvSpPr>
            <p:cNvPr id="30" name="תיבת טקסט 29">
              <a:extLst>
                <a:ext uri="{FF2B5EF4-FFF2-40B4-BE49-F238E27FC236}">
                  <a16:creationId xmlns:a16="http://schemas.microsoft.com/office/drawing/2014/main" id="{475DF9C7-2AAC-5FAF-4E90-0A75192A45A3}"/>
                </a:ext>
              </a:extLst>
            </p:cNvPr>
            <p:cNvSpPr txBox="1"/>
            <p:nvPr/>
          </p:nvSpPr>
          <p:spPr>
            <a:xfrm>
              <a:off x="7929092" y="5095875"/>
              <a:ext cx="5218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2000" b="1" dirty="0"/>
                <a:t>Nb</a:t>
              </a:r>
              <a:endParaRPr lang="he-IL" sz="2000" b="1" dirty="0"/>
            </a:p>
          </p:txBody>
        </p:sp>
        <p:sp>
          <p:nvSpPr>
            <p:cNvPr id="31" name="תיבת טקסט 30">
              <a:extLst>
                <a:ext uri="{FF2B5EF4-FFF2-40B4-BE49-F238E27FC236}">
                  <a16:creationId xmlns:a16="http://schemas.microsoft.com/office/drawing/2014/main" id="{08DA6422-4078-A984-819D-C4EF8163471D}"/>
                </a:ext>
              </a:extLst>
            </p:cNvPr>
            <p:cNvSpPr txBox="1"/>
            <p:nvPr/>
          </p:nvSpPr>
          <p:spPr>
            <a:xfrm>
              <a:off x="5682037" y="4657665"/>
              <a:ext cx="5218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sz="2000" b="1" dirty="0" err="1"/>
                <a:t>Ti</a:t>
              </a:r>
              <a:endParaRPr lang="he-IL" sz="2000" b="1" dirty="0"/>
            </a:p>
          </p:txBody>
        </p:sp>
      </p:grp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E698F79A-0A6F-E29C-34BA-04F34488389C}"/>
              </a:ext>
            </a:extLst>
          </p:cNvPr>
          <p:cNvSpPr txBox="1"/>
          <p:nvPr/>
        </p:nvSpPr>
        <p:spPr>
          <a:xfrm>
            <a:off x="403434" y="5257830"/>
            <a:ext cx="3741821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u="sng" dirty="0"/>
              <a:t>תזכורת</a:t>
            </a:r>
            <a:r>
              <a:rPr lang="he-IL" sz="2800" dirty="0"/>
              <a:t>:</a:t>
            </a:r>
            <a:endParaRPr lang="he-IL" sz="2800" u="sng" dirty="0"/>
          </a:p>
          <a:p>
            <a:r>
              <a:rPr lang="he-IL" sz="2800" dirty="0"/>
              <a:t>יסודות הזרוע:</a:t>
            </a:r>
            <a:r>
              <a:rPr lang="he-IL" sz="2800" b="1" dirty="0"/>
              <a:t> </a:t>
            </a:r>
            <a:r>
              <a:rPr lang="en-US" sz="2800" b="1" dirty="0" err="1"/>
              <a:t>Zn,Nb</a:t>
            </a:r>
            <a:endParaRPr lang="he-IL" sz="2800" b="1" dirty="0"/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id="{5E8847D7-BEFC-9FB3-CCCF-F828A7CE86DA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6616491" y="1887111"/>
            <a:ext cx="574884" cy="1208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59906DF0-F03F-DDB3-F6A9-C7C7043AF894}"/>
              </a:ext>
            </a:extLst>
          </p:cNvPr>
          <p:cNvCxnSpPr>
            <a:cxnSpLocks/>
          </p:cNvCxnSpPr>
          <p:nvPr/>
        </p:nvCxnSpPr>
        <p:spPr>
          <a:xfrm flipH="1">
            <a:off x="6737622" y="3572471"/>
            <a:ext cx="462275" cy="1485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5A84B5FD-7913-9698-C89E-5F16AD21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pPr/>
              <a:t>10</a:t>
            </a:fld>
            <a:r>
              <a:rPr lang="he-IL"/>
              <a:t> מתוך 13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1008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03016D9C-CFD6-3146-70D0-1CA78D07C5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he-IL" dirty="0"/>
                  <a:t>מדידת אנטימון גופרתי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he-IL" dirty="0"/>
                  <a:t>)</a:t>
                </a:r>
              </a:p>
            </p:txBody>
          </p:sp>
        </mc:Choice>
        <mc:Fallback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03016D9C-CFD6-3146-70D0-1CA78D07C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93E6E365-29F6-DC47-146A-8FD91E6259FA}"/>
                  </a:ext>
                </a:extLst>
              </p:cNvPr>
              <p:cNvSpPr txBox="1"/>
              <p:nvPr/>
            </p:nvSpPr>
            <p:spPr>
              <a:xfrm>
                <a:off x="421105" y="1690688"/>
                <a:ext cx="3741821" cy="13849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2800" dirty="0"/>
                  <a:t>הספקטרום הנמדד של דגימת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endParaRPr lang="he-IL" sz="2800" dirty="0"/>
              </a:p>
              <a:p>
                <a:r>
                  <a:rPr lang="he-IL" sz="2800" dirty="0"/>
                  <a:t>זוהה היסוד:</a:t>
                </a:r>
                <a:r>
                  <a:rPr lang="he-IL" sz="2800" b="1" dirty="0"/>
                  <a:t> </a:t>
                </a:r>
                <a:r>
                  <a:rPr lang="en-US" sz="2800" b="1" dirty="0"/>
                  <a:t>Sb</a:t>
                </a:r>
                <a:endParaRPr lang="he-IL" sz="2800" b="1" dirty="0"/>
              </a:p>
            </p:txBody>
          </p:sp>
        </mc:Choice>
        <mc:Fallback xmlns="">
          <p:sp>
            <p:nvSpPr>
              <p:cNvPr id="24" name="תיבת טקסט 23">
                <a:extLst>
                  <a:ext uri="{FF2B5EF4-FFF2-40B4-BE49-F238E27FC236}">
                    <a16:creationId xmlns:a16="http://schemas.microsoft.com/office/drawing/2014/main" id="{93E6E365-29F6-DC47-146A-8FD91E625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05" y="1690688"/>
                <a:ext cx="3741821" cy="1384995"/>
              </a:xfrm>
              <a:prstGeom prst="rect">
                <a:avLst/>
              </a:prstGeom>
              <a:blipFill>
                <a:blip r:embed="rId4"/>
                <a:stretch>
                  <a:fillRect t="-3913" r="-3247" b="-108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E698F79A-0A6F-E29C-34BA-04F34488389C}"/>
              </a:ext>
            </a:extLst>
          </p:cNvPr>
          <p:cNvSpPr txBox="1"/>
          <p:nvPr/>
        </p:nvSpPr>
        <p:spPr>
          <a:xfrm>
            <a:off x="424781" y="5192712"/>
            <a:ext cx="3741821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u="sng" dirty="0"/>
              <a:t>תזכורת</a:t>
            </a:r>
            <a:r>
              <a:rPr lang="he-IL" sz="2800" dirty="0"/>
              <a:t>:</a:t>
            </a:r>
            <a:endParaRPr lang="he-IL" sz="2800" u="sng" dirty="0"/>
          </a:p>
          <a:p>
            <a:r>
              <a:rPr lang="he-IL" sz="2800" dirty="0"/>
              <a:t>יסודות הזרוע:</a:t>
            </a:r>
            <a:r>
              <a:rPr lang="he-IL" sz="2800" b="1" dirty="0"/>
              <a:t> </a:t>
            </a:r>
            <a:r>
              <a:rPr lang="en-US" sz="2800" b="1" dirty="0" err="1"/>
              <a:t>Zn,Nb</a:t>
            </a:r>
            <a:endParaRPr lang="he-IL" sz="2800" b="1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A8AC2815-7A8C-13D3-8D68-BFDDD0A56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1365249"/>
            <a:ext cx="6989345" cy="5289895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49BF3BAA-FD2A-FF50-8E76-7EB22C93670D}"/>
              </a:ext>
            </a:extLst>
          </p:cNvPr>
          <p:cNvSpPr txBox="1"/>
          <p:nvPr/>
        </p:nvSpPr>
        <p:spPr>
          <a:xfrm>
            <a:off x="6448422" y="3128873"/>
            <a:ext cx="4476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Zn</a:t>
            </a:r>
            <a:endParaRPr lang="he-IL" sz="2000" b="1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7CAFE343-2366-DC3C-7FEF-DE90AF9737A2}"/>
              </a:ext>
            </a:extLst>
          </p:cNvPr>
          <p:cNvSpPr txBox="1"/>
          <p:nvPr/>
        </p:nvSpPr>
        <p:spPr>
          <a:xfrm>
            <a:off x="5867400" y="4905375"/>
            <a:ext cx="457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Sb</a:t>
            </a:r>
            <a:endParaRPr lang="he-IL" sz="2000" b="1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851E309C-0A2E-633F-F701-3BCEE2B15697}"/>
              </a:ext>
            </a:extLst>
          </p:cNvPr>
          <p:cNvSpPr txBox="1"/>
          <p:nvPr/>
        </p:nvSpPr>
        <p:spPr>
          <a:xfrm>
            <a:off x="9753600" y="4676745"/>
            <a:ext cx="457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Sb</a:t>
            </a:r>
            <a:endParaRPr lang="he-IL" sz="2000" b="1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2EFD024-DC6B-F59A-BC7C-9F0E47202C81}"/>
              </a:ext>
            </a:extLst>
          </p:cNvPr>
          <p:cNvSpPr txBox="1"/>
          <p:nvPr/>
        </p:nvSpPr>
        <p:spPr>
          <a:xfrm>
            <a:off x="7953375" y="3610086"/>
            <a:ext cx="7239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Nb</a:t>
            </a:r>
            <a:endParaRPr lang="he-IL" sz="2000" b="1" dirty="0"/>
          </a:p>
        </p:txBody>
      </p: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C2B12E62-7EDF-3466-2938-DE821141526F}"/>
              </a:ext>
            </a:extLst>
          </p:cNvPr>
          <p:cNvCxnSpPr>
            <a:cxnSpLocks/>
          </p:cNvCxnSpPr>
          <p:nvPr/>
        </p:nvCxnSpPr>
        <p:spPr>
          <a:xfrm flipV="1">
            <a:off x="6724650" y="1866900"/>
            <a:ext cx="266700" cy="137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208462EE-149D-210B-5190-2A8D989DC919}"/>
              </a:ext>
            </a:extLst>
          </p:cNvPr>
          <p:cNvCxnSpPr>
            <a:cxnSpLocks/>
          </p:cNvCxnSpPr>
          <p:nvPr/>
        </p:nvCxnSpPr>
        <p:spPr>
          <a:xfrm>
            <a:off x="6807200" y="3429000"/>
            <a:ext cx="365125" cy="1107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DB5DAC24-C52C-71F2-66B5-BA20912BECA2}"/>
              </a:ext>
            </a:extLst>
          </p:cNvPr>
          <p:cNvCxnSpPr>
            <a:cxnSpLocks/>
          </p:cNvCxnSpPr>
          <p:nvPr/>
        </p:nvCxnSpPr>
        <p:spPr>
          <a:xfrm flipH="1">
            <a:off x="6715125" y="3429000"/>
            <a:ext cx="9525" cy="1247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64EEA7B-B231-6DE4-EDF2-8B064F79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pPr/>
              <a:t>11</a:t>
            </a:fld>
            <a:r>
              <a:rPr lang="he-IL"/>
              <a:t> מתוך 13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393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69095F-6280-AD4C-E831-048912BD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סיכום תוצאות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B756CF4-6660-8747-A9B6-4DADFAA530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ראינו שיש התאמה לינארית טובה מאוד בין מספר הערוץ לכמות האנרגיה הנמדדת באותו ערוץ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99996</m:t>
                    </m:r>
                  </m:oMath>
                </a14:m>
                <a:r>
                  <a:rPr lang="he-IL" dirty="0"/>
                  <a:t>.</a:t>
                </a:r>
              </a:p>
              <a:p>
                <a:r>
                  <a:rPr lang="he-IL" dirty="0"/>
                  <a:t>במדידת </a:t>
                </a:r>
                <a:r>
                  <a:rPr lang="he-IL" dirty="0" err="1"/>
                  <a:t>אילמניט</a:t>
                </a:r>
                <a:r>
                  <a:rPr lang="he-IL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𝐹𝑒𝑇𝑖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he-IL" dirty="0"/>
                  <a:t>) זיהינו בהצלחה שניים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𝑇𝑖</m:t>
                    </m:r>
                  </m:oMath>
                </a14:m>
                <a:r>
                  <a:rPr lang="he-IL" dirty="0"/>
                  <a:t>) מתוך שלוש היסודות המרכיבים אותו.</a:t>
                </a:r>
              </a:p>
              <a:p>
                <a:r>
                  <a:rPr lang="he-IL" dirty="0"/>
                  <a:t>מדידת אנטימון גופרתי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he-IL" dirty="0"/>
                  <a:t>) זיהינו בהצלחה יסוד אחד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𝑆𝑏</m:t>
                    </m:r>
                  </m:oMath>
                </a14:m>
                <a:r>
                  <a:rPr lang="he-IL" dirty="0"/>
                  <a:t>) מתוך שני היסודות המרכיבים אותו.</a:t>
                </a:r>
              </a:p>
              <a:p>
                <a:r>
                  <a:rPr lang="he-IL" dirty="0"/>
                  <a:t>היסודות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e-IL" dirty="0"/>
                  <a:t> בעלי קווי פליטה נמוכים (פחות מ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𝑘𝑒𝑉</m:t>
                    </m:r>
                  </m:oMath>
                </a14:m>
                <a:r>
                  <a:rPr lang="he-IL" dirty="0"/>
                  <a:t>) ולכן לא זוהו במדידה זו.</a:t>
                </a: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B756CF4-6660-8747-A9B6-4DADFAA53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4265943-3A41-5235-5A6D-3A6B28E7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pPr/>
              <a:t>12</a:t>
            </a:fld>
            <a:r>
              <a:rPr lang="he-IL"/>
              <a:t> מתוך 13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45451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E17C40-92F5-BEB5-C228-22BFA136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מסקנות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C0DD95-86AA-3531-652A-2F4F5B9A9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3200" dirty="0"/>
              <a:t>הצלחנו למדוד את ספקטרום קרינת ה</a:t>
            </a:r>
            <a:r>
              <a:rPr lang="en-US" sz="3200" dirty="0"/>
              <a:t>X</a:t>
            </a:r>
            <a:r>
              <a:rPr lang="he-IL" sz="3200" dirty="0"/>
              <a:t>  של חומרים שונים.</a:t>
            </a:r>
          </a:p>
          <a:p>
            <a:r>
              <a:rPr lang="he-IL" sz="3200" dirty="0"/>
              <a:t>הצלחנו להשתמש בספקטרום קרינת ה</a:t>
            </a:r>
            <a:r>
              <a:rPr lang="en-US" sz="3200" dirty="0"/>
              <a:t>X</a:t>
            </a:r>
            <a:r>
              <a:rPr lang="he-IL" sz="3200" dirty="0"/>
              <a:t>  בשביל לזהות את היסודות המרכיבים חומרים שונים.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8DDBB32-9AF8-D683-3974-66CDE347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pPr/>
              <a:t>13</a:t>
            </a:fld>
            <a:r>
              <a:rPr lang="he-IL"/>
              <a:t> מתוך 13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205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34A33B-A2F0-FED6-68E2-FB3CC9BD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תוכן עניינים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41EA7A-C5CB-5BAB-C12E-C145B3758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מדידות מתכות שונות לשם כיול המערכת</a:t>
            </a:r>
          </a:p>
          <a:p>
            <a:pPr lvl="1"/>
            <a:r>
              <a:rPr lang="he-IL" dirty="0"/>
              <a:t>הקשר בין אנרגיה למספר הערוץ של מכשיר המדידה</a:t>
            </a:r>
          </a:p>
          <a:p>
            <a:pPr lvl="1"/>
            <a:r>
              <a:rPr lang="he-IL" dirty="0"/>
              <a:t>מדידת היסודות המרכיבים את זרוע המתקן הנושאת את הדגימה</a:t>
            </a:r>
          </a:p>
          <a:p>
            <a:r>
              <a:rPr lang="he-IL" dirty="0"/>
              <a:t>מדידת חומרים לשם זיהוי היסודות המרכיבים אותן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0F3359B-67D9-883A-0598-288B94A8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pPr/>
              <a:t>2</a:t>
            </a:fld>
            <a:r>
              <a:rPr lang="he-IL"/>
              <a:t> מתוך 13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171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90AEC5-F426-3215-F075-8FE4C85C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רקע תיאורטי</a:t>
            </a:r>
          </a:p>
        </p:txBody>
      </p: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249D2744-25D7-2533-3457-0771FB3E4D88}"/>
              </a:ext>
            </a:extLst>
          </p:cNvPr>
          <p:cNvGrpSpPr/>
          <p:nvPr/>
        </p:nvGrpSpPr>
        <p:grpSpPr>
          <a:xfrm>
            <a:off x="5137485" y="1568969"/>
            <a:ext cx="5981652" cy="5048399"/>
            <a:chOff x="3581400" y="1448301"/>
            <a:chExt cx="5185611" cy="4421839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C148276A-EAE0-1FD0-E9A5-65078103E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1400" y="1448301"/>
              <a:ext cx="5185611" cy="4421839"/>
            </a:xfrm>
            <a:prstGeom prst="rect">
              <a:avLst/>
            </a:prstGeom>
          </p:spPr>
        </p:pic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5871D8EE-9982-17AE-B55B-98E75666E002}"/>
                </a:ext>
              </a:extLst>
            </p:cNvPr>
            <p:cNvSpPr txBox="1"/>
            <p:nvPr/>
          </p:nvSpPr>
          <p:spPr>
            <a:xfrm>
              <a:off x="3752956" y="4578347"/>
              <a:ext cx="1074821" cy="56611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  /</a:t>
              </a:r>
            </a:p>
            <a:p>
              <a:pPr algn="l"/>
              <a:r>
                <a:rPr lang="en-US" dirty="0"/>
                <a:t>Electron</a:t>
              </a:r>
              <a:endParaRPr lang="he-IL" dirty="0"/>
            </a:p>
          </p:txBody>
        </p:sp>
      </p:grp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B2972CB-8DE7-EBFF-9318-1D508D9521C8}"/>
              </a:ext>
            </a:extLst>
          </p:cNvPr>
          <p:cNvSpPr txBox="1"/>
          <p:nvPr/>
        </p:nvSpPr>
        <p:spPr>
          <a:xfrm>
            <a:off x="6551129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B4463639-57A9-7BE9-3F17-5E6D52E096C1}"/>
                  </a:ext>
                </a:extLst>
              </p:cNvPr>
              <p:cNvSpPr txBox="1"/>
              <p:nvPr/>
            </p:nvSpPr>
            <p:spPr>
              <a:xfrm>
                <a:off x="1307432" y="1369491"/>
                <a:ext cx="3595390" cy="3989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𝑜𝑡𝑜𝑛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B4463639-57A9-7BE9-3F17-5E6D52E0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32" y="1369491"/>
                <a:ext cx="3595390" cy="398955"/>
              </a:xfrm>
              <a:prstGeom prst="rect">
                <a:avLst/>
              </a:prstGeom>
              <a:blipFill>
                <a:blip r:embed="rId4"/>
                <a:stretch>
                  <a:fillRect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D518BD78-573A-9254-E097-CE24F77CD501}"/>
              </a:ext>
            </a:extLst>
          </p:cNvPr>
          <p:cNvSpPr txBox="1"/>
          <p:nvPr/>
        </p:nvSpPr>
        <p:spPr>
          <a:xfrm>
            <a:off x="1026671" y="5172560"/>
            <a:ext cx="407068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שרטוט המתאר את אפקט פליטת קרני </a:t>
            </a:r>
            <a:r>
              <a:rPr lang="en-US" sz="2000" dirty="0"/>
              <a:t>X</a:t>
            </a:r>
            <a:r>
              <a:rPr lang="he-IL" sz="2000" dirty="0"/>
              <a:t>  עקב פגיעה של קרן </a:t>
            </a:r>
            <a:r>
              <a:rPr lang="en-US" sz="2000" dirty="0"/>
              <a:t>X</a:t>
            </a:r>
            <a:r>
              <a:rPr lang="he-IL" sz="2000" dirty="0"/>
              <a:t> /</a:t>
            </a:r>
            <a:r>
              <a:rPr lang="en-US" sz="2000" dirty="0"/>
              <a:t> </a:t>
            </a:r>
            <a:r>
              <a:rPr lang="he-IL" sz="2000" dirty="0"/>
              <a:t> אלקטרון באטום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תיבת טקסט 11">
                <a:extLst>
                  <a:ext uri="{FF2B5EF4-FFF2-40B4-BE49-F238E27FC236}">
                    <a16:creationId xmlns:a16="http://schemas.microsoft.com/office/drawing/2014/main" id="{56B7D229-5475-9B18-49AC-0DEAEC5359ED}"/>
                  </a:ext>
                </a:extLst>
              </p:cNvPr>
              <p:cNvSpPr txBox="1"/>
              <p:nvPr/>
            </p:nvSpPr>
            <p:spPr>
              <a:xfrm>
                <a:off x="996592" y="1904307"/>
                <a:ext cx="4130842" cy="291894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2000" dirty="0"/>
                  <a:t>הקשר בין תדירות הפוטון הנפלט לשינוי באנרגיה של אלקטרון באטום כאשר: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he-IL" sz="2000" b="1" dirty="0"/>
                  <a:t> – קבוע פלאנק 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𝒆𝑽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𝒔𝒆𝒄</m:t>
                    </m:r>
                  </m:oMath>
                </a14:m>
                <a:r>
                  <a:rPr lang="he-IL" sz="2000" b="1" dirty="0"/>
                  <a:t>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𝒑𝒉𝒐𝒕𝒐𝒏</m:t>
                        </m:r>
                      </m:sub>
                    </m:sSub>
                  </m:oMath>
                </a14:m>
                <a:r>
                  <a:rPr lang="he-IL" sz="2000" b="1" dirty="0"/>
                  <a:t> - תדירות הפוטון הנפלט 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𝒔𝒆𝒄</m:t>
                    </m:r>
                  </m:oMath>
                </a14:m>
                <a:r>
                  <a:rPr lang="he-IL" sz="2000" b="1" dirty="0"/>
                  <a:t>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e-IL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he-IL" sz="2000" b="1" dirty="0"/>
                  <a:t> - האנרגיה ההתחלתי של האלקטרון 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𝒆𝑽</m:t>
                    </m:r>
                  </m:oMath>
                </a14:m>
                <a:r>
                  <a:rPr lang="he-IL" sz="2000" b="1" dirty="0"/>
                  <a:t>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e-IL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he-IL" sz="2000" b="1" dirty="0"/>
                  <a:t> - האנרגיה הסופית של האלקטרון 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𝒆𝑽</m:t>
                    </m:r>
                  </m:oMath>
                </a14:m>
                <a:r>
                  <a:rPr lang="he-IL" sz="2000" b="1" dirty="0"/>
                  <a:t>]</a:t>
                </a:r>
              </a:p>
              <a:p>
                <a:endParaRPr lang="he-IL" sz="2000" b="1" dirty="0"/>
              </a:p>
            </p:txBody>
          </p:sp>
        </mc:Choice>
        <mc:Fallback>
          <p:sp>
            <p:nvSpPr>
              <p:cNvPr id="12" name="תיבת טקסט 11">
                <a:extLst>
                  <a:ext uri="{FF2B5EF4-FFF2-40B4-BE49-F238E27FC236}">
                    <a16:creationId xmlns:a16="http://schemas.microsoft.com/office/drawing/2014/main" id="{56B7D229-5475-9B18-49AC-0DEAEC535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92" y="1904307"/>
                <a:ext cx="4130842" cy="2918941"/>
              </a:xfrm>
              <a:prstGeom prst="rect">
                <a:avLst/>
              </a:prstGeom>
              <a:blipFill>
                <a:blip r:embed="rId5"/>
                <a:stretch>
                  <a:fillRect l="-1327" t="-835" r="-14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436AE8A-677C-BE3D-5B07-951F1574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pPr/>
              <a:t>3</a:t>
            </a:fld>
            <a:r>
              <a:rPr lang="he-IL"/>
              <a:t> מתוך 13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978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DBABE6-8C83-94B0-4D05-E01B3EC1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ייצור הקרינה - שפופרת קרינת </a:t>
            </a:r>
            <a:r>
              <a:rPr lang="en-US" dirty="0"/>
              <a:t>X</a:t>
            </a:r>
            <a:endParaRPr lang="he-IL" dirty="0"/>
          </a:p>
        </p:txBody>
      </p:sp>
      <p:pic>
        <p:nvPicPr>
          <p:cNvPr id="4" name="Picture 2" descr="תוצאת תמונה עבור ‪x ray tube‬‏">
            <a:extLst>
              <a:ext uri="{FF2B5EF4-FFF2-40B4-BE49-F238E27FC236}">
                <a16:creationId xmlns:a16="http://schemas.microsoft.com/office/drawing/2014/main" id="{BA7D2011-861C-920F-5267-09B7F3523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578" y="1761651"/>
            <a:ext cx="7218844" cy="41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EA4280D7-D81A-4FF9-86CB-A49DDD1F0ED4}"/>
              </a:ext>
            </a:extLst>
          </p:cNvPr>
          <p:cNvSpPr/>
          <p:nvPr/>
        </p:nvSpPr>
        <p:spPr>
          <a:xfrm>
            <a:off x="3303637" y="1761651"/>
            <a:ext cx="1848465" cy="411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M</a:t>
            </a:r>
            <a:r>
              <a:rPr lang="en-US" dirty="0" err="1">
                <a:solidFill>
                  <a:schemeClr val="tx1"/>
                </a:solidFill>
              </a:rPr>
              <a:t>Mo</a:t>
            </a:r>
            <a:r>
              <a:rPr lang="en-US" dirty="0">
                <a:solidFill>
                  <a:schemeClr val="tx1"/>
                </a:solidFill>
              </a:rPr>
              <a:t> Anode</a:t>
            </a:r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D42B78-E078-E61B-3F87-A005BB62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pPr/>
              <a:t>4</a:t>
            </a:fld>
            <a:r>
              <a:rPr lang="he-IL"/>
              <a:t> מתוך 13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375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2E182F-EB95-34A8-C5F5-36BE59F5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תיאור המערכת</a:t>
            </a: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546CACE3-A863-5C92-5180-6695A47E2C3C}"/>
              </a:ext>
            </a:extLst>
          </p:cNvPr>
          <p:cNvGrpSpPr/>
          <p:nvPr/>
        </p:nvGrpSpPr>
        <p:grpSpPr>
          <a:xfrm>
            <a:off x="3702050" y="1677929"/>
            <a:ext cx="7480300" cy="4605793"/>
            <a:chOff x="2355850" y="1690688"/>
            <a:chExt cx="7480300" cy="4605793"/>
          </a:xfrm>
        </p:grpSpPr>
        <p:pic>
          <p:nvPicPr>
            <p:cNvPr id="2052" name="Picture 4" descr="X Ray Detector - an overview | ScienceDirect Topics">
              <a:extLst>
                <a:ext uri="{FF2B5EF4-FFF2-40B4-BE49-F238E27FC236}">
                  <a16:creationId xmlns:a16="http://schemas.microsoft.com/office/drawing/2014/main" id="{BF58946D-897A-3978-BCFD-6119FE48C5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50" y="1690688"/>
              <a:ext cx="7480300" cy="4467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41152611-C364-CAF5-4883-27067B036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519326" y="4426688"/>
              <a:ext cx="1812999" cy="1926588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FF6825BD-A264-2578-2EF2-F3C13F47D58A}"/>
                  </a:ext>
                </a:extLst>
              </p:cNvPr>
              <p:cNvSpPr txBox="1"/>
              <p:nvPr/>
            </p:nvSpPr>
            <p:spPr>
              <a:xfrm>
                <a:off x="-432568" y="1027906"/>
                <a:ext cx="3797300" cy="35394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3200" dirty="0"/>
                  <a:t>מתח </a:t>
                </a:r>
                <a:r>
                  <a:rPr lang="he-IL" sz="3200" dirty="0" err="1"/>
                  <a:t>השפורפרת</a:t>
                </a:r>
                <a:r>
                  <a:rPr lang="he-IL" sz="32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he-I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sz="3200" b="0" i="1" smtClean="0">
                          <a:latin typeface="Cambria Math" panose="02040503050406030204" pitchFamily="18" charset="0"/>
                        </a:rPr>
                        <m:t>35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𝑘𝑉</m:t>
                      </m:r>
                    </m:oMath>
                  </m:oMathPara>
                </a14:m>
                <a:endParaRPr lang="he-IL" sz="3200" dirty="0"/>
              </a:p>
              <a:p>
                <a:r>
                  <a:rPr lang="he-IL" sz="3200" dirty="0"/>
                  <a:t>זרם </a:t>
                </a:r>
                <a:r>
                  <a:rPr lang="he-IL" sz="3200" dirty="0" err="1"/>
                  <a:t>השפורפרת</a:t>
                </a:r>
                <a:r>
                  <a:rPr lang="he-IL" sz="3200" dirty="0"/>
                  <a:t>:</a:t>
                </a:r>
              </a:p>
              <a:p>
                <a:r>
                  <a:rPr lang="he-IL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he-IL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3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e-IL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sz="3200" b="0" i="1" smtClean="0">
                        <a:latin typeface="Cambria Math" panose="02040503050406030204" pitchFamily="18" charset="0"/>
                      </a:rPr>
                      <m:t>01</m:t>
                    </m:r>
                    <m:r>
                      <a:rPr lang="he-IL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e-IL" sz="3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US" sz="3200" b="0" dirty="0"/>
              </a:p>
              <a:p>
                <a:r>
                  <a:rPr lang="he-IL" sz="3200" dirty="0"/>
                  <a:t>זווית המדידה: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/>
                <a:endParaRPr lang="he-IL" sz="3200" dirty="0"/>
              </a:p>
            </p:txBody>
          </p:sp>
        </mc:Choice>
        <mc:Fallback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FF6825BD-A264-2578-2EF2-F3C13F47D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2568" y="1027906"/>
                <a:ext cx="3797300" cy="3539430"/>
              </a:xfrm>
              <a:prstGeom prst="rect">
                <a:avLst/>
              </a:prstGeom>
              <a:blipFill>
                <a:blip r:embed="rId5"/>
                <a:stretch>
                  <a:fillRect t="-2241" r="-41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A2B0E5E-08A3-8127-4DE8-55834EA1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pPr/>
              <a:t>5</a:t>
            </a:fld>
            <a:r>
              <a:rPr lang="he-IL"/>
              <a:t> מתוך 13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295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5F7C39-FF06-8621-0DC9-F3C85A12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מדידת הספקטרום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87A2D77-63B2-E2A7-055F-D4353A4D3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גלאי מודד קרינה בטווחי אנרגיה של בין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𝑘𝑒𝑉</m:t>
                    </m:r>
                  </m:oMath>
                </a14:m>
                <a:r>
                  <a:rPr lang="he-IL" dirty="0"/>
                  <a:t> ל</a:t>
                </a:r>
                <a14:m>
                  <m:oMath xmlns:m="http://schemas.openxmlformats.org/officeDocument/2006/math">
                    <m:r>
                      <a:rPr lang="he-IL" b="0" i="1" dirty="0" smtClean="0">
                        <a:latin typeface="Cambria Math" panose="02040503050406030204" pitchFamily="18" charset="0"/>
                      </a:rPr>
                      <m:t>58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𝑘𝑒𝑉</m:t>
                    </m:r>
                  </m:oMath>
                </a14:m>
                <a:r>
                  <a:rPr lang="he-IL" b="0" dirty="0"/>
                  <a:t>.</a:t>
                </a:r>
              </a:p>
              <a:p>
                <a:r>
                  <a:rPr lang="he-IL" dirty="0"/>
                  <a:t>האותות מהגלאי מועברים ל </a:t>
                </a:r>
                <a:r>
                  <a:rPr lang="en-US" dirty="0"/>
                  <a:t>Multichannel </a:t>
                </a:r>
                <a:r>
                  <a:rPr lang="en-US" dirty="0" err="1"/>
                  <a:t>Analyser</a:t>
                </a:r>
                <a:r>
                  <a:rPr lang="he-IL" dirty="0"/>
                  <a:t> ומחולקים לערוצים שונים לפי עוצמת האות מהגלאי.</a:t>
                </a:r>
              </a:p>
              <a:p>
                <a:r>
                  <a:rPr lang="he-IL" b="0" dirty="0"/>
                  <a:t>קיים קשר לינארי בין האנרגיה של האות הנקלט למספר הערוץ אליו הוא סווג.</a:t>
                </a:r>
              </a:p>
              <a:p>
                <a:r>
                  <a:rPr lang="he-IL" b="0" dirty="0"/>
                  <a:t>בעזרת מדידות כיול ניתן למצוא את הקשר הלינארי ולחלץ את האנרגיות מתוך הערוצים.</a:t>
                </a:r>
              </a:p>
              <a:p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87A2D77-63B2-E2A7-055F-D4353A4D3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17879DC-4C8D-5133-DEF8-860AA74E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pPr/>
              <a:t>6</a:t>
            </a:fld>
            <a:r>
              <a:rPr lang="he-IL"/>
              <a:t> מתוך 13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574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FA0D31-4CF9-78D0-7C48-27C199AE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20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מדידות כיול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31B8857-7CC7-4F9E-57E2-0638D4080EA8}"/>
              </a:ext>
            </a:extLst>
          </p:cNvPr>
          <p:cNvSpPr txBox="1"/>
          <p:nvPr/>
        </p:nvSpPr>
        <p:spPr>
          <a:xfrm>
            <a:off x="613612" y="5372132"/>
            <a:ext cx="460809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מדידת הספקטרום המקורי הנפלט משפופרת הריק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9491FFE-FF6B-84E8-536D-279E49E3F7E9}"/>
              </a:ext>
            </a:extLst>
          </p:cNvPr>
          <p:cNvSpPr txBox="1"/>
          <p:nvPr/>
        </p:nvSpPr>
        <p:spPr>
          <a:xfrm>
            <a:off x="6472684" y="5434253"/>
            <a:ext cx="460809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מדידת הספקטרום של ניקל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3CA1034E-9780-010B-843C-9924412F3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43" y="1329428"/>
            <a:ext cx="5145831" cy="3956924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4E137620-11AE-CED6-5DF7-5F9FD8AB1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87" y="1335382"/>
            <a:ext cx="5284591" cy="3999650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EA9CBFF-4049-766D-F8AB-98733363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pPr/>
              <a:t>7</a:t>
            </a:fld>
            <a:r>
              <a:rPr lang="he-IL"/>
              <a:t> מתוך 13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344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DD2713-5D5F-8EFF-72C4-E4864BBD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הקשר בין אנרגיה למספר הערוץ</a:t>
            </a:r>
          </a:p>
        </p:txBody>
      </p:sp>
      <p:pic>
        <p:nvPicPr>
          <p:cNvPr id="9" name="תמונה 8" descr="תמונה שמכילה טקסט, קו, עלילה, תרשים&#10;&#10;התיאור נוצר באופן אוטומטי">
            <a:extLst>
              <a:ext uri="{FF2B5EF4-FFF2-40B4-BE49-F238E27FC236}">
                <a16:creationId xmlns:a16="http://schemas.microsoft.com/office/drawing/2014/main" id="{1E06B172-D118-DE24-A41C-EAAFDF6B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97" y="1318656"/>
            <a:ext cx="6455349" cy="4841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75F676DA-07A9-06D0-5E97-F81D85CA3A47}"/>
                  </a:ext>
                </a:extLst>
              </p:cNvPr>
              <p:cNvSpPr txBox="1"/>
              <p:nvPr/>
            </p:nvSpPr>
            <p:spPr>
              <a:xfrm>
                <a:off x="698632" y="2009273"/>
                <a:ext cx="4339388" cy="224676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2800" dirty="0"/>
                  <a:t>התאמה בין מספר הערוץ לאנרגיה שערוץ זה קולט לפי המדידות הקודמות.</a:t>
                </a:r>
              </a:p>
              <a:p>
                <a:r>
                  <a:rPr lang="he-IL" sz="2800" dirty="0"/>
                  <a:t>בכתום קו הרגרסיה.</a:t>
                </a:r>
              </a:p>
              <a:p>
                <a:r>
                  <a:rPr lang="he-IL" sz="2800" dirty="0"/>
                  <a:t>התקבל: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99996</m:t>
                    </m:r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75F676DA-07A9-06D0-5E97-F81D85CA3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32" y="2009273"/>
                <a:ext cx="4339388" cy="2246769"/>
              </a:xfrm>
              <a:prstGeom prst="rect">
                <a:avLst/>
              </a:prstGeom>
              <a:blipFill>
                <a:blip r:embed="rId3"/>
                <a:stretch>
                  <a:fillRect t="-2989" r="-2954" b="-679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225150A-62AC-6AFA-B187-36F668F90C10}"/>
              </a:ext>
            </a:extLst>
          </p:cNvPr>
          <p:cNvSpPr txBox="1"/>
          <p:nvPr/>
        </p:nvSpPr>
        <p:spPr>
          <a:xfrm>
            <a:off x="628650" y="6211669"/>
            <a:ext cx="109347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he-IL" sz="1600" dirty="0"/>
              <a:t>רמות האנרגיה נלקחו מ:</a:t>
            </a:r>
          </a:p>
          <a:p>
            <a:pPr algn="just" rtl="0"/>
            <a:r>
              <a:rPr lang="en-US" sz="1600" dirty="0"/>
              <a:t>Albert Thompson et Al. September 2009. X-Ray Data Booklet. Third edition. Berkeley: University of California</a:t>
            </a:r>
            <a:endParaRPr lang="he-IL" sz="1600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0D553A1-382B-CD1A-BA8B-6C022FDB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pPr/>
              <a:t>8</a:t>
            </a:fld>
            <a:r>
              <a:rPr lang="he-IL"/>
              <a:t> מתוך 13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3291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016D9C-CFD6-3146-70D0-1CA78D07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מדידת הזרוע</a:t>
            </a:r>
          </a:p>
        </p:txBody>
      </p: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89D13AA5-63C5-86DE-91CC-ED3C30AFF65D}"/>
              </a:ext>
            </a:extLst>
          </p:cNvPr>
          <p:cNvGrpSpPr/>
          <p:nvPr/>
        </p:nvGrpSpPr>
        <p:grpSpPr>
          <a:xfrm>
            <a:off x="4712194" y="1407694"/>
            <a:ext cx="6641606" cy="4948655"/>
            <a:chOff x="4712194" y="1290916"/>
            <a:chExt cx="6641606" cy="5065434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E7487B2C-7E67-1514-55CD-40B37F53E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2194" y="1290916"/>
              <a:ext cx="6641606" cy="5065434"/>
            </a:xfrm>
            <a:prstGeom prst="rect">
              <a:avLst/>
            </a:prstGeom>
          </p:spPr>
        </p:pic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785BB4F6-D942-B867-CCF5-00FD44DA4F30}"/>
                </a:ext>
              </a:extLst>
            </p:cNvPr>
            <p:cNvSpPr txBox="1"/>
            <p:nvPr/>
          </p:nvSpPr>
          <p:spPr>
            <a:xfrm>
              <a:off x="7098632" y="2483053"/>
              <a:ext cx="80611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b="1" dirty="0"/>
                <a:t>Zn</a:t>
              </a:r>
              <a:endParaRPr lang="he-IL" sz="2000" b="1" dirty="0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FDFD5AE1-98AB-14BC-C3C9-B2FC0E598955}"/>
                </a:ext>
              </a:extLst>
            </p:cNvPr>
            <p:cNvSpPr txBox="1"/>
            <p:nvPr/>
          </p:nvSpPr>
          <p:spPr>
            <a:xfrm>
              <a:off x="8626641" y="4018548"/>
              <a:ext cx="80611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b="1" dirty="0"/>
                <a:t>Nb</a:t>
              </a:r>
              <a:endParaRPr lang="he-IL" sz="2000" b="1" dirty="0"/>
            </a:p>
          </p:txBody>
        </p:sp>
        <p:cxnSp>
          <p:nvCxnSpPr>
            <p:cNvPr id="10" name="מחבר חץ ישר 9">
              <a:extLst>
                <a:ext uri="{FF2B5EF4-FFF2-40B4-BE49-F238E27FC236}">
                  <a16:creationId xmlns:a16="http://schemas.microsoft.com/office/drawing/2014/main" id="{D5855BEF-9671-80F3-3B68-93138D0D535C}"/>
                </a:ext>
              </a:extLst>
            </p:cNvPr>
            <p:cNvCxnSpPr>
              <a:stCxn id="7" idx="0"/>
            </p:cNvCxnSpPr>
            <p:nvPr/>
          </p:nvCxnSpPr>
          <p:spPr>
            <a:xfrm flipH="1" flipV="1">
              <a:off x="7014411" y="1690688"/>
              <a:ext cx="487279" cy="7923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מחבר חץ ישר 10">
              <a:extLst>
                <a:ext uri="{FF2B5EF4-FFF2-40B4-BE49-F238E27FC236}">
                  <a16:creationId xmlns:a16="http://schemas.microsoft.com/office/drawing/2014/main" id="{5E60BFDD-B582-584F-E3A8-25BA709C1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8050" y="2840531"/>
              <a:ext cx="340895" cy="15344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מחבר חץ ישר 13">
              <a:extLst>
                <a:ext uri="{FF2B5EF4-FFF2-40B4-BE49-F238E27FC236}">
                  <a16:creationId xmlns:a16="http://schemas.microsoft.com/office/drawing/2014/main" id="{92670167-0AD3-6361-EE52-BF61ECCB8F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34137" y="3823633"/>
              <a:ext cx="588543" cy="1949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65794D2D-544C-6C6B-2148-A5B83E2DC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6641" y="4419701"/>
              <a:ext cx="540418" cy="5012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93E6E365-29F6-DC47-146A-8FD91E6259FA}"/>
              </a:ext>
            </a:extLst>
          </p:cNvPr>
          <p:cNvSpPr txBox="1"/>
          <p:nvPr/>
        </p:nvSpPr>
        <p:spPr>
          <a:xfrm>
            <a:off x="421105" y="1690688"/>
            <a:ext cx="374182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2800" dirty="0"/>
              <a:t>הספקטרום הנמדד של הזרוע האוחזת בדגימה כאשר היא ריקה.</a:t>
            </a:r>
          </a:p>
          <a:p>
            <a:r>
              <a:rPr lang="he-IL" sz="2800" dirty="0"/>
              <a:t>זוהו היסודות:</a:t>
            </a:r>
            <a:r>
              <a:rPr lang="he-IL" sz="2800" b="1" dirty="0"/>
              <a:t> </a:t>
            </a:r>
            <a:r>
              <a:rPr lang="en-US" sz="2800" b="1" dirty="0" err="1"/>
              <a:t>Zn,Nb</a:t>
            </a:r>
            <a:endParaRPr lang="he-IL" sz="2800" b="1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ABEA84D-641F-89D2-894C-08BBBE6F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64BD-6AA5-4DE5-923B-6CF8E29261C3}" type="slidenum">
              <a:rPr lang="he-IL" smtClean="0"/>
              <a:pPr/>
              <a:t>9</a:t>
            </a:fld>
            <a:r>
              <a:rPr lang="he-IL"/>
              <a:t> מתוך 13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603810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746</Words>
  <Application>Microsoft Office PowerPoint</Application>
  <PresentationFormat>מסך רחב</PresentationFormat>
  <Paragraphs>102</Paragraphs>
  <Slides>13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ערכת נושא Office</vt:lpstr>
      <vt:lpstr>ספקטרוסקופית קרני X: מדידת קווי הפליטה של חומרים שונים</vt:lpstr>
      <vt:lpstr>תוכן עניינים</vt:lpstr>
      <vt:lpstr>רקע תיאורטי</vt:lpstr>
      <vt:lpstr>ייצור הקרינה - שפופרת קרינת X</vt:lpstr>
      <vt:lpstr>תיאור המערכת</vt:lpstr>
      <vt:lpstr>מדידת הספקטרום</vt:lpstr>
      <vt:lpstr>מדידות כיול</vt:lpstr>
      <vt:lpstr>הקשר בין אנרגיה למספר הערוץ</vt:lpstr>
      <vt:lpstr>מדידת הזרוע</vt:lpstr>
      <vt:lpstr>מדידת אילמניט (FeTiO_3)</vt:lpstr>
      <vt:lpstr>מדידת אנטימון גופרתי (Sb_2 S_3)</vt:lpstr>
      <vt:lpstr>סיכום תוצאות</vt:lpstr>
      <vt:lpstr>מסקנות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Dor Shacham</dc:creator>
  <cp:lastModifiedBy>Dor Shacham</cp:lastModifiedBy>
  <cp:revision>54</cp:revision>
  <dcterms:created xsi:type="dcterms:W3CDTF">2023-06-23T06:18:06Z</dcterms:created>
  <dcterms:modified xsi:type="dcterms:W3CDTF">2023-06-25T18:30:49Z</dcterms:modified>
</cp:coreProperties>
</file>