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7"/>
  </p:notesMasterIdLst>
  <p:sldIdLst>
    <p:sldId id="312" r:id="rId2"/>
    <p:sldId id="329" r:id="rId3"/>
    <p:sldId id="297" r:id="rId4"/>
    <p:sldId id="314" r:id="rId5"/>
    <p:sldId id="316" r:id="rId6"/>
    <p:sldId id="317" r:id="rId7"/>
    <p:sldId id="326" r:id="rId8"/>
    <p:sldId id="327" r:id="rId9"/>
    <p:sldId id="318" r:id="rId10"/>
    <p:sldId id="319" r:id="rId11"/>
    <p:sldId id="320" r:id="rId12"/>
    <p:sldId id="322" r:id="rId13"/>
    <p:sldId id="323" r:id="rId14"/>
    <p:sldId id="325" r:id="rId15"/>
    <p:sldId id="324"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22374C"/>
    <a:srgbClr val="FFB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017030-0A58-40B3-B452-30DE98A027CA}" v="276" dt="2020-03-28T01:21:07.607"/>
    <p1510:client id="{91784534-D2EA-472A-A2B8-E474E0091820}" v="65" dt="2020-03-28T02:52:23.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showGuides="1">
      <p:cViewPr varScale="1">
        <p:scale>
          <a:sx n="67" d="100"/>
          <a:sy n="67" d="100"/>
        </p:scale>
        <p:origin x="588" y="27"/>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3CA-3609-4056-9B23-4049BCB39C60}" type="datetimeFigureOut">
              <a:rPr lang="zh-CN" altLang="en-US" smtClean="0"/>
              <a:t>2021/4/20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5CCEA-3F45-46FD-873C-10FB1242F407}" type="slidenum">
              <a:rPr lang="zh-CN" altLang="en-US" smtClean="0"/>
              <a:t>‹#›</a:t>
            </a:fld>
            <a:endParaRPr lang="zh-CN" altLang="en-US"/>
          </a:p>
        </p:txBody>
      </p:sp>
    </p:spTree>
    <p:extLst>
      <p:ext uri="{BB962C8B-B14F-4D97-AF65-F5344CB8AC3E}">
        <p14:creationId xmlns:p14="http://schemas.microsoft.com/office/powerpoint/2010/main" val="3754402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a:t>
            </a:fld>
            <a:endParaRPr lang="zh-CN" altLang="en-US"/>
          </a:p>
        </p:txBody>
      </p:sp>
    </p:spTree>
    <p:extLst>
      <p:ext uri="{BB962C8B-B14F-4D97-AF65-F5344CB8AC3E}">
        <p14:creationId xmlns:p14="http://schemas.microsoft.com/office/powerpoint/2010/main" val="28764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10</a:t>
            </a:fld>
            <a:endParaRPr lang="zh-CN" altLang="en-US"/>
          </a:p>
        </p:txBody>
      </p:sp>
    </p:spTree>
    <p:extLst>
      <p:ext uri="{BB962C8B-B14F-4D97-AF65-F5344CB8AC3E}">
        <p14:creationId xmlns:p14="http://schemas.microsoft.com/office/powerpoint/2010/main" val="3356520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11</a:t>
            </a:fld>
            <a:endParaRPr lang="zh-CN" altLang="en-US"/>
          </a:p>
        </p:txBody>
      </p:sp>
    </p:spTree>
    <p:extLst>
      <p:ext uri="{BB962C8B-B14F-4D97-AF65-F5344CB8AC3E}">
        <p14:creationId xmlns:p14="http://schemas.microsoft.com/office/powerpoint/2010/main" val="904434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12</a:t>
            </a:fld>
            <a:endParaRPr lang="zh-CN" altLang="en-US"/>
          </a:p>
        </p:txBody>
      </p:sp>
    </p:spTree>
    <p:extLst>
      <p:ext uri="{BB962C8B-B14F-4D97-AF65-F5344CB8AC3E}">
        <p14:creationId xmlns:p14="http://schemas.microsoft.com/office/powerpoint/2010/main" val="4171477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13</a:t>
            </a:fld>
            <a:endParaRPr lang="zh-CN" altLang="en-US"/>
          </a:p>
        </p:txBody>
      </p:sp>
    </p:spTree>
    <p:extLst>
      <p:ext uri="{BB962C8B-B14F-4D97-AF65-F5344CB8AC3E}">
        <p14:creationId xmlns:p14="http://schemas.microsoft.com/office/powerpoint/2010/main" val="234221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14</a:t>
            </a:fld>
            <a:endParaRPr lang="zh-CN" altLang="en-US"/>
          </a:p>
        </p:txBody>
      </p:sp>
    </p:spTree>
    <p:extLst>
      <p:ext uri="{BB962C8B-B14F-4D97-AF65-F5344CB8AC3E}">
        <p14:creationId xmlns:p14="http://schemas.microsoft.com/office/powerpoint/2010/main" val="398995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15</a:t>
            </a:fld>
            <a:endParaRPr lang="zh-CN" altLang="en-US"/>
          </a:p>
        </p:txBody>
      </p:sp>
    </p:spTree>
    <p:extLst>
      <p:ext uri="{BB962C8B-B14F-4D97-AF65-F5344CB8AC3E}">
        <p14:creationId xmlns:p14="http://schemas.microsoft.com/office/powerpoint/2010/main" val="3137846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2</a:t>
            </a:fld>
            <a:endParaRPr lang="zh-CN" altLang="en-US"/>
          </a:p>
        </p:txBody>
      </p:sp>
    </p:spTree>
    <p:extLst>
      <p:ext uri="{BB962C8B-B14F-4D97-AF65-F5344CB8AC3E}">
        <p14:creationId xmlns:p14="http://schemas.microsoft.com/office/powerpoint/2010/main" val="397657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3</a:t>
            </a:fld>
            <a:endParaRPr lang="zh-CN" altLang="en-US"/>
          </a:p>
        </p:txBody>
      </p:sp>
    </p:spTree>
    <p:extLst>
      <p:ext uri="{BB962C8B-B14F-4D97-AF65-F5344CB8AC3E}">
        <p14:creationId xmlns:p14="http://schemas.microsoft.com/office/powerpoint/2010/main" val="3015582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4</a:t>
            </a:fld>
            <a:endParaRPr lang="zh-CN" altLang="en-US"/>
          </a:p>
        </p:txBody>
      </p:sp>
    </p:spTree>
    <p:extLst>
      <p:ext uri="{BB962C8B-B14F-4D97-AF65-F5344CB8AC3E}">
        <p14:creationId xmlns:p14="http://schemas.microsoft.com/office/powerpoint/2010/main" val="203375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5</a:t>
            </a:fld>
            <a:endParaRPr lang="zh-CN" altLang="en-US"/>
          </a:p>
        </p:txBody>
      </p:sp>
    </p:spTree>
    <p:extLst>
      <p:ext uri="{BB962C8B-B14F-4D97-AF65-F5344CB8AC3E}">
        <p14:creationId xmlns:p14="http://schemas.microsoft.com/office/powerpoint/2010/main" val="179823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6</a:t>
            </a:fld>
            <a:endParaRPr lang="zh-CN" altLang="en-US"/>
          </a:p>
        </p:txBody>
      </p:sp>
    </p:spTree>
    <p:extLst>
      <p:ext uri="{BB962C8B-B14F-4D97-AF65-F5344CB8AC3E}">
        <p14:creationId xmlns:p14="http://schemas.microsoft.com/office/powerpoint/2010/main" val="25890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7</a:t>
            </a:fld>
            <a:endParaRPr lang="zh-CN" altLang="en-US"/>
          </a:p>
        </p:txBody>
      </p:sp>
    </p:spTree>
    <p:extLst>
      <p:ext uri="{BB962C8B-B14F-4D97-AF65-F5344CB8AC3E}">
        <p14:creationId xmlns:p14="http://schemas.microsoft.com/office/powerpoint/2010/main" val="1676029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8</a:t>
            </a:fld>
            <a:endParaRPr lang="zh-CN" altLang="en-US"/>
          </a:p>
        </p:txBody>
      </p:sp>
    </p:spTree>
    <p:extLst>
      <p:ext uri="{BB962C8B-B14F-4D97-AF65-F5344CB8AC3E}">
        <p14:creationId xmlns:p14="http://schemas.microsoft.com/office/powerpoint/2010/main" val="3940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9</a:t>
            </a:fld>
            <a:endParaRPr lang="zh-CN" altLang="en-US"/>
          </a:p>
        </p:txBody>
      </p:sp>
    </p:spTree>
    <p:extLst>
      <p:ext uri="{BB962C8B-B14F-4D97-AF65-F5344CB8AC3E}">
        <p14:creationId xmlns:p14="http://schemas.microsoft.com/office/powerpoint/2010/main" val="350732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25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353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641664" y="1557324"/>
            <a:ext cx="9550336" cy="2824971"/>
          </a:xfrm>
          <a:custGeom>
            <a:avLst/>
            <a:gdLst>
              <a:gd name="connsiteX0" fmla="*/ 0 w 9550336"/>
              <a:gd name="connsiteY0" fmla="*/ 0 h 2824971"/>
              <a:gd name="connsiteX1" fmla="*/ 9550336 w 9550336"/>
              <a:gd name="connsiteY1" fmla="*/ 0 h 2824971"/>
              <a:gd name="connsiteX2" fmla="*/ 9550336 w 9550336"/>
              <a:gd name="connsiteY2" fmla="*/ 2824971 h 2824971"/>
              <a:gd name="connsiteX3" fmla="*/ 0 w 9550336"/>
              <a:gd name="connsiteY3" fmla="*/ 2824971 h 2824971"/>
            </a:gdLst>
            <a:ahLst/>
            <a:cxnLst>
              <a:cxn ang="0">
                <a:pos x="connsiteX0" y="connsiteY0"/>
              </a:cxn>
              <a:cxn ang="0">
                <a:pos x="connsiteX1" y="connsiteY1"/>
              </a:cxn>
              <a:cxn ang="0">
                <a:pos x="connsiteX2" y="connsiteY2"/>
              </a:cxn>
              <a:cxn ang="0">
                <a:pos x="connsiteX3" y="connsiteY3"/>
              </a:cxn>
            </a:cxnLst>
            <a:rect l="l" t="t" r="r" b="b"/>
            <a:pathLst>
              <a:path w="9550336" h="2824971">
                <a:moveTo>
                  <a:pt x="0" y="0"/>
                </a:moveTo>
                <a:lnTo>
                  <a:pt x="9550336" y="0"/>
                </a:lnTo>
                <a:lnTo>
                  <a:pt x="9550336" y="2824971"/>
                </a:lnTo>
                <a:lnTo>
                  <a:pt x="0" y="2824971"/>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731463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167702958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313" r="14836"/>
          <a:stretch/>
        </p:blipFill>
        <p:spPr>
          <a:xfrm>
            <a:off x="0" y="0"/>
            <a:ext cx="12153900" cy="6858000"/>
          </a:xfrm>
          <a:prstGeom prst="rect">
            <a:avLst/>
          </a:prstGeom>
        </p:spPr>
      </p:pic>
      <p:sp>
        <p:nvSpPr>
          <p:cNvPr id="7" name="文本框 6"/>
          <p:cNvSpPr txBox="1"/>
          <p:nvPr/>
        </p:nvSpPr>
        <p:spPr>
          <a:xfrm>
            <a:off x="2868757" y="2197495"/>
            <a:ext cx="8448531" cy="830997"/>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4800" b="1" dirty="0">
                <a:solidFill>
                  <a:schemeClr val="accent2"/>
                </a:solidFill>
                <a:latin typeface="+mj-ea"/>
                <a:ea typeface="+mj-ea"/>
              </a:rPr>
              <a:t>March Madness Prediction</a:t>
            </a:r>
          </a:p>
        </p:txBody>
      </p:sp>
      <p:sp>
        <p:nvSpPr>
          <p:cNvPr id="19" name="文本框 18"/>
          <p:cNvSpPr txBox="1"/>
          <p:nvPr/>
        </p:nvSpPr>
        <p:spPr>
          <a:xfrm>
            <a:off x="5255640" y="3263020"/>
            <a:ext cx="6061648" cy="1644937"/>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14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chemeClr val="bg1">
                    <a:lumMod val="65000"/>
                  </a:schemeClr>
                </a:solidFill>
                <a:effectLst/>
                <a:uLnTx/>
                <a:uFillTx/>
                <a:ea typeface="微软雅黑"/>
                <a:cs typeface="+mn-cs"/>
              </a:rPr>
              <a:t>Team: Big Four</a:t>
            </a:r>
          </a:p>
          <a:p>
            <a:pPr marL="0" marR="0" lvl="0" indent="0" algn="r" defTabSz="914400" rtl="0" eaLnBrk="1" fontAlgn="auto" latinLnBrk="0" hangingPunct="1">
              <a:lnSpc>
                <a:spcPct val="114000"/>
              </a:lnSpc>
              <a:spcBef>
                <a:spcPts val="0"/>
              </a:spcBef>
              <a:spcAft>
                <a:spcPts val="0"/>
              </a:spcAft>
              <a:buClrTx/>
              <a:buSzTx/>
              <a:buFontTx/>
              <a:buNone/>
              <a:tabLst/>
              <a:defRPr/>
            </a:pPr>
            <a:r>
              <a:rPr lang="en-US" altLang="zh-CN" dirty="0">
                <a:solidFill>
                  <a:schemeClr val="bg1">
                    <a:lumMod val="65000"/>
                  </a:schemeClr>
                </a:solidFill>
                <a:ea typeface="微软雅黑"/>
              </a:rPr>
              <a:t>Chenjing Lyu</a:t>
            </a:r>
          </a:p>
          <a:p>
            <a:pPr marL="0" marR="0" lvl="0" indent="0" algn="r" defTabSz="914400" rtl="0" eaLnBrk="1" fontAlgn="auto" latinLnBrk="0" hangingPunct="1">
              <a:lnSpc>
                <a:spcPct val="114000"/>
              </a:lnSpc>
              <a:spcBef>
                <a:spcPts val="0"/>
              </a:spcBef>
              <a:spcAft>
                <a:spcPts val="0"/>
              </a:spcAft>
              <a:buClrTx/>
              <a:buSzTx/>
              <a:buFontTx/>
              <a:buNone/>
              <a:tabLst/>
              <a:defRPr/>
            </a:pPr>
            <a:r>
              <a:rPr lang="en-US" altLang="zh-CN" dirty="0" err="1">
                <a:solidFill>
                  <a:schemeClr val="bg1">
                    <a:lumMod val="65000"/>
                  </a:schemeClr>
                </a:solidFill>
                <a:ea typeface="微软雅黑"/>
              </a:rPr>
              <a:t>Yanyan</a:t>
            </a:r>
            <a:r>
              <a:rPr lang="en-US" altLang="zh-CN" dirty="0">
                <a:solidFill>
                  <a:schemeClr val="bg1">
                    <a:lumMod val="65000"/>
                  </a:schemeClr>
                </a:solidFill>
                <a:ea typeface="微软雅黑"/>
              </a:rPr>
              <a:t> Deng</a:t>
            </a:r>
          </a:p>
          <a:p>
            <a:pPr marL="0" marR="0" lvl="0" indent="0" algn="r" defTabSz="914400" rtl="0" eaLnBrk="1" fontAlgn="auto" latinLnBrk="0" hangingPunct="1">
              <a:lnSpc>
                <a:spcPct val="114000"/>
              </a:lnSpc>
              <a:spcBef>
                <a:spcPts val="0"/>
              </a:spcBef>
              <a:spcAft>
                <a:spcPts val="0"/>
              </a:spcAft>
              <a:buClrTx/>
              <a:buSzTx/>
              <a:buFontTx/>
              <a:buNone/>
              <a:tabLst/>
              <a:defRPr/>
            </a:pPr>
            <a:r>
              <a:rPr lang="en-US" altLang="zh-CN" dirty="0" err="1">
                <a:solidFill>
                  <a:schemeClr val="bg1">
                    <a:lumMod val="65000"/>
                  </a:schemeClr>
                </a:solidFill>
                <a:ea typeface="微软雅黑"/>
              </a:rPr>
              <a:t>Zhichao</a:t>
            </a:r>
            <a:r>
              <a:rPr lang="en-US" altLang="zh-CN" dirty="0">
                <a:solidFill>
                  <a:schemeClr val="bg1">
                    <a:lumMod val="65000"/>
                  </a:schemeClr>
                </a:solidFill>
                <a:ea typeface="微软雅黑"/>
              </a:rPr>
              <a:t> Lyu</a:t>
            </a:r>
          </a:p>
          <a:p>
            <a:pPr marL="0" marR="0" lvl="0" indent="0" algn="r" defTabSz="914400" rtl="0" eaLnBrk="1" fontAlgn="auto" latinLnBrk="0" hangingPunct="1">
              <a:lnSpc>
                <a:spcPct val="114000"/>
              </a:lnSpc>
              <a:spcBef>
                <a:spcPts val="0"/>
              </a:spcBef>
              <a:spcAft>
                <a:spcPts val="0"/>
              </a:spcAft>
              <a:buClrTx/>
              <a:buSzTx/>
              <a:buFontTx/>
              <a:buNone/>
              <a:tabLst/>
              <a:defRPr/>
            </a:pPr>
            <a:r>
              <a:rPr kumimoji="0" lang="en-US" altLang="zh-CN" b="0" i="0" u="none" strike="noStrike" kern="1200" cap="none" spc="0" normalizeH="0" baseline="0" noProof="0" dirty="0" err="1">
                <a:ln>
                  <a:noFill/>
                </a:ln>
                <a:solidFill>
                  <a:schemeClr val="bg1">
                    <a:lumMod val="65000"/>
                  </a:schemeClr>
                </a:solidFill>
                <a:effectLst/>
                <a:uLnTx/>
                <a:uFillTx/>
                <a:ea typeface="微软雅黑"/>
                <a:cs typeface="+mn-cs"/>
              </a:rPr>
              <a:t>Ziwei</a:t>
            </a:r>
            <a:r>
              <a:rPr kumimoji="0" lang="en-US" altLang="zh-CN" b="0" i="0" u="none" strike="noStrike" kern="1200" cap="none" spc="0" normalizeH="0" baseline="0" noProof="0" dirty="0">
                <a:ln>
                  <a:noFill/>
                </a:ln>
                <a:solidFill>
                  <a:schemeClr val="bg1">
                    <a:lumMod val="65000"/>
                  </a:schemeClr>
                </a:solidFill>
                <a:effectLst/>
                <a:uLnTx/>
                <a:uFillTx/>
                <a:ea typeface="微软雅黑"/>
                <a:cs typeface="+mn-cs"/>
              </a:rPr>
              <a:t> Li</a:t>
            </a:r>
          </a:p>
        </p:txBody>
      </p:sp>
      <p:sp>
        <p:nvSpPr>
          <p:cNvPr id="14" name="文本框 13"/>
          <p:cNvSpPr txBox="1"/>
          <p:nvPr/>
        </p:nvSpPr>
        <p:spPr>
          <a:xfrm>
            <a:off x="9080778" y="1035266"/>
            <a:ext cx="2236510" cy="1200329"/>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sz="7200" noProof="0" dirty="0">
                <a:solidFill>
                  <a:schemeClr val="accent1"/>
                </a:solidFill>
                <a:ea typeface="+mj-ea"/>
              </a:rPr>
              <a:t>2020</a:t>
            </a:r>
            <a:endParaRPr kumimoji="0" lang="zh-CN" altLang="en-US" sz="7200" i="0" u="none" strike="noStrike" kern="1200" cap="none" spc="0" normalizeH="0" baseline="0" noProof="0" dirty="0">
              <a:ln>
                <a:noFill/>
              </a:ln>
              <a:solidFill>
                <a:schemeClr val="accent1"/>
              </a:solidFill>
              <a:effectLst/>
              <a:uLnTx/>
              <a:uFillTx/>
              <a:ea typeface="+mj-ea"/>
            </a:endParaRPr>
          </a:p>
        </p:txBody>
      </p:sp>
    </p:spTree>
    <p:extLst>
      <p:ext uri="{BB962C8B-B14F-4D97-AF65-F5344CB8AC3E}">
        <p14:creationId xmlns:p14="http://schemas.microsoft.com/office/powerpoint/2010/main" val="3589003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3"/>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par>
                          <p:cTn id="10" fill="hold">
                            <p:stCondLst>
                              <p:cond delay="13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3"/>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childTnLst>
                          </p:cTn>
                        </p:par>
                        <p:par>
                          <p:cTn id="16" fill="hold">
                            <p:stCondLst>
                              <p:cond delay="44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Modeling - KNN</a:t>
            </a:r>
          </a:p>
        </p:txBody>
      </p:sp>
      <p:pic>
        <p:nvPicPr>
          <p:cNvPr id="7" name="Picture 6">
            <a:extLst>
              <a:ext uri="{FF2B5EF4-FFF2-40B4-BE49-F238E27FC236}">
                <a16:creationId xmlns:a16="http://schemas.microsoft.com/office/drawing/2014/main" xmlns="" id="{C0461527-A5A7-475D-8FDE-5F2F26479746}"/>
              </a:ext>
            </a:extLst>
          </p:cNvPr>
          <p:cNvPicPr>
            <a:picLocks noChangeAspect="1"/>
          </p:cNvPicPr>
          <p:nvPr/>
        </p:nvPicPr>
        <p:blipFill rotWithShape="1">
          <a:blip r:embed="rId4">
            <a:extLst>
              <a:ext uri="{28A0092B-C50C-407E-A947-70E740481C1C}">
                <a14:useLocalDpi xmlns:a14="http://schemas.microsoft.com/office/drawing/2010/main" val="0"/>
              </a:ext>
            </a:extLst>
          </a:blip>
          <a:srcRect l="3592" t="3204" r="35476" b="35918"/>
          <a:stretch/>
        </p:blipFill>
        <p:spPr>
          <a:xfrm>
            <a:off x="6962647" y="202998"/>
            <a:ext cx="3806456" cy="4175051"/>
          </a:xfrm>
          <a:prstGeom prst="rect">
            <a:avLst/>
          </a:prstGeom>
        </p:spPr>
      </p:pic>
      <p:pic>
        <p:nvPicPr>
          <p:cNvPr id="8" name="Picture 7">
            <a:extLst>
              <a:ext uri="{FF2B5EF4-FFF2-40B4-BE49-F238E27FC236}">
                <a16:creationId xmlns:a16="http://schemas.microsoft.com/office/drawing/2014/main" xmlns="" id="{66648F5F-86A1-4548-B133-69B17B2C08F7}"/>
              </a:ext>
            </a:extLst>
          </p:cNvPr>
          <p:cNvPicPr>
            <a:picLocks noChangeAspect="1"/>
          </p:cNvPicPr>
          <p:nvPr/>
        </p:nvPicPr>
        <p:blipFill>
          <a:blip r:embed="rId5"/>
          <a:stretch>
            <a:fillRect/>
          </a:stretch>
        </p:blipFill>
        <p:spPr>
          <a:xfrm>
            <a:off x="2227743" y="1100638"/>
            <a:ext cx="3735548" cy="2120642"/>
          </a:xfrm>
          <a:prstGeom prst="rect">
            <a:avLst/>
          </a:prstGeom>
        </p:spPr>
      </p:pic>
      <p:sp>
        <p:nvSpPr>
          <p:cNvPr id="14" name="TextBox 13">
            <a:extLst>
              <a:ext uri="{FF2B5EF4-FFF2-40B4-BE49-F238E27FC236}">
                <a16:creationId xmlns:a16="http://schemas.microsoft.com/office/drawing/2014/main" xmlns="" id="{42BFDB5A-D8BB-49BC-BEC1-A794ECBA52B9}"/>
              </a:ext>
            </a:extLst>
          </p:cNvPr>
          <p:cNvSpPr txBox="1"/>
          <p:nvPr/>
        </p:nvSpPr>
        <p:spPr>
          <a:xfrm>
            <a:off x="2558167" y="3121223"/>
            <a:ext cx="3998563" cy="307777"/>
          </a:xfrm>
          <a:prstGeom prst="rect">
            <a:avLst/>
          </a:prstGeom>
          <a:noFill/>
        </p:spPr>
        <p:txBody>
          <a:bodyPr wrap="square" rtlCol="0">
            <a:spAutoFit/>
          </a:bodyPr>
          <a:lstStyle/>
          <a:p>
            <a:r>
              <a:rPr lang="en-US" altLang="zh-CN" sz="1400" dirty="0">
                <a:solidFill>
                  <a:schemeClr val="tx1">
                    <a:lumMod val="50000"/>
                    <a:lumOff val="50000"/>
                  </a:schemeClr>
                </a:solidFill>
              </a:rPr>
              <a:t>Figure7:Accuracy of KNN Model</a:t>
            </a:r>
            <a:endParaRPr lang="zh-CN" altLang="en-US"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xmlns="" id="{04FBBF97-57FE-489E-9AD9-578B2D577422}"/>
              </a:ext>
            </a:extLst>
          </p:cNvPr>
          <p:cNvSpPr txBox="1"/>
          <p:nvPr/>
        </p:nvSpPr>
        <p:spPr>
          <a:xfrm>
            <a:off x="7449143" y="4304152"/>
            <a:ext cx="3998563" cy="307777"/>
          </a:xfrm>
          <a:prstGeom prst="rect">
            <a:avLst/>
          </a:prstGeom>
          <a:noFill/>
        </p:spPr>
        <p:txBody>
          <a:bodyPr wrap="square" rtlCol="0">
            <a:spAutoFit/>
          </a:bodyPr>
          <a:lstStyle/>
          <a:p>
            <a:r>
              <a:rPr lang="en-US" altLang="zh-CN" sz="1400" dirty="0">
                <a:solidFill>
                  <a:schemeClr val="tx1">
                    <a:lumMod val="50000"/>
                    <a:lumOff val="50000"/>
                  </a:schemeClr>
                </a:solidFill>
              </a:rPr>
              <a:t>Figure8: KNN Classification</a:t>
            </a:r>
            <a:endParaRPr lang="zh-CN" altLang="en-US" sz="1400" dirty="0">
              <a:solidFill>
                <a:schemeClr val="tx1">
                  <a:lumMod val="50000"/>
                  <a:lumOff val="50000"/>
                </a:schemeClr>
              </a:solidFill>
            </a:endParaRPr>
          </a:p>
        </p:txBody>
      </p:sp>
      <p:sp>
        <p:nvSpPr>
          <p:cNvPr id="16" name="Rectangle 15">
            <a:extLst>
              <a:ext uri="{FF2B5EF4-FFF2-40B4-BE49-F238E27FC236}">
                <a16:creationId xmlns:a16="http://schemas.microsoft.com/office/drawing/2014/main" xmlns="" id="{CE8F8E1C-464E-40B5-A4E1-5222F25A6978}"/>
              </a:ext>
            </a:extLst>
          </p:cNvPr>
          <p:cNvSpPr/>
          <p:nvPr/>
        </p:nvSpPr>
        <p:spPr>
          <a:xfrm>
            <a:off x="387446" y="4611929"/>
            <a:ext cx="11275339" cy="1938992"/>
          </a:xfrm>
          <a:prstGeom prst="rect">
            <a:avLst/>
          </a:prstGeom>
        </p:spPr>
        <p:txBody>
          <a:bodyPr wrap="square">
            <a:spAutoFit/>
          </a:bodyPr>
          <a:lstStyle/>
          <a:p>
            <a:pPr marL="742950" lvl="1" indent="-285750">
              <a:buFont typeface="Arial" panose="020B0604020202020204" pitchFamily="34" charset="0"/>
              <a:buChar char="•"/>
            </a:pPr>
            <a:r>
              <a:rPr lang="en-US" altLang="zh-CN" sz="2000" dirty="0"/>
              <a:t>KNN predict the result by finding the closest example in the given dataset. It is also a model that is easy for visualization. Figure 8 shows relationship between first three features and the game result. The kind of two points in the picture have obvious different features. So this model will work.</a:t>
            </a:r>
          </a:p>
          <a:p>
            <a:pPr marL="742950" lvl="1" indent="-285750">
              <a:buFont typeface="Arial" panose="020B0604020202020204" pitchFamily="34" charset="0"/>
              <a:buChar char="•"/>
            </a:pPr>
            <a:endParaRPr lang="en-US" altLang="zh-CN" sz="2000" dirty="0"/>
          </a:p>
          <a:p>
            <a:pPr marL="742950" lvl="1" indent="-285750">
              <a:buFont typeface="Arial" panose="020B0604020202020204" pitchFamily="34" charset="0"/>
              <a:buChar char="•"/>
            </a:pPr>
            <a:r>
              <a:rPr lang="en-US" altLang="zh-CN" sz="2000" dirty="0"/>
              <a:t>Figure 7 show the accuracy of KNN model. 72.4% is an acceptable number.</a:t>
            </a:r>
          </a:p>
        </p:txBody>
      </p:sp>
    </p:spTree>
    <p:extLst>
      <p:ext uri="{BB962C8B-B14F-4D97-AF65-F5344CB8AC3E}">
        <p14:creationId xmlns:p14="http://schemas.microsoft.com/office/powerpoint/2010/main" val="33843370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633515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Modeling – SVM, Random Forest, and ANN</a:t>
            </a:r>
          </a:p>
        </p:txBody>
      </p:sp>
      <p:sp>
        <p:nvSpPr>
          <p:cNvPr id="7" name="Rectangle 6">
            <a:extLst>
              <a:ext uri="{FF2B5EF4-FFF2-40B4-BE49-F238E27FC236}">
                <a16:creationId xmlns:a16="http://schemas.microsoft.com/office/drawing/2014/main" xmlns="" id="{E1070D71-4C2F-410C-900D-489D14C201A9}"/>
              </a:ext>
            </a:extLst>
          </p:cNvPr>
          <p:cNvSpPr/>
          <p:nvPr/>
        </p:nvSpPr>
        <p:spPr>
          <a:xfrm>
            <a:off x="458330" y="1274138"/>
            <a:ext cx="11275339" cy="3046988"/>
          </a:xfrm>
          <a:prstGeom prst="rect">
            <a:avLst/>
          </a:prstGeom>
        </p:spPr>
        <p:txBody>
          <a:bodyPr wrap="square">
            <a:spAutoFit/>
          </a:bodyPr>
          <a:lstStyle/>
          <a:p>
            <a:pPr marL="742950" lvl="1" indent="-285750">
              <a:buFont typeface="Arial" panose="020B0604020202020204" pitchFamily="34" charset="0"/>
              <a:buChar char="•"/>
            </a:pPr>
            <a:r>
              <a:rPr lang="en-US" altLang="zh-CN" sz="2400" dirty="0"/>
              <a:t>These three models are another kind of supervised model. Since we have more than 20 features, these models could be more powerful in the complex background. </a:t>
            </a:r>
          </a:p>
          <a:p>
            <a:pPr marL="742950" lvl="1"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r>
              <a:rPr lang="en-US" altLang="zh-CN" sz="2400" dirty="0"/>
              <a:t>But unlike the KNN model, they cannot be easily visualized. So we can only have a glimpse at the accuracy of these three model. </a:t>
            </a:r>
          </a:p>
          <a:p>
            <a:pPr marL="742950" lvl="1"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r>
              <a:rPr lang="en-US" altLang="zh-CN" sz="2400" dirty="0"/>
              <a:t>Our model uses 10-fold validation to test the model.</a:t>
            </a:r>
          </a:p>
        </p:txBody>
      </p:sp>
      <p:graphicFrame>
        <p:nvGraphicFramePr>
          <p:cNvPr id="2" name="Table 2">
            <a:extLst>
              <a:ext uri="{FF2B5EF4-FFF2-40B4-BE49-F238E27FC236}">
                <a16:creationId xmlns:a16="http://schemas.microsoft.com/office/drawing/2014/main" xmlns="" id="{0E6914B8-37A2-4592-872E-D3FE24D979D6}"/>
              </a:ext>
            </a:extLst>
          </p:cNvPr>
          <p:cNvGraphicFramePr>
            <a:graphicFrameLocks noGrp="1"/>
          </p:cNvGraphicFramePr>
          <p:nvPr>
            <p:extLst>
              <p:ext uri="{D42A27DB-BD31-4B8C-83A1-F6EECF244321}">
                <p14:modId xmlns:p14="http://schemas.microsoft.com/office/powerpoint/2010/main" val="4134471888"/>
              </p:ext>
            </p:extLst>
          </p:nvPr>
        </p:nvGraphicFramePr>
        <p:xfrm>
          <a:off x="1904408" y="4566043"/>
          <a:ext cx="8128000" cy="148336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xmlns="" val="3104764576"/>
                    </a:ext>
                  </a:extLst>
                </a:gridCol>
                <a:gridCol w="4064000">
                  <a:extLst>
                    <a:ext uri="{9D8B030D-6E8A-4147-A177-3AD203B41FA5}">
                      <a16:colId xmlns:a16="http://schemas.microsoft.com/office/drawing/2014/main" xmlns="" val="2981744015"/>
                    </a:ext>
                  </a:extLst>
                </a:gridCol>
              </a:tblGrid>
              <a:tr h="370840">
                <a:tc>
                  <a:txBody>
                    <a:bodyPr/>
                    <a:lstStyle/>
                    <a:p>
                      <a:r>
                        <a:rPr lang="en-US" altLang="zh-CN" dirty="0"/>
                        <a:t>Model</a:t>
                      </a:r>
                      <a:endParaRPr lang="zh-CN" altLang="en-US" dirty="0"/>
                    </a:p>
                  </a:txBody>
                  <a:tcPr/>
                </a:tc>
                <a:tc>
                  <a:txBody>
                    <a:bodyPr/>
                    <a:lstStyle/>
                    <a:p>
                      <a:r>
                        <a:rPr lang="en-US" altLang="zh-CN" dirty="0"/>
                        <a:t>Accuracy</a:t>
                      </a:r>
                      <a:endParaRPr lang="zh-CN" altLang="en-US" dirty="0"/>
                    </a:p>
                  </a:txBody>
                  <a:tcPr/>
                </a:tc>
                <a:extLst>
                  <a:ext uri="{0D108BD9-81ED-4DB2-BD59-A6C34878D82A}">
                    <a16:rowId xmlns:a16="http://schemas.microsoft.com/office/drawing/2014/main" xmlns="" val="3252427365"/>
                  </a:ext>
                </a:extLst>
              </a:tr>
              <a:tr h="370840">
                <a:tc>
                  <a:txBody>
                    <a:bodyPr/>
                    <a:lstStyle/>
                    <a:p>
                      <a:r>
                        <a:rPr lang="en-US" altLang="zh-CN" dirty="0"/>
                        <a:t>SVM</a:t>
                      </a:r>
                      <a:endParaRPr lang="zh-CN" altLang="en-US" dirty="0"/>
                    </a:p>
                  </a:txBody>
                  <a:tcPr/>
                </a:tc>
                <a:tc>
                  <a:txBody>
                    <a:bodyPr/>
                    <a:lstStyle/>
                    <a:p>
                      <a:r>
                        <a:rPr lang="en-US" altLang="zh-CN" dirty="0"/>
                        <a:t>77.30%</a:t>
                      </a:r>
                      <a:endParaRPr lang="zh-CN" altLang="en-US" dirty="0"/>
                    </a:p>
                  </a:txBody>
                  <a:tcPr/>
                </a:tc>
                <a:extLst>
                  <a:ext uri="{0D108BD9-81ED-4DB2-BD59-A6C34878D82A}">
                    <a16:rowId xmlns:a16="http://schemas.microsoft.com/office/drawing/2014/main" xmlns="" val="813167754"/>
                  </a:ext>
                </a:extLst>
              </a:tr>
              <a:tr h="370840">
                <a:tc>
                  <a:txBody>
                    <a:bodyPr/>
                    <a:lstStyle/>
                    <a:p>
                      <a:r>
                        <a:rPr lang="en-US" altLang="zh-CN" dirty="0"/>
                        <a:t>Random Forest</a:t>
                      </a:r>
                      <a:endParaRPr lang="zh-CN" altLang="en-US" dirty="0"/>
                    </a:p>
                  </a:txBody>
                  <a:tcPr/>
                </a:tc>
                <a:tc>
                  <a:txBody>
                    <a:bodyPr/>
                    <a:lstStyle/>
                    <a:p>
                      <a:r>
                        <a:rPr lang="en-US" altLang="zh-CN" dirty="0"/>
                        <a:t>75.46%</a:t>
                      </a:r>
                      <a:endParaRPr lang="zh-CN" altLang="en-US" dirty="0"/>
                    </a:p>
                  </a:txBody>
                  <a:tcPr/>
                </a:tc>
                <a:extLst>
                  <a:ext uri="{0D108BD9-81ED-4DB2-BD59-A6C34878D82A}">
                    <a16:rowId xmlns:a16="http://schemas.microsoft.com/office/drawing/2014/main" xmlns="" val="221366038"/>
                  </a:ext>
                </a:extLst>
              </a:tr>
              <a:tr h="370840">
                <a:tc>
                  <a:txBody>
                    <a:bodyPr/>
                    <a:lstStyle/>
                    <a:p>
                      <a:r>
                        <a:rPr lang="en-US" altLang="zh-CN" dirty="0"/>
                        <a:t>ANN</a:t>
                      </a:r>
                      <a:endParaRPr lang="zh-CN" altLang="en-US" dirty="0"/>
                    </a:p>
                  </a:txBody>
                  <a:tcPr/>
                </a:tc>
                <a:tc>
                  <a:txBody>
                    <a:bodyPr/>
                    <a:lstStyle/>
                    <a:p>
                      <a:r>
                        <a:rPr lang="en-US" altLang="zh-CN" dirty="0"/>
                        <a:t>77.94%</a:t>
                      </a:r>
                      <a:endParaRPr lang="zh-CN" altLang="en-US" dirty="0"/>
                    </a:p>
                  </a:txBody>
                  <a:tcPr/>
                </a:tc>
                <a:extLst>
                  <a:ext uri="{0D108BD9-81ED-4DB2-BD59-A6C34878D82A}">
                    <a16:rowId xmlns:a16="http://schemas.microsoft.com/office/drawing/2014/main" xmlns="" val="2685222473"/>
                  </a:ext>
                </a:extLst>
              </a:tr>
            </a:tbl>
          </a:graphicData>
        </a:graphic>
      </p:graphicFrame>
    </p:spTree>
    <p:extLst>
      <p:ext uri="{BB962C8B-B14F-4D97-AF65-F5344CB8AC3E}">
        <p14:creationId xmlns:p14="http://schemas.microsoft.com/office/powerpoint/2010/main" val="424220668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Modeling - Ensemble</a:t>
            </a:r>
          </a:p>
        </p:txBody>
      </p:sp>
      <p:sp>
        <p:nvSpPr>
          <p:cNvPr id="7" name="Rectangle 6">
            <a:extLst>
              <a:ext uri="{FF2B5EF4-FFF2-40B4-BE49-F238E27FC236}">
                <a16:creationId xmlns:a16="http://schemas.microsoft.com/office/drawing/2014/main" xmlns="" id="{10978377-DD8E-4647-917F-759F7FC4C561}"/>
              </a:ext>
            </a:extLst>
          </p:cNvPr>
          <p:cNvSpPr/>
          <p:nvPr/>
        </p:nvSpPr>
        <p:spPr>
          <a:xfrm>
            <a:off x="458330" y="1274138"/>
            <a:ext cx="11275339" cy="2246769"/>
          </a:xfrm>
          <a:prstGeom prst="rect">
            <a:avLst/>
          </a:prstGeom>
        </p:spPr>
        <p:txBody>
          <a:bodyPr wrap="square">
            <a:spAutoFit/>
          </a:bodyPr>
          <a:lstStyle/>
          <a:p>
            <a:pPr marL="742950" lvl="1" indent="-285750">
              <a:buFont typeface="Arial" panose="020B0604020202020204" pitchFamily="34" charset="0"/>
              <a:buChar char="•"/>
            </a:pPr>
            <a:r>
              <a:rPr lang="en-US" altLang="zh-CN" sz="2000" dirty="0"/>
              <a:t>To make our model more accurate. We use a further method -- ensemble model.</a:t>
            </a:r>
          </a:p>
          <a:p>
            <a:pPr marL="742950" lvl="1" indent="-285750">
              <a:buFont typeface="Arial" panose="020B0604020202020204" pitchFamily="34" charset="0"/>
              <a:buChar char="•"/>
            </a:pPr>
            <a:endParaRPr lang="en-US" altLang="zh-CN" sz="2000" dirty="0"/>
          </a:p>
          <a:p>
            <a:pPr marL="742950" lvl="1" indent="-285750">
              <a:buFont typeface="Arial" panose="020B0604020202020204" pitchFamily="34" charset="0"/>
              <a:buChar char="•"/>
            </a:pPr>
            <a:r>
              <a:rPr lang="en-US" altLang="zh-CN" sz="2000" dirty="0"/>
              <a:t>It is a model that aggerate all previous model together and then, just like a kind of “vote”,  select the most possible result.</a:t>
            </a:r>
          </a:p>
          <a:p>
            <a:pPr marL="742950" lvl="1" indent="-285750">
              <a:buFont typeface="Arial" panose="020B0604020202020204" pitchFamily="34" charset="0"/>
              <a:buChar char="•"/>
            </a:pPr>
            <a:endParaRPr lang="en-US" altLang="zh-CN" sz="2000" dirty="0"/>
          </a:p>
          <a:p>
            <a:pPr marL="742950" lvl="1" indent="-285750">
              <a:buFont typeface="Arial" panose="020B0604020202020204" pitchFamily="34" charset="0"/>
              <a:buChar char="•"/>
            </a:pPr>
            <a:r>
              <a:rPr lang="en-US" altLang="zh-CN" sz="2000" dirty="0"/>
              <a:t>Finally, we got the accuracy of 78.69%. Although there was no big differences, it is the best result we could get.</a:t>
            </a:r>
          </a:p>
        </p:txBody>
      </p:sp>
      <p:pic>
        <p:nvPicPr>
          <p:cNvPr id="4" name="Picture 3" descr="A close up of a map&#10;&#10;Description automatically generated">
            <a:extLst>
              <a:ext uri="{FF2B5EF4-FFF2-40B4-BE49-F238E27FC236}">
                <a16:creationId xmlns:a16="http://schemas.microsoft.com/office/drawing/2014/main" xmlns="" id="{EE6AB1AA-43EA-4506-B3D0-F54E25544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452" y="3459328"/>
            <a:ext cx="4274295" cy="2671434"/>
          </a:xfrm>
          <a:prstGeom prst="rect">
            <a:avLst/>
          </a:prstGeom>
        </p:spPr>
      </p:pic>
      <p:sp>
        <p:nvSpPr>
          <p:cNvPr id="11" name="TextBox 10">
            <a:extLst>
              <a:ext uri="{FF2B5EF4-FFF2-40B4-BE49-F238E27FC236}">
                <a16:creationId xmlns:a16="http://schemas.microsoft.com/office/drawing/2014/main" xmlns="" id="{569AA113-4D50-4CD7-9681-E2E47790C5D4}"/>
              </a:ext>
            </a:extLst>
          </p:cNvPr>
          <p:cNvSpPr txBox="1"/>
          <p:nvPr/>
        </p:nvSpPr>
        <p:spPr>
          <a:xfrm>
            <a:off x="1181100" y="6130762"/>
            <a:ext cx="3998563" cy="307777"/>
          </a:xfrm>
          <a:prstGeom prst="rect">
            <a:avLst/>
          </a:prstGeom>
          <a:noFill/>
        </p:spPr>
        <p:txBody>
          <a:bodyPr wrap="square" rtlCol="0">
            <a:spAutoFit/>
          </a:bodyPr>
          <a:lstStyle/>
          <a:p>
            <a:r>
              <a:rPr lang="en-US" altLang="zh-CN" sz="1400" dirty="0">
                <a:solidFill>
                  <a:schemeClr val="tx1">
                    <a:lumMod val="50000"/>
                    <a:lumOff val="50000"/>
                  </a:schemeClr>
                </a:solidFill>
              </a:rPr>
              <a:t>Figure7: ROC Curve</a:t>
            </a:r>
            <a:endParaRPr lang="zh-CN" altLang="en-US" sz="1400" dirty="0">
              <a:solidFill>
                <a:schemeClr val="tx1">
                  <a:lumMod val="50000"/>
                  <a:lumOff val="50000"/>
                </a:schemeClr>
              </a:solidFill>
            </a:endParaRPr>
          </a:p>
        </p:txBody>
      </p:sp>
      <p:sp>
        <p:nvSpPr>
          <p:cNvPr id="5" name="Rectangle 4">
            <a:extLst>
              <a:ext uri="{FF2B5EF4-FFF2-40B4-BE49-F238E27FC236}">
                <a16:creationId xmlns:a16="http://schemas.microsoft.com/office/drawing/2014/main" xmlns="" id="{200C6CC4-C9FE-4E04-8D1F-9D24E7384F4F}"/>
              </a:ext>
            </a:extLst>
          </p:cNvPr>
          <p:cNvSpPr/>
          <p:nvPr/>
        </p:nvSpPr>
        <p:spPr>
          <a:xfrm>
            <a:off x="4529471" y="4211436"/>
            <a:ext cx="6096000" cy="707886"/>
          </a:xfrm>
          <a:prstGeom prst="rect">
            <a:avLst/>
          </a:prstGeom>
        </p:spPr>
        <p:txBody>
          <a:bodyPr>
            <a:spAutoFit/>
          </a:bodyPr>
          <a:lstStyle/>
          <a:p>
            <a:pPr marL="742950" lvl="1" indent="-285750">
              <a:buFont typeface="Arial" panose="020B0604020202020204" pitchFamily="34" charset="0"/>
              <a:buChar char="•"/>
            </a:pPr>
            <a:r>
              <a:rPr lang="en-US" altLang="zh-CN" sz="2000" dirty="0"/>
              <a:t>The ROC curve shows that our model is a relatively good model.</a:t>
            </a:r>
          </a:p>
        </p:txBody>
      </p:sp>
    </p:spTree>
    <p:extLst>
      <p:ext uri="{BB962C8B-B14F-4D97-AF65-F5344CB8AC3E}">
        <p14:creationId xmlns:p14="http://schemas.microsoft.com/office/powerpoint/2010/main" val="29650987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5554595"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Conclusion &amp; Recommendation</a:t>
            </a:r>
          </a:p>
        </p:txBody>
      </p:sp>
      <p:sp>
        <p:nvSpPr>
          <p:cNvPr id="7" name="Rectangle 6">
            <a:extLst>
              <a:ext uri="{FF2B5EF4-FFF2-40B4-BE49-F238E27FC236}">
                <a16:creationId xmlns:a16="http://schemas.microsoft.com/office/drawing/2014/main" xmlns="" id="{8003CD93-6AC0-4D43-A364-AB6A749829DE}"/>
              </a:ext>
            </a:extLst>
          </p:cNvPr>
          <p:cNvSpPr/>
          <p:nvPr/>
        </p:nvSpPr>
        <p:spPr>
          <a:xfrm>
            <a:off x="458330" y="1274138"/>
            <a:ext cx="11275339" cy="4524315"/>
          </a:xfrm>
          <a:prstGeom prst="rect">
            <a:avLst/>
          </a:prstGeom>
        </p:spPr>
        <p:txBody>
          <a:bodyPr wrap="square">
            <a:spAutoFit/>
          </a:bodyPr>
          <a:lstStyle/>
          <a:p>
            <a:pPr marL="742950" lvl="1" indent="-285750">
              <a:buFont typeface="Arial" panose="020B0604020202020204" pitchFamily="34" charset="0"/>
              <a:buChar char="•"/>
            </a:pPr>
            <a:r>
              <a:rPr lang="en-US" altLang="zh-CN" sz="2400" dirty="0"/>
              <a:t>After </a:t>
            </a:r>
            <a:r>
              <a:rPr lang="en-US" altLang="zh-CN" sz="2400"/>
              <a:t>selecting </a:t>
            </a:r>
            <a:r>
              <a:rPr lang="en-US" altLang="zh-CN" sz="2400" smtClean="0"/>
              <a:t>21 </a:t>
            </a:r>
            <a:r>
              <a:rPr lang="en-US" altLang="zh-CN" sz="2400" dirty="0"/>
              <a:t>data features, we used four models to predict the result. These results</a:t>
            </a:r>
            <a:r>
              <a:rPr lang="zh-CN" altLang="en-US" sz="2400" dirty="0"/>
              <a:t> </a:t>
            </a:r>
            <a:r>
              <a:rPr lang="en-US" altLang="zh-CN" sz="2400" dirty="0"/>
              <a:t>are</a:t>
            </a:r>
            <a:r>
              <a:rPr lang="zh-CN" altLang="en-US" sz="2400" dirty="0"/>
              <a:t> </a:t>
            </a:r>
            <a:r>
              <a:rPr lang="en-US" altLang="zh-CN" sz="2400" dirty="0"/>
              <a:t>acceptable.</a:t>
            </a:r>
          </a:p>
          <a:p>
            <a:pPr marL="742950" lvl="1"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r>
              <a:rPr lang="en-US" altLang="zh-CN" sz="2400" dirty="0"/>
              <a:t>The results also indicate some practical advices also:</a:t>
            </a:r>
          </a:p>
          <a:p>
            <a:pPr marL="742950" lvl="1" indent="-285750">
              <a:buFont typeface="Arial" panose="020B0604020202020204" pitchFamily="34" charset="0"/>
              <a:buChar char="•"/>
            </a:pPr>
            <a:endParaRPr lang="en-US" altLang="zh-CN" sz="2400" dirty="0"/>
          </a:p>
          <a:p>
            <a:pPr marL="1200150" lvl="2" indent="-285750">
              <a:buFont typeface="Arial" panose="020B0604020202020204" pitchFamily="34" charset="0"/>
              <a:buChar char="•"/>
            </a:pPr>
            <a:r>
              <a:rPr lang="en-US" altLang="zh-CN" sz="2400" dirty="0"/>
              <a:t>We only found that two technical indicators have a certain effect on the results. Maybe the technical indicators have not played a big role in predicting the results.</a:t>
            </a:r>
          </a:p>
          <a:p>
            <a:pPr marL="1200150" lvl="2" indent="-285750">
              <a:buFont typeface="Arial" panose="020B0604020202020204" pitchFamily="34" charset="0"/>
              <a:buChar char="•"/>
            </a:pPr>
            <a:r>
              <a:rPr lang="en-US" altLang="zh-CN" sz="2400" dirty="0"/>
              <a:t>The history of the team's winning situation greatly affects winning or losing.</a:t>
            </a:r>
          </a:p>
          <a:p>
            <a:pPr marL="1200150" lvl="2" indent="-285750">
              <a:buFont typeface="Arial" panose="020B0604020202020204" pitchFamily="34" charset="0"/>
              <a:buChar char="•"/>
            </a:pPr>
            <a:r>
              <a:rPr lang="en-US" altLang="zh-CN" sz="2400" dirty="0"/>
              <a:t>According to the data, the coach should best train the ability of the block. Technically, only the blocking most affects the probability of winning.</a:t>
            </a:r>
          </a:p>
        </p:txBody>
      </p:sp>
    </p:spTree>
    <p:extLst>
      <p:ext uri="{BB962C8B-B14F-4D97-AF65-F5344CB8AC3E}">
        <p14:creationId xmlns:p14="http://schemas.microsoft.com/office/powerpoint/2010/main" val="13172204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Prediction</a:t>
            </a:r>
          </a:p>
        </p:txBody>
      </p:sp>
      <p:pic>
        <p:nvPicPr>
          <p:cNvPr id="7" name="Picture 6" descr="A close up of a map&#10;&#10;Description automatically generated">
            <a:extLst>
              <a:ext uri="{FF2B5EF4-FFF2-40B4-BE49-F238E27FC236}">
                <a16:creationId xmlns:a16="http://schemas.microsoft.com/office/drawing/2014/main" xmlns="" id="{6CDB4D76-9A50-4693-9345-0FE2F3786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477" y="1035794"/>
            <a:ext cx="9307650" cy="5624767"/>
          </a:xfrm>
          <a:prstGeom prst="rect">
            <a:avLst/>
          </a:prstGeom>
        </p:spPr>
      </p:pic>
      <p:sp>
        <p:nvSpPr>
          <p:cNvPr id="11" name="Rectangle 10">
            <a:extLst>
              <a:ext uri="{FF2B5EF4-FFF2-40B4-BE49-F238E27FC236}">
                <a16:creationId xmlns:a16="http://schemas.microsoft.com/office/drawing/2014/main" xmlns="" id="{DFB5DECC-0C57-4C76-9E68-EC2AF8968CD3}"/>
              </a:ext>
            </a:extLst>
          </p:cNvPr>
          <p:cNvSpPr/>
          <p:nvPr/>
        </p:nvSpPr>
        <p:spPr>
          <a:xfrm>
            <a:off x="9934414" y="1274138"/>
            <a:ext cx="1799255" cy="1015663"/>
          </a:xfrm>
          <a:prstGeom prst="rect">
            <a:avLst/>
          </a:prstGeom>
        </p:spPr>
        <p:txBody>
          <a:bodyPr wrap="square">
            <a:spAutoFit/>
          </a:bodyPr>
          <a:lstStyle/>
          <a:p>
            <a:pPr marL="742950" lvl="1" indent="-285750">
              <a:buFont typeface="Arial" panose="020B0604020202020204" pitchFamily="34" charset="0"/>
              <a:buChar char="•"/>
            </a:pPr>
            <a:r>
              <a:rPr lang="en-US" altLang="zh-CN" sz="2000" dirty="0"/>
              <a:t>Baylor is the winner!</a:t>
            </a:r>
          </a:p>
        </p:txBody>
      </p:sp>
    </p:spTree>
    <p:extLst>
      <p:ext uri="{BB962C8B-B14F-4D97-AF65-F5344CB8AC3E}">
        <p14:creationId xmlns:p14="http://schemas.microsoft.com/office/powerpoint/2010/main" val="66049391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l="313" r="14836"/>
          <a:stretch/>
        </p:blipFill>
        <p:spPr>
          <a:xfrm>
            <a:off x="0" y="0"/>
            <a:ext cx="12153900" cy="6858000"/>
          </a:xfrm>
          <a:prstGeom prst="rect">
            <a:avLst/>
          </a:prstGeom>
        </p:spPr>
      </p:pic>
      <p:sp>
        <p:nvSpPr>
          <p:cNvPr id="7" name="文本框 6"/>
          <p:cNvSpPr txBox="1"/>
          <p:nvPr/>
        </p:nvSpPr>
        <p:spPr>
          <a:xfrm>
            <a:off x="7097286" y="2197495"/>
            <a:ext cx="4220002" cy="1015663"/>
          </a:xfrm>
          <a:prstGeom prst="rect">
            <a:avLst/>
          </a:prstGeom>
          <a:noFill/>
        </p:spPr>
        <p:txBody>
          <a:bodyPr wrap="non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chemeClr val="accent2"/>
                </a:solidFill>
                <a:effectLst/>
                <a:uLnTx/>
                <a:uFillTx/>
                <a:latin typeface="+mj-ea"/>
                <a:ea typeface="+mj-ea"/>
              </a:rPr>
              <a:t>Thank You</a:t>
            </a:r>
            <a:endParaRPr kumimoji="0" lang="zh-CN" altLang="en-US" sz="6000" b="1" i="0" u="none" strike="noStrike" kern="1200" cap="none" spc="0" normalizeH="0" baseline="0" noProof="0" dirty="0">
              <a:ln>
                <a:noFill/>
              </a:ln>
              <a:solidFill>
                <a:schemeClr val="accent2"/>
              </a:solidFill>
              <a:effectLst/>
              <a:uLnTx/>
              <a:uFillTx/>
              <a:latin typeface="+mj-ea"/>
              <a:ea typeface="+mj-ea"/>
            </a:endParaRPr>
          </a:p>
        </p:txBody>
      </p:sp>
    </p:spTree>
    <p:extLst>
      <p:ext uri="{BB962C8B-B14F-4D97-AF65-F5344CB8AC3E}">
        <p14:creationId xmlns:p14="http://schemas.microsoft.com/office/powerpoint/2010/main" val="9140767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Overview</a:t>
            </a:r>
          </a:p>
        </p:txBody>
      </p:sp>
      <p:sp>
        <p:nvSpPr>
          <p:cNvPr id="2" name="TextBox 1">
            <a:extLst>
              <a:ext uri="{FF2B5EF4-FFF2-40B4-BE49-F238E27FC236}">
                <a16:creationId xmlns:a16="http://schemas.microsoft.com/office/drawing/2014/main" xmlns="" id="{EA05F9BB-F905-4C28-8578-784EFA09BF89}"/>
              </a:ext>
            </a:extLst>
          </p:cNvPr>
          <p:cNvSpPr txBox="1"/>
          <p:nvPr/>
        </p:nvSpPr>
        <p:spPr>
          <a:xfrm>
            <a:off x="1534886" y="1796143"/>
            <a:ext cx="5698671" cy="3416320"/>
          </a:xfrm>
          <a:prstGeom prst="rect">
            <a:avLst/>
          </a:prstGeom>
          <a:noFill/>
        </p:spPr>
        <p:txBody>
          <a:bodyPr wrap="square" rtlCol="0">
            <a:spAutoFit/>
          </a:bodyPr>
          <a:lstStyle/>
          <a:p>
            <a:r>
              <a:rPr lang="en-US" b="1" dirty="0"/>
              <a:t>Objective:</a:t>
            </a:r>
          </a:p>
          <a:p>
            <a:r>
              <a:rPr lang="en-US" dirty="0"/>
              <a:t>Establish models to assess the probability of each team winning the March Madness game</a:t>
            </a:r>
          </a:p>
          <a:p>
            <a:endParaRPr lang="en-US" b="1" dirty="0"/>
          </a:p>
          <a:p>
            <a:r>
              <a:rPr lang="en-US" b="1" dirty="0"/>
              <a:t>Robust Model: </a:t>
            </a:r>
          </a:p>
          <a:p>
            <a:r>
              <a:rPr lang="en-US" altLang="zh-CN" dirty="0"/>
              <a:t>Ensemble</a:t>
            </a:r>
            <a:r>
              <a:rPr lang="en-US" dirty="0"/>
              <a:t> model with accuracy </a:t>
            </a:r>
            <a:r>
              <a:rPr lang="en-US"/>
              <a:t>of </a:t>
            </a:r>
            <a:r>
              <a:rPr lang="en-US" altLang="zh-CN"/>
              <a:t>78.69</a:t>
            </a:r>
            <a:r>
              <a:rPr lang="en-US" altLang="zh-CN" dirty="0"/>
              <a:t>%</a:t>
            </a:r>
          </a:p>
          <a:p>
            <a:endParaRPr lang="en-US" altLang="zh-CN" dirty="0"/>
          </a:p>
          <a:p>
            <a:endParaRPr lang="en-US" altLang="zh-CN"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60751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Data Exploration</a:t>
            </a:r>
          </a:p>
        </p:txBody>
      </p:sp>
      <p:pic>
        <p:nvPicPr>
          <p:cNvPr id="3" name="Picture 2" descr="A large map&#10;&#10;Description automatically generated">
            <a:extLst>
              <a:ext uri="{FF2B5EF4-FFF2-40B4-BE49-F238E27FC236}">
                <a16:creationId xmlns:a16="http://schemas.microsoft.com/office/drawing/2014/main" xmlns="" id="{7B8CEF45-6BF1-4F98-A386-6A02B86E1F06}"/>
              </a:ext>
            </a:extLst>
          </p:cNvPr>
          <p:cNvPicPr>
            <a:picLocks noChangeAspect="1"/>
          </p:cNvPicPr>
          <p:nvPr/>
        </p:nvPicPr>
        <p:blipFill rotWithShape="1">
          <a:blip r:embed="rId4">
            <a:extLst>
              <a:ext uri="{28A0092B-C50C-407E-A947-70E740481C1C}">
                <a14:useLocalDpi xmlns:a14="http://schemas.microsoft.com/office/drawing/2010/main" val="0"/>
              </a:ext>
            </a:extLst>
          </a:blip>
          <a:srcRect t="5351"/>
          <a:stretch/>
        </p:blipFill>
        <p:spPr>
          <a:xfrm>
            <a:off x="6501622" y="65033"/>
            <a:ext cx="5690378" cy="507083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xmlns="" id="{72E07E78-0AB9-4AC2-84F6-0C0967966F5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5233"/>
          <a:stretch/>
        </p:blipFill>
        <p:spPr>
          <a:xfrm>
            <a:off x="1667615" y="1274138"/>
            <a:ext cx="4238786" cy="2652624"/>
          </a:xfrm>
          <a:prstGeom prst="rect">
            <a:avLst/>
          </a:prstGeom>
        </p:spPr>
      </p:pic>
      <p:sp>
        <p:nvSpPr>
          <p:cNvPr id="6" name="TextBox 5">
            <a:extLst>
              <a:ext uri="{FF2B5EF4-FFF2-40B4-BE49-F238E27FC236}">
                <a16:creationId xmlns:a16="http://schemas.microsoft.com/office/drawing/2014/main" xmlns="" id="{C0D87A77-4FF8-4076-AB09-481C80B7C320}"/>
              </a:ext>
            </a:extLst>
          </p:cNvPr>
          <p:cNvSpPr txBox="1"/>
          <p:nvPr/>
        </p:nvSpPr>
        <p:spPr>
          <a:xfrm>
            <a:off x="1816462" y="3987686"/>
            <a:ext cx="3998563" cy="307777"/>
          </a:xfrm>
          <a:prstGeom prst="rect">
            <a:avLst/>
          </a:prstGeom>
          <a:noFill/>
        </p:spPr>
        <p:txBody>
          <a:bodyPr wrap="square" rtlCol="0">
            <a:spAutoFit/>
          </a:bodyPr>
          <a:lstStyle/>
          <a:p>
            <a:r>
              <a:rPr lang="en-US" altLang="zh-CN" sz="1400" dirty="0">
                <a:solidFill>
                  <a:schemeClr val="tx1">
                    <a:lumMod val="50000"/>
                    <a:lumOff val="50000"/>
                  </a:schemeClr>
                </a:solidFill>
              </a:rPr>
              <a:t>Figure1: Total Game vs. Win time for each team</a:t>
            </a:r>
            <a:endParaRPr lang="zh-CN" altLang="en-US" sz="1400" dirty="0">
              <a:solidFill>
                <a:schemeClr val="tx1">
                  <a:lumMod val="50000"/>
                  <a:lumOff val="50000"/>
                </a:schemeClr>
              </a:solidFill>
            </a:endParaRPr>
          </a:p>
        </p:txBody>
      </p:sp>
      <p:sp>
        <p:nvSpPr>
          <p:cNvPr id="12" name="TextBox 11">
            <a:extLst>
              <a:ext uri="{FF2B5EF4-FFF2-40B4-BE49-F238E27FC236}">
                <a16:creationId xmlns:a16="http://schemas.microsoft.com/office/drawing/2014/main" xmlns="" id="{4B3D43A4-B895-4B86-9715-51E7E072A686}"/>
              </a:ext>
            </a:extLst>
          </p:cNvPr>
          <p:cNvSpPr txBox="1"/>
          <p:nvPr/>
        </p:nvSpPr>
        <p:spPr>
          <a:xfrm>
            <a:off x="7184131" y="5180714"/>
            <a:ext cx="4325360" cy="307777"/>
          </a:xfrm>
          <a:prstGeom prst="rect">
            <a:avLst/>
          </a:prstGeom>
          <a:noFill/>
        </p:spPr>
        <p:txBody>
          <a:bodyPr wrap="square" rtlCol="0">
            <a:spAutoFit/>
          </a:bodyPr>
          <a:lstStyle/>
          <a:p>
            <a:r>
              <a:rPr lang="en-US" altLang="zh-CN" sz="1400" dirty="0">
                <a:solidFill>
                  <a:schemeClr val="tx1">
                    <a:lumMod val="50000"/>
                    <a:lumOff val="50000"/>
                  </a:schemeClr>
                </a:solidFill>
              </a:rPr>
              <a:t>Figure2: Avg. Team Seed and Avg. Win time</a:t>
            </a:r>
            <a:endParaRPr lang="zh-CN" altLang="en-US" sz="1400" dirty="0">
              <a:solidFill>
                <a:schemeClr val="tx1">
                  <a:lumMod val="50000"/>
                  <a:lumOff val="50000"/>
                </a:schemeClr>
              </a:solidFill>
            </a:endParaRPr>
          </a:p>
        </p:txBody>
      </p:sp>
      <p:sp>
        <p:nvSpPr>
          <p:cNvPr id="13" name="TextBox 12">
            <a:extLst>
              <a:ext uri="{FF2B5EF4-FFF2-40B4-BE49-F238E27FC236}">
                <a16:creationId xmlns:a16="http://schemas.microsoft.com/office/drawing/2014/main" xmlns="" id="{1A5C006F-87CC-4753-B53E-E2B93C7B74DB}"/>
              </a:ext>
            </a:extLst>
          </p:cNvPr>
          <p:cNvSpPr txBox="1"/>
          <p:nvPr/>
        </p:nvSpPr>
        <p:spPr>
          <a:xfrm>
            <a:off x="381256" y="4706699"/>
            <a:ext cx="10755822"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Figure 1 aggregate the total game a team played </a:t>
            </a:r>
          </a:p>
          <a:p>
            <a:r>
              <a:rPr lang="en-US" altLang="zh-CN" dirty="0"/>
              <a:t>     and how many times it wins. This chart shows that the </a:t>
            </a:r>
          </a:p>
          <a:p>
            <a:r>
              <a:rPr lang="en-US" altLang="zh-CN" dirty="0"/>
              <a:t>     more times a team participates in a match, the more it wins. </a:t>
            </a:r>
          </a:p>
          <a:p>
            <a:endParaRPr lang="en-US" altLang="zh-CN" dirty="0"/>
          </a:p>
          <a:p>
            <a:pPr marL="285750" indent="-285750">
              <a:buFont typeface="Arial" panose="020B0604020202020204" pitchFamily="34" charset="0"/>
              <a:buChar char="•"/>
            </a:pPr>
            <a:r>
              <a:rPr lang="en-US" altLang="zh-CN" dirty="0"/>
              <a:t>Figure 2 shows that the team seed is a good indicator for the result of game. The team who has larger average team seed is more likely to have a better win rate. </a:t>
            </a:r>
          </a:p>
        </p:txBody>
      </p:sp>
    </p:spTree>
    <p:extLst>
      <p:ext uri="{BB962C8B-B14F-4D97-AF65-F5344CB8AC3E}">
        <p14:creationId xmlns:p14="http://schemas.microsoft.com/office/powerpoint/2010/main" val="42128789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Data Exploration</a:t>
            </a:r>
          </a:p>
        </p:txBody>
      </p:sp>
      <p:pic>
        <p:nvPicPr>
          <p:cNvPr id="9" name="Picture 8" descr="A screenshot of a social media post&#10;&#10;Description automatically generated">
            <a:extLst>
              <a:ext uri="{FF2B5EF4-FFF2-40B4-BE49-F238E27FC236}">
                <a16:creationId xmlns:a16="http://schemas.microsoft.com/office/drawing/2014/main" xmlns="" id="{769B2084-1E92-4521-939F-A9EEFC6090C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72415"/>
          <a:stretch/>
        </p:blipFill>
        <p:spPr>
          <a:xfrm>
            <a:off x="8249888" y="1341364"/>
            <a:ext cx="3363132" cy="261144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xmlns="" id="{F71E0C54-D6AB-4BC2-8513-13E5EB5271D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72415"/>
          <a:stretch/>
        </p:blipFill>
        <p:spPr>
          <a:xfrm>
            <a:off x="896967" y="1341364"/>
            <a:ext cx="3363132" cy="254558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xmlns="" id="{B1092791-DC5B-4EE0-8A3D-879329C87CE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74841"/>
          <a:stretch/>
        </p:blipFill>
        <p:spPr>
          <a:xfrm>
            <a:off x="4664815" y="763430"/>
            <a:ext cx="3067374" cy="2596092"/>
          </a:xfrm>
          <a:prstGeom prst="rect">
            <a:avLst/>
          </a:prstGeom>
        </p:spPr>
      </p:pic>
      <p:sp>
        <p:nvSpPr>
          <p:cNvPr id="19" name="TextBox 18">
            <a:extLst>
              <a:ext uri="{FF2B5EF4-FFF2-40B4-BE49-F238E27FC236}">
                <a16:creationId xmlns:a16="http://schemas.microsoft.com/office/drawing/2014/main" xmlns="" id="{E6D565FA-424E-45EF-9730-99D458243036}"/>
              </a:ext>
            </a:extLst>
          </p:cNvPr>
          <p:cNvSpPr txBox="1"/>
          <p:nvPr/>
        </p:nvSpPr>
        <p:spPr>
          <a:xfrm>
            <a:off x="875949" y="3885041"/>
            <a:ext cx="3998563" cy="307777"/>
          </a:xfrm>
          <a:prstGeom prst="rect">
            <a:avLst/>
          </a:prstGeom>
          <a:noFill/>
        </p:spPr>
        <p:txBody>
          <a:bodyPr wrap="square" rtlCol="0">
            <a:spAutoFit/>
          </a:bodyPr>
          <a:lstStyle/>
          <a:p>
            <a:r>
              <a:rPr lang="en-US" altLang="zh-CN" sz="1400" dirty="0">
                <a:solidFill>
                  <a:schemeClr val="tx1">
                    <a:lumMod val="50000"/>
                    <a:lumOff val="50000"/>
                  </a:schemeClr>
                </a:solidFill>
              </a:rPr>
              <a:t>Figure3: Win Rate and Coach Season Win</a:t>
            </a:r>
            <a:endParaRPr lang="zh-CN" altLang="en-US" sz="1400" dirty="0">
              <a:solidFill>
                <a:schemeClr val="tx1">
                  <a:lumMod val="50000"/>
                  <a:lumOff val="50000"/>
                </a:schemeClr>
              </a:solidFill>
            </a:endParaRPr>
          </a:p>
        </p:txBody>
      </p:sp>
      <p:sp>
        <p:nvSpPr>
          <p:cNvPr id="21" name="TextBox 20">
            <a:extLst>
              <a:ext uri="{FF2B5EF4-FFF2-40B4-BE49-F238E27FC236}">
                <a16:creationId xmlns:a16="http://schemas.microsoft.com/office/drawing/2014/main" xmlns="" id="{447F9E39-E986-40D4-9C13-2A879CB986C0}"/>
              </a:ext>
            </a:extLst>
          </p:cNvPr>
          <p:cNvSpPr txBox="1"/>
          <p:nvPr/>
        </p:nvSpPr>
        <p:spPr>
          <a:xfrm>
            <a:off x="4540628" y="3326401"/>
            <a:ext cx="3998563" cy="307777"/>
          </a:xfrm>
          <a:prstGeom prst="rect">
            <a:avLst/>
          </a:prstGeom>
          <a:noFill/>
        </p:spPr>
        <p:txBody>
          <a:bodyPr wrap="square" rtlCol="0">
            <a:spAutoFit/>
          </a:bodyPr>
          <a:lstStyle/>
          <a:p>
            <a:r>
              <a:rPr lang="en-US" altLang="zh-CN" sz="1400" dirty="0">
                <a:solidFill>
                  <a:schemeClr val="tx1">
                    <a:lumMod val="50000"/>
                    <a:lumOff val="50000"/>
                  </a:schemeClr>
                </a:solidFill>
              </a:rPr>
              <a:t>Figure4: Win Rate and 2 </a:t>
            </a:r>
            <a:r>
              <a:rPr lang="en-US" altLang="zh-CN" sz="1400" dirty="0" err="1">
                <a:solidFill>
                  <a:schemeClr val="tx1">
                    <a:lumMod val="50000"/>
                    <a:lumOff val="50000"/>
                  </a:schemeClr>
                </a:solidFill>
              </a:rPr>
              <a:t>pt</a:t>
            </a:r>
            <a:r>
              <a:rPr lang="en-US" altLang="zh-CN" sz="1400" dirty="0">
                <a:solidFill>
                  <a:schemeClr val="tx1">
                    <a:lumMod val="50000"/>
                    <a:lumOff val="50000"/>
                  </a:schemeClr>
                </a:solidFill>
              </a:rPr>
              <a:t> Shooting Percent</a:t>
            </a:r>
            <a:endParaRPr lang="zh-CN" altLang="en-US" sz="1400" dirty="0">
              <a:solidFill>
                <a:schemeClr val="tx1">
                  <a:lumMod val="50000"/>
                  <a:lumOff val="50000"/>
                </a:schemeClr>
              </a:solidFill>
            </a:endParaRPr>
          </a:p>
        </p:txBody>
      </p:sp>
      <p:sp>
        <p:nvSpPr>
          <p:cNvPr id="23" name="TextBox 22">
            <a:extLst>
              <a:ext uri="{FF2B5EF4-FFF2-40B4-BE49-F238E27FC236}">
                <a16:creationId xmlns:a16="http://schemas.microsoft.com/office/drawing/2014/main" xmlns="" id="{921F21F9-CC8D-4D56-A0D5-FF485FA742F4}"/>
              </a:ext>
            </a:extLst>
          </p:cNvPr>
          <p:cNvSpPr txBox="1"/>
          <p:nvPr/>
        </p:nvSpPr>
        <p:spPr>
          <a:xfrm>
            <a:off x="8314196" y="3958396"/>
            <a:ext cx="3998563" cy="523220"/>
          </a:xfrm>
          <a:prstGeom prst="rect">
            <a:avLst/>
          </a:prstGeom>
          <a:noFill/>
        </p:spPr>
        <p:txBody>
          <a:bodyPr wrap="square" rtlCol="0">
            <a:spAutoFit/>
          </a:bodyPr>
          <a:lstStyle/>
          <a:p>
            <a:r>
              <a:rPr lang="en-US" altLang="zh-CN" sz="1400" dirty="0">
                <a:solidFill>
                  <a:schemeClr val="tx1">
                    <a:lumMod val="50000"/>
                    <a:lumOff val="50000"/>
                  </a:schemeClr>
                </a:solidFill>
              </a:rPr>
              <a:t>Figure5: Win Rate and 2 </a:t>
            </a:r>
            <a:r>
              <a:rPr lang="en-US" altLang="zh-CN" sz="1400" dirty="0" err="1">
                <a:solidFill>
                  <a:schemeClr val="tx1">
                    <a:lumMod val="50000"/>
                    <a:lumOff val="50000"/>
                  </a:schemeClr>
                </a:solidFill>
              </a:rPr>
              <a:t>pt</a:t>
            </a:r>
            <a:r>
              <a:rPr lang="en-US" altLang="zh-CN" sz="1400" dirty="0">
                <a:solidFill>
                  <a:schemeClr val="tx1">
                    <a:lumMod val="50000"/>
                    <a:lumOff val="50000"/>
                  </a:schemeClr>
                </a:solidFill>
              </a:rPr>
              <a:t> Shooting Percent </a:t>
            </a:r>
          </a:p>
          <a:p>
            <a:pPr algn="ctr"/>
            <a:r>
              <a:rPr lang="en-US" altLang="zh-CN" sz="1400" dirty="0">
                <a:solidFill>
                  <a:schemeClr val="tx1">
                    <a:lumMod val="50000"/>
                    <a:lumOff val="50000"/>
                  </a:schemeClr>
                </a:solidFill>
              </a:rPr>
              <a:t>of Opponent’s </a:t>
            </a:r>
            <a:endParaRPr lang="zh-CN" altLang="en-US" sz="1400" dirty="0">
              <a:solidFill>
                <a:schemeClr val="tx1">
                  <a:lumMod val="50000"/>
                  <a:lumOff val="50000"/>
                </a:schemeClr>
              </a:solidFill>
            </a:endParaRPr>
          </a:p>
        </p:txBody>
      </p:sp>
      <p:sp>
        <p:nvSpPr>
          <p:cNvPr id="24" name="TextBox 23">
            <a:extLst>
              <a:ext uri="{FF2B5EF4-FFF2-40B4-BE49-F238E27FC236}">
                <a16:creationId xmlns:a16="http://schemas.microsoft.com/office/drawing/2014/main" xmlns="" id="{1217A2C9-A40E-43A7-BC75-FB12354CB4D0}"/>
              </a:ext>
            </a:extLst>
          </p:cNvPr>
          <p:cNvSpPr txBox="1"/>
          <p:nvPr/>
        </p:nvSpPr>
        <p:spPr>
          <a:xfrm>
            <a:off x="381256" y="4706699"/>
            <a:ext cx="10755822"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Figure 3, 4, and 5 put the game win rate of each game (the blue area) and 3 other statistical indicators together (the three lines). It is hard to see any pattern in these three charts.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Therefore, these statistics cannot predict the winning or losing of a team as good as the team seed. So our task is to find out which indicators are suitable for predicting winning or losing.</a:t>
            </a:r>
          </a:p>
        </p:txBody>
      </p:sp>
    </p:spTree>
    <p:extLst>
      <p:ext uri="{BB962C8B-B14F-4D97-AF65-F5344CB8AC3E}">
        <p14:creationId xmlns:p14="http://schemas.microsoft.com/office/powerpoint/2010/main" val="154417553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Data Preprocessing</a:t>
            </a:r>
          </a:p>
        </p:txBody>
      </p:sp>
      <p:sp>
        <p:nvSpPr>
          <p:cNvPr id="7" name="TextBox 6">
            <a:extLst>
              <a:ext uri="{FF2B5EF4-FFF2-40B4-BE49-F238E27FC236}">
                <a16:creationId xmlns:a16="http://schemas.microsoft.com/office/drawing/2014/main" xmlns="" id="{E528E0A3-4B0A-4077-BD0D-835B34328281}"/>
              </a:ext>
            </a:extLst>
          </p:cNvPr>
          <p:cNvSpPr txBox="1"/>
          <p:nvPr/>
        </p:nvSpPr>
        <p:spPr>
          <a:xfrm>
            <a:off x="830705" y="1570100"/>
            <a:ext cx="10755822" cy="489364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Missing data: We could find some missing variables in column “</a:t>
            </a:r>
            <a:r>
              <a:rPr lang="en-US" altLang="zh-CN" sz="2400" dirty="0" err="1"/>
              <a:t>ap_final</a:t>
            </a:r>
            <a:r>
              <a:rPr lang="en-US" altLang="zh-CN" sz="2400" dirty="0"/>
              <a:t>”, “</a:t>
            </a:r>
            <a:r>
              <a:rPr lang="en-US" altLang="zh-CN" sz="2400" dirty="0" err="1"/>
              <a:t>ap_preseason</a:t>
            </a:r>
            <a:r>
              <a:rPr lang="en-US" altLang="zh-CN" sz="2400" dirty="0"/>
              <a:t>”, and so on. We are going to simply replacing these missing values with 0. Because these represent “rank” and rank 0 means nothing. We can do further modeling.</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Converting the categorical data into dummy variables (0 and 1). So that we can input these values into our model. </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Splitting one specific game into two separate games. The two sets of data store the information of the winning team and the losing team, respectively.</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For the convenience of research, we have added a new column called “Win” to indicate the team's winning or losing. 1 means win and 0 means lose</a:t>
            </a:r>
          </a:p>
        </p:txBody>
      </p:sp>
    </p:spTree>
    <p:extLst>
      <p:ext uri="{BB962C8B-B14F-4D97-AF65-F5344CB8AC3E}">
        <p14:creationId xmlns:p14="http://schemas.microsoft.com/office/powerpoint/2010/main" val="39515167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Feature Selection</a:t>
            </a:r>
          </a:p>
        </p:txBody>
      </p:sp>
      <p:pic>
        <p:nvPicPr>
          <p:cNvPr id="3" name="Picture 2" descr="A screenshot of a cell phone&#10;&#10;Description automatically generated">
            <a:extLst>
              <a:ext uri="{FF2B5EF4-FFF2-40B4-BE49-F238E27FC236}">
                <a16:creationId xmlns:a16="http://schemas.microsoft.com/office/drawing/2014/main" xmlns="" id="{75999549-9DF2-4B0E-94C3-8FDB0DF8E0B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359" t="10574" r="16819" b="5396"/>
          <a:stretch/>
        </p:blipFill>
        <p:spPr>
          <a:xfrm>
            <a:off x="5644302" y="178232"/>
            <a:ext cx="6013343" cy="5067946"/>
          </a:xfrm>
          <a:prstGeom prst="rect">
            <a:avLst/>
          </a:prstGeom>
        </p:spPr>
      </p:pic>
      <p:sp>
        <p:nvSpPr>
          <p:cNvPr id="9" name="TextBox 8">
            <a:extLst>
              <a:ext uri="{FF2B5EF4-FFF2-40B4-BE49-F238E27FC236}">
                <a16:creationId xmlns:a16="http://schemas.microsoft.com/office/drawing/2014/main" xmlns="" id="{1BFA0D8E-C41B-4441-9B2B-14BD311294FA}"/>
              </a:ext>
            </a:extLst>
          </p:cNvPr>
          <p:cNvSpPr txBox="1"/>
          <p:nvPr/>
        </p:nvSpPr>
        <p:spPr>
          <a:xfrm>
            <a:off x="7144343" y="5246178"/>
            <a:ext cx="3998563" cy="307777"/>
          </a:xfrm>
          <a:prstGeom prst="rect">
            <a:avLst/>
          </a:prstGeom>
          <a:noFill/>
        </p:spPr>
        <p:txBody>
          <a:bodyPr wrap="square" rtlCol="0">
            <a:spAutoFit/>
          </a:bodyPr>
          <a:lstStyle/>
          <a:p>
            <a:r>
              <a:rPr lang="en-US" altLang="zh-CN" sz="1400" dirty="0">
                <a:solidFill>
                  <a:schemeClr val="tx1">
                    <a:lumMod val="50000"/>
                    <a:lumOff val="50000"/>
                  </a:schemeClr>
                </a:solidFill>
              </a:rPr>
              <a:t>Figure6: Correlation coefficient matrix</a:t>
            </a:r>
            <a:endParaRPr lang="zh-CN" altLang="en-US" sz="1400" dirty="0">
              <a:solidFill>
                <a:schemeClr val="tx1">
                  <a:lumMod val="50000"/>
                  <a:lumOff val="50000"/>
                </a:schemeClr>
              </a:solidFill>
            </a:endParaRPr>
          </a:p>
        </p:txBody>
      </p:sp>
      <p:sp>
        <p:nvSpPr>
          <p:cNvPr id="10" name="TextBox 9">
            <a:extLst>
              <a:ext uri="{FF2B5EF4-FFF2-40B4-BE49-F238E27FC236}">
                <a16:creationId xmlns:a16="http://schemas.microsoft.com/office/drawing/2014/main" xmlns="" id="{FDF5C1E4-F620-40CA-8285-D607A533AC60}"/>
              </a:ext>
            </a:extLst>
          </p:cNvPr>
          <p:cNvSpPr txBox="1"/>
          <p:nvPr/>
        </p:nvSpPr>
        <p:spPr>
          <a:xfrm>
            <a:off x="387136" y="1274138"/>
            <a:ext cx="5329869" cy="5016758"/>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To decide which variables is suitable for prediction, we build a correlation coefficient matrix as Figure 6 shows.</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The matrix quantified how strong the correlation between the variables was. (Red represents strong positive correlation, blue represents strong negative correlation, and white represents irrelevant)</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t>We need to pay attention to two points: </a:t>
            </a:r>
          </a:p>
          <a:p>
            <a:pPr marL="285750" indent="-285750">
              <a:buFont typeface="Arial" panose="020B0604020202020204" pitchFamily="34" charset="0"/>
              <a:buChar char="•"/>
            </a:pPr>
            <a:endParaRPr lang="en-US" altLang="zh-CN" sz="2000" dirty="0"/>
          </a:p>
          <a:p>
            <a:pPr marL="742950" lvl="1" indent="-285750">
              <a:buFont typeface="Arial" panose="020B0604020202020204" pitchFamily="34" charset="0"/>
              <a:buChar char="•"/>
            </a:pPr>
            <a:r>
              <a:rPr lang="en-US" altLang="zh-CN" sz="2000" dirty="0"/>
              <a:t>Which variables have a significant effect on winning or losing</a:t>
            </a:r>
          </a:p>
          <a:p>
            <a:pPr marL="742950" lvl="1" indent="-285750">
              <a:buFont typeface="Arial" panose="020B0604020202020204" pitchFamily="34" charset="0"/>
              <a:buChar char="•"/>
            </a:pPr>
            <a:r>
              <a:rPr lang="en-US" altLang="zh-CN" sz="2000" dirty="0"/>
              <a:t>Whether there is an autocorrelation between the selected variables.</a:t>
            </a:r>
          </a:p>
        </p:txBody>
      </p:sp>
    </p:spTree>
    <p:extLst>
      <p:ext uri="{BB962C8B-B14F-4D97-AF65-F5344CB8AC3E}">
        <p14:creationId xmlns:p14="http://schemas.microsoft.com/office/powerpoint/2010/main" val="152952831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Feature Selection</a:t>
            </a:r>
          </a:p>
        </p:txBody>
      </p:sp>
      <p:sp>
        <p:nvSpPr>
          <p:cNvPr id="10" name="TextBox 9">
            <a:extLst>
              <a:ext uri="{FF2B5EF4-FFF2-40B4-BE49-F238E27FC236}">
                <a16:creationId xmlns:a16="http://schemas.microsoft.com/office/drawing/2014/main" xmlns="" id="{FDF5C1E4-F620-40CA-8285-D607A533AC60}"/>
              </a:ext>
            </a:extLst>
          </p:cNvPr>
          <p:cNvSpPr txBox="1"/>
          <p:nvPr/>
        </p:nvSpPr>
        <p:spPr>
          <a:xfrm>
            <a:off x="549868" y="1150152"/>
            <a:ext cx="11275339"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Finally, we selected variables whose absolute value of the correlation coefficient was greater than or equal to 0.15. We are going to use these variables as the input parameters of our model. Because we can eliminate half of the irrelevant variables without making the model too simple.</a:t>
            </a:r>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sz="2400" dirty="0"/>
              <a:t>Second, we need to filter from the variables that have no autocorrelation. After checking, we left the following </a:t>
            </a:r>
            <a:r>
              <a:rPr lang="en-US" altLang="zh-CN" sz="2400" dirty="0" smtClean="0"/>
              <a:t>21 </a:t>
            </a:r>
            <a:r>
              <a:rPr lang="en-US" altLang="zh-CN" sz="2400" dirty="0"/>
              <a:t>variables as our selected features:</a:t>
            </a:r>
          </a:p>
        </p:txBody>
      </p:sp>
      <p:graphicFrame>
        <p:nvGraphicFramePr>
          <p:cNvPr id="6" name="Table 5">
            <a:extLst>
              <a:ext uri="{FF2B5EF4-FFF2-40B4-BE49-F238E27FC236}">
                <a16:creationId xmlns:a16="http://schemas.microsoft.com/office/drawing/2014/main" xmlns="" id="{1F525C43-8DA0-42EF-8B47-D1488E989A27}"/>
              </a:ext>
            </a:extLst>
          </p:cNvPr>
          <p:cNvGraphicFramePr>
            <a:graphicFrameLocks noGrp="1"/>
          </p:cNvGraphicFramePr>
          <p:nvPr>
            <p:extLst>
              <p:ext uri="{D42A27DB-BD31-4B8C-83A1-F6EECF244321}">
                <p14:modId xmlns:p14="http://schemas.microsoft.com/office/powerpoint/2010/main" val="1470623202"/>
              </p:ext>
            </p:extLst>
          </p:nvPr>
        </p:nvGraphicFramePr>
        <p:xfrm>
          <a:off x="1460392" y="4270147"/>
          <a:ext cx="9458164" cy="1830704"/>
        </p:xfrm>
        <a:graphic>
          <a:graphicData uri="http://schemas.openxmlformats.org/drawingml/2006/table">
            <a:tbl>
              <a:tblPr/>
              <a:tblGrid>
                <a:gridCol w="2582380">
                  <a:extLst>
                    <a:ext uri="{9D8B030D-6E8A-4147-A177-3AD203B41FA5}">
                      <a16:colId xmlns:a16="http://schemas.microsoft.com/office/drawing/2014/main" xmlns="" val="3831902878"/>
                    </a:ext>
                  </a:extLst>
                </a:gridCol>
                <a:gridCol w="2281366">
                  <a:extLst>
                    <a:ext uri="{9D8B030D-6E8A-4147-A177-3AD203B41FA5}">
                      <a16:colId xmlns:a16="http://schemas.microsoft.com/office/drawing/2014/main" xmlns="" val="3367935212"/>
                    </a:ext>
                  </a:extLst>
                </a:gridCol>
                <a:gridCol w="2186309">
                  <a:extLst>
                    <a:ext uri="{9D8B030D-6E8A-4147-A177-3AD203B41FA5}">
                      <a16:colId xmlns:a16="http://schemas.microsoft.com/office/drawing/2014/main" xmlns="" val="4202674523"/>
                    </a:ext>
                  </a:extLst>
                </a:gridCol>
                <a:gridCol w="2408109">
                  <a:extLst>
                    <a:ext uri="{9D8B030D-6E8A-4147-A177-3AD203B41FA5}">
                      <a16:colId xmlns:a16="http://schemas.microsoft.com/office/drawing/2014/main" xmlns="" val="1635253583"/>
                    </a:ext>
                  </a:extLst>
                </a:gridCol>
              </a:tblGrid>
              <a:tr h="263419">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Column Name</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Column Name</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Column Name</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Column Name</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76927663"/>
                  </a:ext>
                </a:extLst>
              </a:tr>
              <a:tr h="263419">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seed</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pt_career_school_wins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de</a:t>
                      </a: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pt_coach_season_wins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xmlns="" val="1641807177"/>
                  </a:ext>
                </a:extLst>
              </a:tr>
              <a:tr h="263419">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adjde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pt_overall_ff</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coaches_preseason</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pt_overall_s16</a:t>
                      </a:r>
                    </a:p>
                  </a:txBody>
                  <a:tcPr marL="6350" marR="6350" marT="6350" marB="0" anchor="ctr">
                    <a:lnL>
                      <a:noFill/>
                    </a:lnL>
                    <a:lnR>
                      <a:noFill/>
                    </a:lnR>
                    <a:lnT>
                      <a:noFill/>
                    </a:lnT>
                    <a:lnB>
                      <a:noFill/>
                    </a:lnB>
                  </a:tcPr>
                </a:tc>
                <a:extLst>
                  <a:ext uri="{0D108BD9-81ED-4DB2-BD59-A6C34878D82A}">
                    <a16:rowId xmlns:a16="http://schemas.microsoft.com/office/drawing/2014/main" xmlns="" val="2615605987"/>
                  </a:ext>
                </a:extLst>
              </a:tr>
              <a:tr h="263419">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pt_coach_season_losses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pt_school_ncaa</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ap_preseason</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pt_overall_ncaa</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xmlns="" val="1037751527"/>
                  </a:ext>
                </a:extLst>
              </a:tr>
              <a:tr h="263419">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coaches_before_final</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pt_school_s16</a:t>
                      </a:r>
                    </a:p>
                  </a:txBody>
                  <a:tcPr marL="6350" marR="6350" marT="6350" marB="0" anchor="ctr">
                    <a:lnL>
                      <a:noFill/>
                    </a:lnL>
                    <a:lnR>
                      <a:noFill/>
                    </a:lnR>
                    <a:lnT>
                      <a:noFill/>
                    </a:lnT>
                    <a:lnB>
                      <a:noFill/>
                    </a:lnB>
                  </a:tcPr>
                </a:tc>
                <a:tc>
                  <a:txBody>
                    <a:bodyPr/>
                    <a:lstStyle/>
                    <a:p>
                      <a:pPr algn="ctr" fontAlgn="ctr"/>
                      <a:r>
                        <a:rPr lang="en-US" sz="1600" b="0" i="0" u="none" strike="noStrike" dirty="0">
                          <a:solidFill>
                            <a:srgbClr val="000000"/>
                          </a:solidFill>
                          <a:effectLst/>
                          <a:latin typeface="等线" panose="02010600030101010101" pitchFamily="2" charset="-122"/>
                          <a:ea typeface="等线" panose="02010600030101010101" pitchFamily="2" charset="-122"/>
                        </a:rPr>
                        <a:t>oppfg2pct</a:t>
                      </a: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oe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xmlns="" val="967478034"/>
                  </a:ext>
                </a:extLst>
              </a:tr>
              <a:tr h="263419">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ap_final</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pt_career_overall_wins</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blockpct</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adjoe</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xmlns="" val="4103326770"/>
                  </a:ext>
                </a:extLst>
              </a:tr>
              <a:tr h="216925">
                <a:tc>
                  <a:txBody>
                    <a:bodyPr/>
                    <a:lstStyle/>
                    <a:p>
                      <a:pPr algn="ctr" fontAlgn="ctr"/>
                      <a:r>
                        <a:rPr lang="en-US" sz="1600" b="0" i="0" u="none" strike="noStrike" dirty="0" err="1">
                          <a:solidFill>
                            <a:srgbClr val="000000"/>
                          </a:solidFill>
                          <a:effectLst/>
                          <a:latin typeface="等线" panose="02010600030101010101" pitchFamily="2" charset="-122"/>
                          <a:ea typeface="等线" panose="02010600030101010101" pitchFamily="2" charset="-122"/>
                        </a:rPr>
                        <a:t>pt_school_ff</a:t>
                      </a:r>
                      <a:endParaRPr 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endParaRPr lang="zh-CN" altLang="en-US" sz="16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endParaRPr lang="zh-CN" altLang="en-US" sz="16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xmlns="" val="1782334763"/>
                  </a:ext>
                </a:extLst>
              </a:tr>
            </a:tbl>
          </a:graphicData>
        </a:graphic>
      </p:graphicFrame>
    </p:spTree>
    <p:extLst>
      <p:ext uri="{BB962C8B-B14F-4D97-AF65-F5344CB8AC3E}">
        <p14:creationId xmlns:p14="http://schemas.microsoft.com/office/powerpoint/2010/main" val="34442826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Feature Selection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4FEB244D-0EF5-4117-A60C-228DF551C91F}"/>
                  </a:ext>
                </a:extLst>
              </p:cNvPr>
              <p:cNvSpPr txBox="1"/>
              <p:nvPr/>
            </p:nvSpPr>
            <p:spPr>
              <a:xfrm>
                <a:off x="549868" y="1150152"/>
                <a:ext cx="11275339" cy="320190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Elo Score</a:t>
                </a:r>
              </a:p>
              <a:p>
                <a:pPr marL="285750"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r>
                  <a:rPr lang="en-US" altLang="zh-CN" sz="2400" dirty="0"/>
                  <a:t>The Elo rating system is a method for calculating the relative skill levels of players in zero-sum games. It is wildly used in games like chess.</a:t>
                </a:r>
              </a:p>
              <a:p>
                <a:pPr marL="742950" lvl="1"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r>
                  <a:rPr lang="en-US" altLang="zh-CN" sz="2400" dirty="0"/>
                  <a:t>If the rate of player A is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𝐴</m:t>
                        </m:r>
                      </m:sub>
                    </m:sSub>
                  </m:oMath>
                </a14:m>
                <a:r>
                  <a:rPr lang="en-US" altLang="zh-CN" sz="2400" dirty="0"/>
                  <a:t> and player B is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𝐵</m:t>
                        </m:r>
                      </m:sub>
                    </m:sSub>
                  </m:oMath>
                </a14:m>
                <a:r>
                  <a:rPr lang="en-US" altLang="zh-CN" sz="2400" dirty="0"/>
                  <a:t>, the expected score of player A  and B are:</a:t>
                </a:r>
              </a:p>
              <a:p>
                <a:pPr lvl="3" algn="ct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𝐴</m:t>
                        </m:r>
                      </m:sub>
                    </m:sSub>
                    <m:r>
                      <a:rPr lang="en-US" altLang="zh-CN" sz="240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)/400</m:t>
                            </m:r>
                          </m:sup>
                        </m:sSup>
                      </m:den>
                    </m:f>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b="0" i="1" smtClean="0">
                            <a:latin typeface="Cambria Math" panose="02040503050406030204" pitchFamily="18" charset="0"/>
                          </a:rPr>
                          <m:t>𝐵</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1+</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𝐵</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𝐴</m:t>
                                </m:r>
                              </m:sub>
                            </m:sSub>
                            <m:r>
                              <a:rPr lang="en-US" altLang="zh-CN" sz="2400" i="1">
                                <a:latin typeface="Cambria Math" panose="02040503050406030204" pitchFamily="18" charset="0"/>
                              </a:rPr>
                              <m:t>)/400</m:t>
                            </m:r>
                          </m:sup>
                        </m:sSup>
                      </m:den>
                    </m:f>
                  </m:oMath>
                </a14:m>
                <a:r>
                  <a:rPr lang="en-US" altLang="zh-CN" sz="2400" dirty="0"/>
                  <a:t>	</a:t>
                </a:r>
              </a:p>
            </p:txBody>
          </p:sp>
        </mc:Choice>
        <mc:Fallback xmlns="">
          <p:sp>
            <p:nvSpPr>
              <p:cNvPr id="7" name="TextBox 6">
                <a:extLst>
                  <a:ext uri="{FF2B5EF4-FFF2-40B4-BE49-F238E27FC236}">
                    <a16:creationId xmlns:a16="http://schemas.microsoft.com/office/drawing/2014/main" id="{4FEB244D-0EF5-4117-A60C-228DF551C91F}"/>
                  </a:ext>
                </a:extLst>
              </p:cNvPr>
              <p:cNvSpPr txBox="1">
                <a:spLocks noRot="1" noChangeAspect="1" noMove="1" noResize="1" noEditPoints="1" noAdjustHandles="1" noChangeArrowheads="1" noChangeShapeType="1" noTextEdit="1"/>
              </p:cNvSpPr>
              <p:nvPr/>
            </p:nvSpPr>
            <p:spPr>
              <a:xfrm>
                <a:off x="549868" y="1150152"/>
                <a:ext cx="11275339" cy="3201902"/>
              </a:xfrm>
              <a:prstGeom prst="rect">
                <a:avLst/>
              </a:prstGeom>
              <a:blipFill>
                <a:blip r:embed="rId4"/>
                <a:stretch>
                  <a:fillRect l="-703" t="-1333" r="-2054"/>
                </a:stretch>
              </a:blipFill>
            </p:spPr>
            <p:txBody>
              <a:bodyPr/>
              <a:lstStyle/>
              <a:p>
                <a:r>
                  <a:rPr lang="zh-CN" altLang="en-US">
                    <a:noFill/>
                  </a:rPr>
                  <a:t> </a:t>
                </a:r>
              </a:p>
            </p:txBody>
          </p:sp>
        </mc:Fallback>
      </mc:AlternateContent>
      <p:sp>
        <p:nvSpPr>
          <p:cNvPr id="2" name="AutoShape 2">
            <a:extLst>
              <a:ext uri="{FF2B5EF4-FFF2-40B4-BE49-F238E27FC236}">
                <a16:creationId xmlns:a16="http://schemas.microsoft.com/office/drawing/2014/main" xmlns="" id="{2623848F-12C2-476D-854E-CBD977855B85}"/>
              </a:ext>
            </a:extLst>
          </p:cNvPr>
          <p:cNvSpPr>
            <a:spLocks noChangeAspect="1" noChangeArrowheads="1"/>
          </p:cNvSpPr>
          <p:nvPr/>
        </p:nvSpPr>
        <p:spPr bwMode="auto">
          <a:xfrm>
            <a:off x="5943600" y="3276600"/>
            <a:ext cx="2014780" cy="20147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4">
            <a:extLst>
              <a:ext uri="{FF2B5EF4-FFF2-40B4-BE49-F238E27FC236}">
                <a16:creationId xmlns:a16="http://schemas.microsoft.com/office/drawing/2014/main" xmlns="" id="{3AB10024-9387-4E53-A07F-37EA37B535BF}"/>
              </a:ext>
            </a:extLst>
          </p:cNvPr>
          <p:cNvSpPr/>
          <p:nvPr/>
        </p:nvSpPr>
        <p:spPr>
          <a:xfrm>
            <a:off x="549867" y="4759631"/>
            <a:ext cx="11275339" cy="1200329"/>
          </a:xfrm>
          <a:prstGeom prst="rect">
            <a:avLst/>
          </a:prstGeom>
        </p:spPr>
        <p:txBody>
          <a:bodyPr wrap="square">
            <a:spAutoFit/>
          </a:bodyPr>
          <a:lstStyle/>
          <a:p>
            <a:pPr marL="742950" lvl="1" indent="-285750">
              <a:buFont typeface="Arial" panose="020B0604020202020204" pitchFamily="34" charset="0"/>
              <a:buChar char="•"/>
            </a:pPr>
            <a:r>
              <a:rPr lang="en-US" altLang="zh-CN" sz="2400" dirty="0"/>
              <a:t>As we analyzed in the first slide, the ranking of the team is a very important factor affecting the winning or losing of the team. So we introduced Elo score as our other feature.</a:t>
            </a:r>
          </a:p>
        </p:txBody>
      </p:sp>
    </p:spTree>
    <p:extLst>
      <p:ext uri="{BB962C8B-B14F-4D97-AF65-F5344CB8AC3E}">
        <p14:creationId xmlns:p14="http://schemas.microsoft.com/office/powerpoint/2010/main" val="37409294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21434" b="2440"/>
          <a:stretch/>
        </p:blipFill>
        <p:spPr>
          <a:xfrm rot="5400000">
            <a:off x="350737" y="-350737"/>
            <a:ext cx="1660727" cy="2362201"/>
          </a:xfrm>
          <a:prstGeom prst="rect">
            <a:avLst/>
          </a:prstGeom>
        </p:spPr>
      </p:pic>
      <p:sp>
        <p:nvSpPr>
          <p:cNvPr id="22" name="TextBox 11"/>
          <p:cNvSpPr txBox="1"/>
          <p:nvPr/>
        </p:nvSpPr>
        <p:spPr>
          <a:xfrm>
            <a:off x="1667615" y="452403"/>
            <a:ext cx="3976687" cy="369332"/>
          </a:xfrm>
          <a:prstGeom prst="rect">
            <a:avLst/>
          </a:prstGeom>
          <a:noFill/>
        </p:spPr>
        <p:txBody>
          <a:bodyPr wrap="square" lIns="0" tIns="0" rIns="0" bIns="0" rtlCol="0">
            <a:spAutoFit/>
            <a:scene3d>
              <a:camera prst="orthographicFront"/>
              <a:lightRig rig="threePt" dir="t"/>
            </a:scene3d>
            <a:sp3d contourW="12700"/>
          </a:bodyPr>
          <a:lstStyle/>
          <a:p>
            <a:r>
              <a:rPr lang="en-US" altLang="zh-CN" sz="2400" b="1" dirty="0"/>
              <a:t>Modeling</a:t>
            </a:r>
          </a:p>
        </p:txBody>
      </p:sp>
      <p:sp>
        <p:nvSpPr>
          <p:cNvPr id="7" name="Rectangle 6">
            <a:extLst>
              <a:ext uri="{FF2B5EF4-FFF2-40B4-BE49-F238E27FC236}">
                <a16:creationId xmlns:a16="http://schemas.microsoft.com/office/drawing/2014/main" xmlns="" id="{873E9BCA-20B6-4D7F-ABDE-1265B9A353F6}"/>
              </a:ext>
            </a:extLst>
          </p:cNvPr>
          <p:cNvSpPr/>
          <p:nvPr/>
        </p:nvSpPr>
        <p:spPr>
          <a:xfrm>
            <a:off x="458330" y="1420787"/>
            <a:ext cx="11275339" cy="4401205"/>
          </a:xfrm>
          <a:prstGeom prst="rect">
            <a:avLst/>
          </a:prstGeom>
        </p:spPr>
        <p:txBody>
          <a:bodyPr wrap="square">
            <a:spAutoFit/>
          </a:bodyPr>
          <a:lstStyle/>
          <a:p>
            <a:pPr marL="742950" lvl="1" indent="-285750">
              <a:buFont typeface="Arial" panose="020B0604020202020204" pitchFamily="34" charset="0"/>
              <a:buChar char="•"/>
            </a:pPr>
            <a:r>
              <a:rPr lang="en-US" altLang="zh-CN" sz="2800" dirty="0"/>
              <a:t>After selecting the feature, we can build our model to predict the game results.</a:t>
            </a:r>
          </a:p>
          <a:p>
            <a:pPr marL="742950" lvl="1" indent="-285750">
              <a:buFont typeface="Arial" panose="020B0604020202020204" pitchFamily="34" charset="0"/>
              <a:buChar char="•"/>
            </a:pPr>
            <a:endParaRPr lang="en-US" altLang="zh-CN" sz="2800" dirty="0"/>
          </a:p>
          <a:p>
            <a:pPr marL="742950" lvl="1" indent="-285750">
              <a:buFont typeface="Arial" panose="020B0604020202020204" pitchFamily="34" charset="0"/>
              <a:buChar char="•"/>
            </a:pPr>
            <a:r>
              <a:rPr lang="en-US" altLang="zh-CN" sz="2800" dirty="0"/>
              <a:t>We are going to use four models: K Nearest Neighbor(KNN), Support Vector Machine (SVM), Random Forest, and Artificial Neural Network (ANN) model. Because the model is obviously non-linear. We need to use complex models to predict the results.</a:t>
            </a:r>
          </a:p>
          <a:p>
            <a:pPr marL="742950" lvl="1" indent="-285750">
              <a:buFont typeface="Arial" panose="020B0604020202020204" pitchFamily="34" charset="0"/>
              <a:buChar char="•"/>
            </a:pPr>
            <a:endParaRPr lang="en-US" altLang="zh-CN" sz="2800" dirty="0"/>
          </a:p>
          <a:p>
            <a:pPr marL="742950" lvl="1" indent="-285750">
              <a:buFont typeface="Arial" panose="020B0604020202020204" pitchFamily="34" charset="0"/>
              <a:buChar char="•"/>
            </a:pPr>
            <a:r>
              <a:rPr lang="en-US" altLang="zh-CN" sz="2800" dirty="0"/>
              <a:t>We also need to do cross validation to test our model so that we can avoid problems like overfitting. </a:t>
            </a:r>
          </a:p>
        </p:txBody>
      </p:sp>
    </p:spTree>
    <p:extLst>
      <p:ext uri="{BB962C8B-B14F-4D97-AF65-F5344CB8AC3E}">
        <p14:creationId xmlns:p14="http://schemas.microsoft.com/office/powerpoint/2010/main" val="101040953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97">
      <a:dk1>
        <a:sysClr val="windowText" lastClr="000000"/>
      </a:dk1>
      <a:lt1>
        <a:sysClr val="window" lastClr="FFFFFF"/>
      </a:lt1>
      <a:dk2>
        <a:srgbClr val="44546A"/>
      </a:dk2>
      <a:lt2>
        <a:srgbClr val="E7E6E6"/>
      </a:lt2>
      <a:accent1>
        <a:srgbClr val="FF9900"/>
      </a:accent1>
      <a:accent2>
        <a:srgbClr val="22374C"/>
      </a:accent2>
      <a:accent3>
        <a:srgbClr val="FF9900"/>
      </a:accent3>
      <a:accent4>
        <a:srgbClr val="22374C"/>
      </a:accent4>
      <a:accent5>
        <a:srgbClr val="FF9900"/>
      </a:accent5>
      <a:accent6>
        <a:srgbClr val="22374C"/>
      </a:accent6>
      <a:hlink>
        <a:srgbClr val="22374C"/>
      </a:hlink>
      <a:folHlink>
        <a:srgbClr val="22374C"/>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801</TotalTime>
  <Words>1126</Words>
  <Application>Microsoft Office PowerPoint</Application>
  <PresentationFormat>宽屏</PresentationFormat>
  <Paragraphs>148</Paragraphs>
  <Slides>15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微软雅黑</vt:lpstr>
      <vt:lpstr>等线</vt:lpstr>
      <vt:lpstr>Arial</vt:lpstr>
      <vt:lpstr>Cambria Math</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User</cp:lastModifiedBy>
  <cp:revision>43</cp:revision>
  <dcterms:created xsi:type="dcterms:W3CDTF">2017-09-25T13:59:21Z</dcterms:created>
  <dcterms:modified xsi:type="dcterms:W3CDTF">2021-04-20T15:35:28Z</dcterms:modified>
</cp:coreProperties>
</file>