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F148C5-C248-4ADB-B460-3D7FF1E9986E}">
  <a:tblStyle styleId="{70F148C5-C248-4ADB-B460-3D7FF1E9986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68"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4badd1198_2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84badd1198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4badd1198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84badd1198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7604d53d8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7604d53d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4badd119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84badd1198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4badd1198_2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84badd1198_2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4badd119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4badd119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4badd1198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84badd1198_2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NCSA = national center for statistics and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4badd1198_2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84badd1198_2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4badd11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84badd11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4badd1198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84badd1198_2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4badd119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4badd119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4badd119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84badd1198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4badd119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84badd1198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4badd1198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84badd1198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raw dataset is larger and available from UK Department of Transport website.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4"/>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4"/>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p1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8" name="Google Shape;68;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0"/>
        <p:cNvGrpSpPr/>
        <p:nvPr/>
      </p:nvGrpSpPr>
      <p:grpSpPr>
        <a:xfrm>
          <a:off x="0" y="0"/>
          <a:ext cx="0" cy="0"/>
          <a:chOff x="0" y="0"/>
          <a:chExt cx="0" cy="0"/>
        </a:xfrm>
      </p:grpSpPr>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1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 name="Google Shape;81;p1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82" name="Google Shape;82;p1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8" name="Google Shape;98;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21462497_Classification_of_Traffic_Accident_Prediction_Models_A_Review_Paper"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www.gov.uk/government/organisations/department-for-transport" TargetMode="External"/><Relationship Id="rId4" Type="http://schemas.openxmlformats.org/officeDocument/2006/relationships/hyperlink" Target="https://www.kaggle.com/daveianhickey/2000-16-traffic-flow-england-scotland-wal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veianhickey/2000-16-traffic-flow-england-scotland-wale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ctrTitle"/>
          </p:nvPr>
        </p:nvSpPr>
        <p:spPr>
          <a:xfrm>
            <a:off x="729450" y="1727975"/>
            <a:ext cx="7688100" cy="149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3200"/>
              <a:t>Predict Accident Severity Using U.K. Traffic Data: A PySpark Approach</a:t>
            </a:r>
            <a:endParaRPr sz="3200"/>
          </a:p>
        </p:txBody>
      </p:sp>
      <p:sp>
        <p:nvSpPr>
          <p:cNvPr id="132" name="Google Shape;132;p25"/>
          <p:cNvSpPr txBox="1">
            <a:spLocks noGrp="1"/>
          </p:cNvSpPr>
          <p:nvPr>
            <p:ph type="subTitle" idx="1"/>
          </p:nvPr>
        </p:nvSpPr>
        <p:spPr>
          <a:xfrm>
            <a:off x="729452" y="322345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2000" dirty="0"/>
              <a:t>Team 10</a:t>
            </a:r>
            <a:endParaRPr sz="2000" dirty="0"/>
          </a:p>
          <a:p>
            <a:pPr marL="0" lvl="0" indent="0" algn="l" rtl="0">
              <a:lnSpc>
                <a:spcPct val="100000"/>
              </a:lnSpc>
              <a:spcBef>
                <a:spcPts val="0"/>
              </a:spcBef>
              <a:spcAft>
                <a:spcPts val="0"/>
              </a:spcAft>
              <a:buSzPts val="1600"/>
              <a:buNone/>
            </a:pPr>
            <a:r>
              <a:rPr lang="en" sz="2000" dirty="0"/>
              <a:t>Kuo-Jui Ho, Erle Lei, Chenhui Li, Y</a:t>
            </a:r>
            <a:r>
              <a:rPr lang="en-US" altLang="zh-CN" sz="2000" dirty="0" err="1"/>
              <a:t>anyan</a:t>
            </a:r>
            <a:r>
              <a:rPr lang="en" sz="2000" dirty="0"/>
              <a:t> D</a:t>
            </a:r>
            <a:r>
              <a:rPr lang="en-US" altLang="zh-CN" sz="2000"/>
              <a:t>eng</a:t>
            </a:r>
            <a:r>
              <a:rPr lang="en" sz="2000"/>
              <a:t> </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Results and Evaluation</a:t>
            </a:r>
            <a:endParaRPr/>
          </a:p>
        </p:txBody>
      </p:sp>
      <p:sp>
        <p:nvSpPr>
          <p:cNvPr id="199" name="Google Shape;199;p34"/>
          <p:cNvSpPr txBox="1">
            <a:spLocks noGrp="1"/>
          </p:cNvSpPr>
          <p:nvPr>
            <p:ph type="body" idx="1"/>
          </p:nvPr>
        </p:nvSpPr>
        <p:spPr>
          <a:xfrm>
            <a:off x="729450" y="2078875"/>
            <a:ext cx="7688700" cy="27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1600"/>
              </a:spcAft>
              <a:buSzPts val="1300"/>
              <a:buNone/>
            </a:pPr>
            <a:endParaRPr sz="1600"/>
          </a:p>
        </p:txBody>
      </p:sp>
      <p:pic>
        <p:nvPicPr>
          <p:cNvPr id="200" name="Google Shape;200;p34"/>
          <p:cNvPicPr preferRelativeResize="0"/>
          <p:nvPr/>
        </p:nvPicPr>
        <p:blipFill>
          <a:blip r:embed="rId3">
            <a:alphaModFix/>
          </a:blip>
          <a:stretch>
            <a:fillRect/>
          </a:stretch>
        </p:blipFill>
        <p:spPr>
          <a:xfrm>
            <a:off x="78250" y="1914375"/>
            <a:ext cx="2914150" cy="2588400"/>
          </a:xfrm>
          <a:prstGeom prst="rect">
            <a:avLst/>
          </a:prstGeom>
          <a:noFill/>
          <a:ln>
            <a:noFill/>
          </a:ln>
        </p:spPr>
      </p:pic>
      <p:pic>
        <p:nvPicPr>
          <p:cNvPr id="201" name="Google Shape;201;p34"/>
          <p:cNvPicPr preferRelativeResize="0"/>
          <p:nvPr/>
        </p:nvPicPr>
        <p:blipFill>
          <a:blip r:embed="rId4">
            <a:alphaModFix/>
          </a:blip>
          <a:stretch>
            <a:fillRect/>
          </a:stretch>
        </p:blipFill>
        <p:spPr>
          <a:xfrm>
            <a:off x="3106450" y="1914375"/>
            <a:ext cx="2914150" cy="2588394"/>
          </a:xfrm>
          <a:prstGeom prst="rect">
            <a:avLst/>
          </a:prstGeom>
          <a:noFill/>
          <a:ln>
            <a:noFill/>
          </a:ln>
        </p:spPr>
      </p:pic>
      <p:pic>
        <p:nvPicPr>
          <p:cNvPr id="202" name="Google Shape;202;p34"/>
          <p:cNvPicPr preferRelativeResize="0"/>
          <p:nvPr/>
        </p:nvPicPr>
        <p:blipFill>
          <a:blip r:embed="rId5">
            <a:alphaModFix/>
          </a:blip>
          <a:stretch>
            <a:fillRect/>
          </a:stretch>
        </p:blipFill>
        <p:spPr>
          <a:xfrm>
            <a:off x="6134650" y="1976650"/>
            <a:ext cx="2914150" cy="258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
              <a:t>Results and Evaluation</a:t>
            </a:r>
            <a:endParaRPr/>
          </a:p>
        </p:txBody>
      </p:sp>
      <p:graphicFrame>
        <p:nvGraphicFramePr>
          <p:cNvPr id="208" name="Google Shape;208;p35"/>
          <p:cNvGraphicFramePr/>
          <p:nvPr/>
        </p:nvGraphicFramePr>
        <p:xfrm>
          <a:off x="2038950" y="2256925"/>
          <a:ext cx="3000000" cy="3000000"/>
        </p:xfrm>
        <a:graphic>
          <a:graphicData uri="http://schemas.openxmlformats.org/drawingml/2006/table">
            <a:tbl>
              <a:tblPr>
                <a:noFill/>
                <a:tableStyleId>{70F148C5-C248-4ADB-B460-3D7FF1E9986E}</a:tableStyleId>
              </a:tblPr>
              <a:tblGrid>
                <a:gridCol w="1606000">
                  <a:extLst>
                    <a:ext uri="{9D8B030D-6E8A-4147-A177-3AD203B41FA5}">
                      <a16:colId xmlns:a16="http://schemas.microsoft.com/office/drawing/2014/main" val="20000"/>
                    </a:ext>
                  </a:extLst>
                </a:gridCol>
                <a:gridCol w="1615325">
                  <a:extLst>
                    <a:ext uri="{9D8B030D-6E8A-4147-A177-3AD203B41FA5}">
                      <a16:colId xmlns:a16="http://schemas.microsoft.com/office/drawing/2014/main" val="20001"/>
                    </a:ext>
                  </a:extLst>
                </a:gridCol>
                <a:gridCol w="1596650">
                  <a:extLst>
                    <a:ext uri="{9D8B030D-6E8A-4147-A177-3AD203B41FA5}">
                      <a16:colId xmlns:a16="http://schemas.microsoft.com/office/drawing/2014/main" val="20002"/>
                    </a:ext>
                  </a:extLst>
                </a:gridCol>
              </a:tblGrid>
              <a:tr h="520775">
                <a:tc>
                  <a:txBody>
                    <a:bodyPr/>
                    <a:lstStyle/>
                    <a:p>
                      <a:pPr marL="0" lvl="0" indent="0" algn="ctr" rtl="0">
                        <a:lnSpc>
                          <a:spcPct val="115000"/>
                        </a:lnSpc>
                        <a:spcBef>
                          <a:spcPts val="0"/>
                        </a:spcBef>
                        <a:spcAft>
                          <a:spcPts val="0"/>
                        </a:spcAft>
                        <a:buNone/>
                      </a:pPr>
                      <a:r>
                        <a:rPr lang="en" sz="1100"/>
                        <a:t>Model</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Accuracy</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F1 Score</a:t>
                      </a:r>
                      <a:endParaRPr sz="1100"/>
                    </a:p>
                  </a:txBody>
                  <a:tcPr marL="63500" marR="63500" marT="63500" marB="63500"/>
                </a:tc>
                <a:extLst>
                  <a:ext uri="{0D108BD9-81ED-4DB2-BD59-A6C34878D82A}">
                    <a16:rowId xmlns:a16="http://schemas.microsoft.com/office/drawing/2014/main" val="10000"/>
                  </a:ext>
                </a:extLst>
              </a:tr>
              <a:tr h="520775">
                <a:tc>
                  <a:txBody>
                    <a:bodyPr/>
                    <a:lstStyle/>
                    <a:p>
                      <a:pPr marL="0" lvl="0" indent="0" algn="ctr" rtl="0">
                        <a:lnSpc>
                          <a:spcPct val="115000"/>
                        </a:lnSpc>
                        <a:spcBef>
                          <a:spcPts val="0"/>
                        </a:spcBef>
                        <a:spcAft>
                          <a:spcPts val="0"/>
                        </a:spcAft>
                        <a:buNone/>
                      </a:pPr>
                      <a:r>
                        <a:rPr lang="en" sz="1100"/>
                        <a:t>Decision Tree</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0.559817952</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0.546219197</a:t>
                      </a:r>
                      <a:endParaRPr sz="1100"/>
                    </a:p>
                  </a:txBody>
                  <a:tcPr marL="63500" marR="63500" marT="63500" marB="63500"/>
                </a:tc>
                <a:extLst>
                  <a:ext uri="{0D108BD9-81ED-4DB2-BD59-A6C34878D82A}">
                    <a16:rowId xmlns:a16="http://schemas.microsoft.com/office/drawing/2014/main" val="10001"/>
                  </a:ext>
                </a:extLst>
              </a:tr>
              <a:tr h="520775">
                <a:tc>
                  <a:txBody>
                    <a:bodyPr/>
                    <a:lstStyle/>
                    <a:p>
                      <a:pPr marL="0" lvl="0" indent="0" algn="ctr" rtl="0">
                        <a:lnSpc>
                          <a:spcPct val="115000"/>
                        </a:lnSpc>
                        <a:spcBef>
                          <a:spcPts val="0"/>
                        </a:spcBef>
                        <a:spcAft>
                          <a:spcPts val="0"/>
                        </a:spcAft>
                        <a:buNone/>
                      </a:pPr>
                      <a:r>
                        <a:rPr lang="en" sz="1100"/>
                        <a:t>Random Forest</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0.564171365</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0.553867767</a:t>
                      </a:r>
                      <a:endParaRPr sz="1100"/>
                    </a:p>
                  </a:txBody>
                  <a:tcPr marL="63500" marR="63500" marT="63500" marB="63500"/>
                </a:tc>
                <a:extLst>
                  <a:ext uri="{0D108BD9-81ED-4DB2-BD59-A6C34878D82A}">
                    <a16:rowId xmlns:a16="http://schemas.microsoft.com/office/drawing/2014/main" val="10002"/>
                  </a:ext>
                </a:extLst>
              </a:tr>
              <a:tr h="520775">
                <a:tc>
                  <a:txBody>
                    <a:bodyPr/>
                    <a:lstStyle/>
                    <a:p>
                      <a:pPr marL="0" lvl="0" indent="0" algn="ctr" rtl="0">
                        <a:lnSpc>
                          <a:spcPct val="115000"/>
                        </a:lnSpc>
                        <a:spcBef>
                          <a:spcPts val="0"/>
                        </a:spcBef>
                        <a:spcAft>
                          <a:spcPts val="0"/>
                        </a:spcAft>
                        <a:buNone/>
                      </a:pPr>
                      <a:r>
                        <a:rPr lang="en" sz="1100"/>
                        <a:t>Logistic Regression</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0.560971915</a:t>
                      </a:r>
                      <a:endParaRPr sz="1100"/>
                    </a:p>
                  </a:txBody>
                  <a:tcPr marL="63500" marR="63500" marT="63500" marB="63500"/>
                </a:tc>
                <a:tc>
                  <a:txBody>
                    <a:bodyPr/>
                    <a:lstStyle/>
                    <a:p>
                      <a:pPr marL="0" lvl="0" indent="0" algn="ctr" rtl="0">
                        <a:lnSpc>
                          <a:spcPct val="115000"/>
                        </a:lnSpc>
                        <a:spcBef>
                          <a:spcPts val="0"/>
                        </a:spcBef>
                        <a:spcAft>
                          <a:spcPts val="0"/>
                        </a:spcAft>
                        <a:buNone/>
                      </a:pPr>
                      <a:r>
                        <a:rPr lang="en" sz="1100"/>
                        <a:t>0.553824775</a:t>
                      </a:r>
                      <a:endParaRPr sz="1100"/>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Conclusion and Lessons Learned</a:t>
            </a:r>
            <a:endParaRPr/>
          </a:p>
        </p:txBody>
      </p:sp>
      <p:sp>
        <p:nvSpPr>
          <p:cNvPr id="214" name="Google Shape;214;p36"/>
          <p:cNvSpPr txBox="1">
            <a:spLocks noGrp="1"/>
          </p:cNvSpPr>
          <p:nvPr>
            <p:ph type="body" idx="1"/>
          </p:nvPr>
        </p:nvSpPr>
        <p:spPr>
          <a:xfrm>
            <a:off x="729450" y="2078875"/>
            <a:ext cx="7688700" cy="2771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Urban area tends to occur more fatal accidents.</a:t>
            </a:r>
            <a:endParaRPr sz="1600"/>
          </a:p>
          <a:p>
            <a:pPr marL="457200" lvl="0" indent="-330200" algn="l" rtl="0">
              <a:lnSpc>
                <a:spcPct val="150000"/>
              </a:lnSpc>
              <a:spcBef>
                <a:spcPts val="0"/>
              </a:spcBef>
              <a:spcAft>
                <a:spcPts val="0"/>
              </a:spcAft>
              <a:buSzPts val="1600"/>
              <a:buChar char="●"/>
            </a:pPr>
            <a:r>
              <a:rPr lang="en" sz="1600"/>
              <a:t>Logistic regression model performed generally well.</a:t>
            </a:r>
            <a:endParaRPr sz="1600"/>
          </a:p>
          <a:p>
            <a:pPr marL="457200" lvl="0" indent="-330200" algn="l" rtl="0">
              <a:lnSpc>
                <a:spcPct val="150000"/>
              </a:lnSpc>
              <a:spcBef>
                <a:spcPts val="0"/>
              </a:spcBef>
              <a:spcAft>
                <a:spcPts val="0"/>
              </a:spcAft>
              <a:buSzPts val="1600"/>
              <a:buChar char="●"/>
            </a:pPr>
            <a:r>
              <a:rPr lang="en" sz="1600"/>
              <a:t>Decision Tree predicted the severity of accidents better.</a:t>
            </a:r>
            <a:endParaRPr sz="1600"/>
          </a:p>
          <a:p>
            <a:pPr marL="457200" lvl="0" indent="-330200" algn="l" rtl="0">
              <a:lnSpc>
                <a:spcPct val="150000"/>
              </a:lnSpc>
              <a:spcBef>
                <a:spcPts val="0"/>
              </a:spcBef>
              <a:spcAft>
                <a:spcPts val="0"/>
              </a:spcAft>
              <a:buSzPts val="1600"/>
              <a:buChar char="●"/>
            </a:pPr>
            <a:r>
              <a:rPr lang="en" sz="1600"/>
              <a:t>Adding more features for future study and improvement.</a:t>
            </a:r>
            <a:endParaRPr sz="1600"/>
          </a:p>
          <a:p>
            <a:pPr marL="457200" lvl="0" indent="-330200" algn="l" rtl="0">
              <a:lnSpc>
                <a:spcPct val="150000"/>
              </a:lnSpc>
              <a:spcBef>
                <a:spcPts val="0"/>
              </a:spcBef>
              <a:spcAft>
                <a:spcPts val="0"/>
              </a:spcAft>
              <a:buSzPts val="1600"/>
              <a:buChar char="●"/>
            </a:pPr>
            <a:r>
              <a:rPr lang="en" sz="1600"/>
              <a:t>Some limitations.</a:t>
            </a: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1600"/>
              </a:spcAft>
              <a:buSzPts val="1300"/>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Reference</a:t>
            </a:r>
            <a:endParaRPr/>
          </a:p>
        </p:txBody>
      </p:sp>
      <p:sp>
        <p:nvSpPr>
          <p:cNvPr id="220" name="Google Shape;220;p3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300"/>
              <a:buNone/>
            </a:pPr>
            <a:r>
              <a:rPr lang="en" u="sng">
                <a:solidFill>
                  <a:schemeClr val="hlink"/>
                </a:solidFill>
                <a:hlinkClick r:id="rId3"/>
              </a:rPr>
              <a:t>https://www.researchgate.net/publication/321462497_Classification_of_Traffic_Accident_Prediction_Models_A_Review_Paper</a:t>
            </a:r>
            <a:endParaRPr/>
          </a:p>
          <a:p>
            <a:pPr marL="0" lvl="0" indent="0" algn="l" rtl="0">
              <a:lnSpc>
                <a:spcPct val="150000"/>
              </a:lnSpc>
              <a:spcBef>
                <a:spcPts val="1600"/>
              </a:spcBef>
              <a:spcAft>
                <a:spcPts val="0"/>
              </a:spcAft>
              <a:buSzPts val="1300"/>
              <a:buNone/>
            </a:pPr>
            <a:r>
              <a:rPr lang="en" u="sng">
                <a:solidFill>
                  <a:schemeClr val="hlink"/>
                </a:solidFill>
                <a:hlinkClick r:id="rId4"/>
              </a:rPr>
              <a:t>https://www.kaggle.com/daveianhickey/2000-16-traffic-flow-england-scotland-wales</a:t>
            </a:r>
            <a:endParaRPr/>
          </a:p>
          <a:p>
            <a:pPr marL="0" lvl="0" indent="0" algn="l" rtl="0">
              <a:lnSpc>
                <a:spcPct val="150000"/>
              </a:lnSpc>
              <a:spcBef>
                <a:spcPts val="1600"/>
              </a:spcBef>
              <a:spcAft>
                <a:spcPts val="0"/>
              </a:spcAft>
              <a:buSzPts val="1300"/>
              <a:buNone/>
            </a:pPr>
            <a:r>
              <a:rPr lang="en" u="sng">
                <a:solidFill>
                  <a:schemeClr val="hlink"/>
                </a:solidFill>
                <a:hlinkClick r:id="rId5"/>
              </a:rPr>
              <a:t>https://www.gov.uk/government/organisations/department-for-transport</a:t>
            </a:r>
            <a:endParaRPr/>
          </a:p>
          <a:p>
            <a:pPr marL="0" lvl="0" indent="0" algn="l" rtl="0">
              <a:lnSpc>
                <a:spcPct val="150000"/>
              </a:lnSpc>
              <a:spcBef>
                <a:spcPts val="1600"/>
              </a:spcBef>
              <a:spcAft>
                <a:spcPts val="0"/>
              </a:spcAft>
              <a:buSzPts val="1300"/>
              <a:buNone/>
            </a:pPr>
            <a:endParaRPr/>
          </a:p>
          <a:p>
            <a:pPr marL="0" lvl="0" indent="0" algn="l" rtl="0">
              <a:lnSpc>
                <a:spcPct val="150000"/>
              </a:lnSpc>
              <a:spcBef>
                <a:spcPts val="1600"/>
              </a:spcBef>
              <a:spcAft>
                <a:spcPts val="0"/>
              </a:spcAft>
              <a:buSzPts val="1300"/>
              <a:buNone/>
            </a:pPr>
            <a:endParaRPr/>
          </a:p>
          <a:p>
            <a:pPr marL="0" lvl="0" indent="0" algn="l" rtl="0">
              <a:lnSpc>
                <a:spcPct val="150000"/>
              </a:lnSpc>
              <a:spcBef>
                <a:spcPts val="1600"/>
              </a:spcBef>
              <a:spcAft>
                <a:spcPts val="1600"/>
              </a:spcAft>
              <a:buSzPts val="13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729450" y="23041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Thanks!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Problem Statement</a:t>
            </a:r>
            <a:endParaRPr/>
          </a:p>
        </p:txBody>
      </p:sp>
      <p:sp>
        <p:nvSpPr>
          <p:cNvPr id="138" name="Google Shape;138;p26"/>
          <p:cNvSpPr txBox="1">
            <a:spLocks noGrp="1"/>
          </p:cNvSpPr>
          <p:nvPr>
            <p:ph type="body" idx="1"/>
          </p:nvPr>
        </p:nvSpPr>
        <p:spPr>
          <a:xfrm>
            <a:off x="729450" y="1853850"/>
            <a:ext cx="7688700" cy="306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n" sz="1400"/>
              <a:t>In each year, many vehicles are involved in accidents that are responsible for millions of deaths and injuries. Globally, about 1.35 million people are killed in vehicle crashes and approximately 50 million more are injured. A research from NCSA shows that road accident is becoming the third most serious cause of death in the world. </a:t>
            </a:r>
            <a:endParaRPr sz="1400"/>
          </a:p>
          <a:p>
            <a:pPr marL="0" lvl="0" indent="0" algn="just" rtl="0">
              <a:lnSpc>
                <a:spcPct val="115000"/>
              </a:lnSpc>
              <a:spcBef>
                <a:spcPts val="1600"/>
              </a:spcBef>
              <a:spcAft>
                <a:spcPts val="0"/>
              </a:spcAft>
              <a:buSzPts val="1300"/>
              <a:buNone/>
            </a:pPr>
            <a:r>
              <a:rPr lang="en" sz="1400"/>
              <a:t>We aim to:</a:t>
            </a:r>
            <a:endParaRPr sz="1400"/>
          </a:p>
          <a:p>
            <a:pPr marL="457200" lvl="0" indent="-317500" algn="just" rtl="0">
              <a:lnSpc>
                <a:spcPct val="115000"/>
              </a:lnSpc>
              <a:spcBef>
                <a:spcPts val="0"/>
              </a:spcBef>
              <a:spcAft>
                <a:spcPts val="0"/>
              </a:spcAft>
              <a:buSzPts val="1400"/>
              <a:buAutoNum type="arabicPeriod"/>
            </a:pPr>
            <a:r>
              <a:rPr lang="en" sz="1400"/>
              <a:t>Draw a traffic accident symbol map.</a:t>
            </a:r>
            <a:endParaRPr sz="1400"/>
          </a:p>
          <a:p>
            <a:pPr marL="457200" lvl="0" indent="-317500" algn="just" rtl="0">
              <a:lnSpc>
                <a:spcPct val="115000"/>
              </a:lnSpc>
              <a:spcBef>
                <a:spcPts val="0"/>
              </a:spcBef>
              <a:spcAft>
                <a:spcPts val="0"/>
              </a:spcAft>
              <a:buSzPts val="1400"/>
              <a:buAutoNum type="arabicPeriod"/>
            </a:pPr>
            <a:r>
              <a:rPr lang="en" sz="1400"/>
              <a:t>Perform statistical analysis on the attributes that affect traffic accidents to provide traffic safety recommendations.</a:t>
            </a:r>
            <a:endParaRPr sz="1400"/>
          </a:p>
          <a:p>
            <a:pPr marL="457200" lvl="0" indent="-317500" algn="just" rtl="0">
              <a:lnSpc>
                <a:spcPct val="115000"/>
              </a:lnSpc>
              <a:spcBef>
                <a:spcPts val="0"/>
              </a:spcBef>
              <a:spcAft>
                <a:spcPts val="0"/>
              </a:spcAft>
              <a:buSzPts val="1400"/>
              <a:buAutoNum type="arabicPeriod"/>
            </a:pPr>
            <a:r>
              <a:rPr lang="en" sz="1400"/>
              <a:t>Use functions such as time, weather conditions and road types to predict the severity of traffic  accident.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Data Description</a:t>
            </a:r>
            <a:endParaRPr/>
          </a:p>
        </p:txBody>
      </p:sp>
      <p:sp>
        <p:nvSpPr>
          <p:cNvPr id="144" name="Google Shape;144;p27"/>
          <p:cNvSpPr txBox="1">
            <a:spLocks noGrp="1"/>
          </p:cNvSpPr>
          <p:nvPr>
            <p:ph type="body" idx="1"/>
          </p:nvPr>
        </p:nvSpPr>
        <p:spPr>
          <a:xfrm>
            <a:off x="727650" y="1853850"/>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1.6 Million UK Traffic Accidents - UK Department of Transport- </a:t>
            </a:r>
            <a:r>
              <a:rPr lang="en" sz="1400" u="sng">
                <a:solidFill>
                  <a:schemeClr val="hlink"/>
                </a:solidFill>
                <a:hlinkClick r:id="rId3"/>
              </a:rPr>
              <a:t>https://www.kaggle.com/daveianhickey/2000-16-traffic-flow-england-scotland-wales</a:t>
            </a:r>
            <a:r>
              <a:rPr lang="en" sz="1400"/>
              <a:t> </a:t>
            </a:r>
            <a:endParaRPr sz="1400"/>
          </a:p>
          <a:p>
            <a:pPr marL="457200" lvl="0" indent="-330200" algn="l" rtl="0">
              <a:lnSpc>
                <a:spcPct val="150000"/>
              </a:lnSpc>
              <a:spcBef>
                <a:spcPts val="0"/>
              </a:spcBef>
              <a:spcAft>
                <a:spcPts val="0"/>
              </a:spcAft>
              <a:buSzPts val="1600"/>
              <a:buChar char="●"/>
            </a:pPr>
            <a:r>
              <a:rPr lang="en" sz="1600"/>
              <a:t>33 columns * 1,504,153 accidents</a:t>
            </a:r>
            <a:endParaRPr sz="1600"/>
          </a:p>
          <a:p>
            <a:pPr marL="457200" lvl="0" indent="-330200" algn="l" rtl="0">
              <a:lnSpc>
                <a:spcPct val="150000"/>
              </a:lnSpc>
              <a:spcBef>
                <a:spcPts val="0"/>
              </a:spcBef>
              <a:spcAft>
                <a:spcPts val="0"/>
              </a:spcAft>
              <a:buSzPts val="1600"/>
              <a:buChar char="●"/>
            </a:pPr>
            <a:r>
              <a:rPr lang="en" sz="1600"/>
              <a:t>Covers all traffic accidents from 2005 to 2014, but 2008 is missing. </a:t>
            </a:r>
            <a:endParaRPr sz="1600"/>
          </a:p>
          <a:p>
            <a:pPr marL="457200" lvl="0" indent="-330200" algn="l" rtl="0">
              <a:lnSpc>
                <a:spcPct val="150000"/>
              </a:lnSpc>
              <a:spcBef>
                <a:spcPts val="0"/>
              </a:spcBef>
              <a:spcAft>
                <a:spcPts val="0"/>
              </a:spcAft>
              <a:buSzPts val="1600"/>
              <a:buChar char="●"/>
            </a:pPr>
            <a:r>
              <a:rPr lang="en" sz="1600"/>
              <a:t>Target variable: Accident_Severity (1=Fatal, 2=Serious,3=Slight)</a:t>
            </a:r>
            <a:endParaRPr sz="1600"/>
          </a:p>
          <a:p>
            <a:pPr marL="457200" lvl="0" indent="-330200" algn="l" rtl="0">
              <a:lnSpc>
                <a:spcPct val="150000"/>
              </a:lnSpc>
              <a:spcBef>
                <a:spcPts val="0"/>
              </a:spcBef>
              <a:spcAft>
                <a:spcPts val="0"/>
              </a:spcAft>
              <a:buSzPts val="1600"/>
              <a:buChar char="●"/>
            </a:pPr>
            <a:r>
              <a:rPr lang="en" sz="1600"/>
              <a:t>Features: Location, Time, Speed Limit, Junction, Weather, Light, etc.</a:t>
            </a:r>
            <a:endParaRPr sz="1600"/>
          </a:p>
          <a:p>
            <a:pPr marL="457200" lvl="0" indent="-330200" algn="l" rtl="0">
              <a:lnSpc>
                <a:spcPct val="150000"/>
              </a:lnSpc>
              <a:spcBef>
                <a:spcPts val="0"/>
              </a:spcBef>
              <a:spcAft>
                <a:spcPts val="0"/>
              </a:spcAft>
              <a:buSzPts val="1600"/>
              <a:buChar char="●"/>
            </a:pPr>
            <a:r>
              <a:rPr lang="en" sz="1600"/>
              <a:t>Unbalance data Distribution (more 3, than 2 &amp; 1)</a:t>
            </a: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1600"/>
              </a:spcAft>
              <a:buSzPts val="1300"/>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System</a:t>
            </a:r>
            <a:endParaRPr/>
          </a:p>
          <a:p>
            <a:pPr marL="0" lvl="0" indent="0" algn="l" rtl="0">
              <a:lnSpc>
                <a:spcPct val="100000"/>
              </a:lnSpc>
              <a:spcBef>
                <a:spcPts val="0"/>
              </a:spcBef>
              <a:spcAft>
                <a:spcPts val="0"/>
              </a:spcAft>
              <a:buSzPts val="2600"/>
              <a:buNone/>
            </a:pPr>
            <a:r>
              <a:rPr lang="en"/>
              <a:t>Design</a:t>
            </a:r>
            <a:endParaRPr/>
          </a:p>
        </p:txBody>
      </p:sp>
      <p:pic>
        <p:nvPicPr>
          <p:cNvPr id="150" name="Google Shape;150;p28"/>
          <p:cNvPicPr preferRelativeResize="0"/>
          <p:nvPr/>
        </p:nvPicPr>
        <p:blipFill>
          <a:blip r:embed="rId3">
            <a:alphaModFix/>
          </a:blip>
          <a:stretch>
            <a:fillRect/>
          </a:stretch>
        </p:blipFill>
        <p:spPr>
          <a:xfrm>
            <a:off x="2445425" y="1318650"/>
            <a:ext cx="6245576" cy="337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Preprocessing</a:t>
            </a:r>
            <a:endParaRPr/>
          </a:p>
        </p:txBody>
      </p:sp>
      <p:sp>
        <p:nvSpPr>
          <p:cNvPr id="156" name="Google Shape;156;p29"/>
          <p:cNvSpPr txBox="1">
            <a:spLocks noGrp="1"/>
          </p:cNvSpPr>
          <p:nvPr>
            <p:ph type="body" idx="1"/>
          </p:nvPr>
        </p:nvSpPr>
        <p:spPr>
          <a:xfrm>
            <a:off x="729450" y="1853850"/>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rgbClr val="666666"/>
              </a:buClr>
              <a:buSzPts val="1600"/>
              <a:buChar char="●"/>
            </a:pPr>
            <a:r>
              <a:rPr lang="en" sz="1600">
                <a:solidFill>
                  <a:srgbClr val="666666"/>
                </a:solidFill>
              </a:rPr>
              <a:t>Pandas Approaches</a:t>
            </a:r>
            <a:endParaRPr sz="1600">
              <a:solidFill>
                <a:srgbClr val="666666"/>
              </a:solidFill>
            </a:endParaRPr>
          </a:p>
          <a:p>
            <a:pPr marL="914400" lvl="1" indent="-330200" algn="l" rtl="0">
              <a:lnSpc>
                <a:spcPct val="150000"/>
              </a:lnSpc>
              <a:spcBef>
                <a:spcPts val="0"/>
              </a:spcBef>
              <a:spcAft>
                <a:spcPts val="0"/>
              </a:spcAft>
              <a:buClr>
                <a:srgbClr val="666666"/>
              </a:buClr>
              <a:buSzPts val="1600"/>
              <a:buChar char="○"/>
            </a:pPr>
            <a:r>
              <a:rPr lang="en" sz="1600">
                <a:solidFill>
                  <a:srgbClr val="666666"/>
                </a:solidFill>
              </a:rPr>
              <a:t>Combined three datasets by using “concat”</a:t>
            </a:r>
            <a:endParaRPr sz="1600">
              <a:solidFill>
                <a:srgbClr val="666666"/>
              </a:solidFill>
            </a:endParaRPr>
          </a:p>
          <a:p>
            <a:pPr marL="914400" lvl="1" indent="-330200" algn="l" rtl="0">
              <a:lnSpc>
                <a:spcPct val="150000"/>
              </a:lnSpc>
              <a:spcBef>
                <a:spcPts val="0"/>
              </a:spcBef>
              <a:spcAft>
                <a:spcPts val="0"/>
              </a:spcAft>
              <a:buClr>
                <a:srgbClr val="666666"/>
              </a:buClr>
              <a:buSzPts val="1600"/>
              <a:buChar char="○"/>
            </a:pPr>
            <a:r>
              <a:rPr lang="en" sz="1600">
                <a:solidFill>
                  <a:srgbClr val="666666"/>
                </a:solidFill>
              </a:rPr>
              <a:t>Deleted useless variables</a:t>
            </a:r>
            <a:endParaRPr sz="1600">
              <a:solidFill>
                <a:srgbClr val="666666"/>
              </a:solidFill>
            </a:endParaRPr>
          </a:p>
          <a:p>
            <a:pPr marL="914400" lvl="1" indent="-330200" algn="l" rtl="0">
              <a:lnSpc>
                <a:spcPct val="150000"/>
              </a:lnSpc>
              <a:spcBef>
                <a:spcPts val="0"/>
              </a:spcBef>
              <a:spcAft>
                <a:spcPts val="0"/>
              </a:spcAft>
              <a:buClr>
                <a:srgbClr val="666666"/>
              </a:buClr>
              <a:buSzPts val="1600"/>
              <a:buChar char="○"/>
            </a:pPr>
            <a:r>
              <a:rPr lang="en" sz="1600">
                <a:solidFill>
                  <a:srgbClr val="666666"/>
                </a:solidFill>
              </a:rPr>
              <a:t>Filled null values by using the most frequent term or mean value</a:t>
            </a:r>
            <a:endParaRPr sz="1600">
              <a:solidFill>
                <a:srgbClr val="666666"/>
              </a:solidFill>
            </a:endParaRPr>
          </a:p>
          <a:p>
            <a:pPr marL="914400" lvl="1" indent="-330200" algn="l" rtl="0">
              <a:lnSpc>
                <a:spcPct val="150000"/>
              </a:lnSpc>
              <a:spcBef>
                <a:spcPts val="0"/>
              </a:spcBef>
              <a:spcAft>
                <a:spcPts val="0"/>
              </a:spcAft>
              <a:buClr>
                <a:srgbClr val="666666"/>
              </a:buClr>
              <a:buSzPts val="1600"/>
              <a:buChar char="○"/>
            </a:pPr>
            <a:r>
              <a:rPr lang="en" sz="1600">
                <a:solidFill>
                  <a:srgbClr val="666666"/>
                </a:solidFill>
              </a:rPr>
              <a:t>Dealt with imbalanced data using oversampling tool “SMOTE”</a:t>
            </a:r>
            <a:endParaRPr sz="1600">
              <a:solidFill>
                <a:srgbClr val="666666"/>
              </a:solidFill>
            </a:endParaRPr>
          </a:p>
          <a:p>
            <a:pPr marL="0" lvl="0" indent="0" algn="l" rtl="0">
              <a:lnSpc>
                <a:spcPct val="150000"/>
              </a:lnSpc>
              <a:spcBef>
                <a:spcPts val="0"/>
              </a:spcBef>
              <a:spcAft>
                <a:spcPts val="0"/>
              </a:spcAft>
              <a:buNone/>
            </a:pPr>
            <a:endParaRPr sz="1600">
              <a:solidFill>
                <a:srgbClr val="666666"/>
              </a:solidFill>
            </a:endParaRPr>
          </a:p>
          <a:p>
            <a:pPr marL="457200" lvl="0" indent="-330200" algn="l" rtl="0">
              <a:lnSpc>
                <a:spcPct val="150000"/>
              </a:lnSpc>
              <a:spcBef>
                <a:spcPts val="0"/>
              </a:spcBef>
              <a:spcAft>
                <a:spcPts val="0"/>
              </a:spcAft>
              <a:buClr>
                <a:srgbClr val="666666"/>
              </a:buClr>
              <a:buSzPts val="1600"/>
              <a:buChar char="●"/>
            </a:pPr>
            <a:r>
              <a:rPr lang="en" sz="1600">
                <a:solidFill>
                  <a:srgbClr val="666666"/>
                </a:solidFill>
              </a:rPr>
              <a:t>PySpark Approach</a:t>
            </a:r>
            <a:endParaRPr sz="1600">
              <a:solidFill>
                <a:srgbClr val="666666"/>
              </a:solidFill>
            </a:endParaRPr>
          </a:p>
          <a:p>
            <a:pPr marL="914400" lvl="1" indent="-330200" algn="l" rtl="0">
              <a:lnSpc>
                <a:spcPct val="150000"/>
              </a:lnSpc>
              <a:spcBef>
                <a:spcPts val="0"/>
              </a:spcBef>
              <a:spcAft>
                <a:spcPts val="0"/>
              </a:spcAft>
              <a:buClr>
                <a:srgbClr val="666666"/>
              </a:buClr>
              <a:buSzPts val="1600"/>
              <a:buChar char="○"/>
            </a:pPr>
            <a:r>
              <a:rPr lang="en" sz="1600">
                <a:solidFill>
                  <a:srgbClr val="666666"/>
                </a:solidFill>
              </a:rPr>
              <a:t>Vector Assembler</a:t>
            </a:r>
            <a:endParaRPr sz="16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
              <a:t>The Data After Preprocessing</a:t>
            </a:r>
            <a:endParaRPr/>
          </a:p>
        </p:txBody>
      </p:sp>
      <p:sp>
        <p:nvSpPr>
          <p:cNvPr id="162" name="Google Shape;162;p30"/>
          <p:cNvSpPr txBox="1">
            <a:spLocks noGrp="1"/>
          </p:cNvSpPr>
          <p:nvPr>
            <p:ph type="body" idx="1"/>
          </p:nvPr>
        </p:nvSpPr>
        <p:spPr>
          <a:xfrm>
            <a:off x="727650" y="1853850"/>
            <a:ext cx="7688700" cy="36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22 original features + 1 target variable + 1 vectorized feature variable</a:t>
            </a:r>
            <a:endParaRPr sz="1500"/>
          </a:p>
          <a:p>
            <a:pPr marL="0" lvl="0" indent="0" algn="l" rtl="0">
              <a:spcBef>
                <a:spcPts val="0"/>
              </a:spcBef>
              <a:spcAft>
                <a:spcPts val="0"/>
              </a:spcAft>
              <a:buNone/>
            </a:pPr>
            <a:endParaRPr sz="1500"/>
          </a:p>
        </p:txBody>
      </p:sp>
      <p:pic>
        <p:nvPicPr>
          <p:cNvPr id="163" name="Google Shape;163;p30"/>
          <p:cNvPicPr preferRelativeResize="0"/>
          <p:nvPr/>
        </p:nvPicPr>
        <p:blipFill>
          <a:blip r:embed="rId3">
            <a:alphaModFix/>
          </a:blip>
          <a:stretch>
            <a:fillRect/>
          </a:stretch>
        </p:blipFill>
        <p:spPr>
          <a:xfrm>
            <a:off x="335375" y="2344400"/>
            <a:ext cx="3305434" cy="2607100"/>
          </a:xfrm>
          <a:prstGeom prst="rect">
            <a:avLst/>
          </a:prstGeom>
          <a:noFill/>
          <a:ln>
            <a:noFill/>
          </a:ln>
        </p:spPr>
      </p:pic>
      <p:pic>
        <p:nvPicPr>
          <p:cNvPr id="164" name="Google Shape;164;p30"/>
          <p:cNvPicPr preferRelativeResize="0"/>
          <p:nvPr/>
        </p:nvPicPr>
        <p:blipFill>
          <a:blip r:embed="rId4">
            <a:alphaModFix/>
          </a:blip>
          <a:stretch>
            <a:fillRect/>
          </a:stretch>
        </p:blipFill>
        <p:spPr>
          <a:xfrm>
            <a:off x="4743825" y="2344400"/>
            <a:ext cx="4086800" cy="2607100"/>
          </a:xfrm>
          <a:prstGeom prst="rect">
            <a:avLst/>
          </a:prstGeom>
          <a:noFill/>
          <a:ln>
            <a:noFill/>
          </a:ln>
        </p:spPr>
      </p:pic>
      <p:sp>
        <p:nvSpPr>
          <p:cNvPr id="165" name="Google Shape;165;p30"/>
          <p:cNvSpPr/>
          <p:nvPr/>
        </p:nvSpPr>
        <p:spPr>
          <a:xfrm>
            <a:off x="4006200" y="3365050"/>
            <a:ext cx="565800" cy="565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Algorithm Development</a:t>
            </a:r>
            <a:endParaRPr/>
          </a:p>
        </p:txBody>
      </p:sp>
      <p:sp>
        <p:nvSpPr>
          <p:cNvPr id="171" name="Google Shape;171;p31"/>
          <p:cNvSpPr txBox="1">
            <a:spLocks noGrp="1"/>
          </p:cNvSpPr>
          <p:nvPr>
            <p:ph type="body" idx="1"/>
          </p:nvPr>
        </p:nvSpPr>
        <p:spPr>
          <a:xfrm>
            <a:off x="727650" y="1853850"/>
            <a:ext cx="7688700" cy="2771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t>Steps:</a:t>
            </a:r>
            <a:endParaRPr sz="1600"/>
          </a:p>
          <a:p>
            <a:pPr marL="457200" lvl="0" indent="-330200" algn="l" rtl="0">
              <a:lnSpc>
                <a:spcPct val="150000"/>
              </a:lnSpc>
              <a:spcBef>
                <a:spcPts val="0"/>
              </a:spcBef>
              <a:spcAft>
                <a:spcPts val="0"/>
              </a:spcAft>
              <a:buSzPts val="1600"/>
              <a:buAutoNum type="arabicPeriod"/>
            </a:pPr>
            <a:r>
              <a:rPr lang="en" sz="1600"/>
              <a:t>Split Data: 70% training and 30% testing;</a:t>
            </a:r>
            <a:endParaRPr sz="1600"/>
          </a:p>
          <a:p>
            <a:pPr marL="457200" lvl="0" indent="-330200" algn="l" rtl="0">
              <a:lnSpc>
                <a:spcPct val="150000"/>
              </a:lnSpc>
              <a:spcBef>
                <a:spcPts val="0"/>
              </a:spcBef>
              <a:spcAft>
                <a:spcPts val="0"/>
              </a:spcAft>
              <a:buSzPts val="1600"/>
              <a:buAutoNum type="arabicPeriod"/>
            </a:pPr>
            <a:r>
              <a:rPr lang="en" sz="1600"/>
              <a:t>Input label (target) and features using the vectorized variable;</a:t>
            </a:r>
            <a:endParaRPr sz="1600"/>
          </a:p>
          <a:p>
            <a:pPr marL="457200" lvl="0" indent="-330200" algn="l" rtl="0">
              <a:lnSpc>
                <a:spcPct val="150000"/>
              </a:lnSpc>
              <a:spcBef>
                <a:spcPts val="0"/>
              </a:spcBef>
              <a:spcAft>
                <a:spcPts val="0"/>
              </a:spcAft>
              <a:buSzPts val="1600"/>
              <a:buAutoNum type="arabicPeriod"/>
            </a:pPr>
            <a:r>
              <a:rPr lang="en" sz="1600"/>
              <a:t>Use multiclass classification evaluator in PySpark package.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 sz="1600"/>
              <a:t>Challenges:</a:t>
            </a:r>
            <a:endParaRPr sz="1600"/>
          </a:p>
          <a:p>
            <a:pPr marL="457200" lvl="0" indent="-330200" algn="l" rtl="0">
              <a:lnSpc>
                <a:spcPct val="150000"/>
              </a:lnSpc>
              <a:spcBef>
                <a:spcPts val="0"/>
              </a:spcBef>
              <a:spcAft>
                <a:spcPts val="0"/>
              </a:spcAft>
              <a:buSzPts val="1600"/>
              <a:buAutoNum type="arabicPeriod"/>
            </a:pPr>
            <a:r>
              <a:rPr lang="en" sz="1600"/>
              <a:t>Out of memory and losing connection to Spark</a:t>
            </a:r>
            <a:endParaRPr sz="1600"/>
          </a:p>
          <a:p>
            <a:pPr marL="457200" lvl="0" indent="-330200" algn="l" rtl="0">
              <a:lnSpc>
                <a:spcPct val="150000"/>
              </a:lnSpc>
              <a:spcBef>
                <a:spcPts val="0"/>
              </a:spcBef>
              <a:spcAft>
                <a:spcPts val="0"/>
              </a:spcAft>
              <a:buSzPts val="1600"/>
              <a:buAutoNum type="arabicPeriod"/>
            </a:pPr>
            <a:r>
              <a:rPr lang="en" sz="1600"/>
              <a:t>Limited choices of classification model</a:t>
            </a: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0"/>
              </a:spcAft>
              <a:buSzPts val="1300"/>
              <a:buNone/>
            </a:pPr>
            <a:endParaRPr sz="1600"/>
          </a:p>
          <a:p>
            <a:pPr marL="0" lvl="0" indent="0" algn="l" rtl="0">
              <a:lnSpc>
                <a:spcPct val="150000"/>
              </a:lnSpc>
              <a:spcBef>
                <a:spcPts val="1600"/>
              </a:spcBef>
              <a:spcAft>
                <a:spcPts val="1600"/>
              </a:spcAft>
              <a:buSzPts val="1300"/>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Results and Evaluation</a:t>
            </a:r>
            <a:endParaRPr/>
          </a:p>
        </p:txBody>
      </p:sp>
      <p:sp>
        <p:nvSpPr>
          <p:cNvPr id="177" name="Google Shape;177;p32"/>
          <p:cNvSpPr txBox="1">
            <a:spLocks noGrp="1"/>
          </p:cNvSpPr>
          <p:nvPr>
            <p:ph type="body" idx="1"/>
          </p:nvPr>
        </p:nvSpPr>
        <p:spPr>
          <a:xfrm>
            <a:off x="729450" y="2078875"/>
            <a:ext cx="7688700" cy="27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1600"/>
              </a:spcAft>
              <a:buSzPts val="1300"/>
              <a:buNone/>
            </a:pPr>
            <a:endParaRPr sz="1600"/>
          </a:p>
        </p:txBody>
      </p:sp>
      <p:pic>
        <p:nvPicPr>
          <p:cNvPr id="178" name="Google Shape;178;p32"/>
          <p:cNvPicPr preferRelativeResize="0"/>
          <p:nvPr/>
        </p:nvPicPr>
        <p:blipFill>
          <a:blip r:embed="rId3">
            <a:alphaModFix/>
          </a:blip>
          <a:stretch>
            <a:fillRect/>
          </a:stretch>
        </p:blipFill>
        <p:spPr>
          <a:xfrm>
            <a:off x="2074550" y="1853850"/>
            <a:ext cx="5419725" cy="3276600"/>
          </a:xfrm>
          <a:prstGeom prst="rect">
            <a:avLst/>
          </a:prstGeom>
          <a:noFill/>
          <a:ln>
            <a:noFill/>
          </a:ln>
        </p:spPr>
      </p:pic>
      <p:sp>
        <p:nvSpPr>
          <p:cNvPr id="179" name="Google Shape;179;p32"/>
          <p:cNvSpPr/>
          <p:nvPr/>
        </p:nvSpPr>
        <p:spPr>
          <a:xfrm rot="-9038687">
            <a:off x="5187927" y="4511574"/>
            <a:ext cx="738644" cy="21370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2"/>
          <p:cNvSpPr/>
          <p:nvPr/>
        </p:nvSpPr>
        <p:spPr>
          <a:xfrm rot="373625">
            <a:off x="4014420" y="3738464"/>
            <a:ext cx="738457" cy="21365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Results and Evaluation</a:t>
            </a:r>
            <a:endParaRPr/>
          </a:p>
        </p:txBody>
      </p:sp>
      <p:sp>
        <p:nvSpPr>
          <p:cNvPr id="186" name="Google Shape;186;p33"/>
          <p:cNvSpPr txBox="1">
            <a:spLocks noGrp="1"/>
          </p:cNvSpPr>
          <p:nvPr>
            <p:ph type="body" idx="1"/>
          </p:nvPr>
        </p:nvSpPr>
        <p:spPr>
          <a:xfrm>
            <a:off x="729450" y="2078875"/>
            <a:ext cx="7688700" cy="27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1600"/>
              </a:spcAft>
              <a:buSzPts val="1300"/>
              <a:buNone/>
            </a:pPr>
            <a:endParaRPr sz="1600"/>
          </a:p>
        </p:txBody>
      </p:sp>
      <p:pic>
        <p:nvPicPr>
          <p:cNvPr id="187" name="Google Shape;187;p33"/>
          <p:cNvPicPr preferRelativeResize="0"/>
          <p:nvPr/>
        </p:nvPicPr>
        <p:blipFill>
          <a:blip r:embed="rId3">
            <a:alphaModFix/>
          </a:blip>
          <a:stretch>
            <a:fillRect/>
          </a:stretch>
        </p:blipFill>
        <p:spPr>
          <a:xfrm>
            <a:off x="214675" y="2156000"/>
            <a:ext cx="2893075" cy="2285875"/>
          </a:xfrm>
          <a:prstGeom prst="rect">
            <a:avLst/>
          </a:prstGeom>
          <a:noFill/>
          <a:ln>
            <a:noFill/>
          </a:ln>
        </p:spPr>
      </p:pic>
      <p:pic>
        <p:nvPicPr>
          <p:cNvPr id="188" name="Google Shape;188;p33"/>
          <p:cNvPicPr preferRelativeResize="0"/>
          <p:nvPr/>
        </p:nvPicPr>
        <p:blipFill>
          <a:blip r:embed="rId4">
            <a:alphaModFix/>
          </a:blip>
          <a:stretch>
            <a:fillRect/>
          </a:stretch>
        </p:blipFill>
        <p:spPr>
          <a:xfrm>
            <a:off x="3204127" y="2121700"/>
            <a:ext cx="2982348" cy="2285875"/>
          </a:xfrm>
          <a:prstGeom prst="rect">
            <a:avLst/>
          </a:prstGeom>
          <a:noFill/>
          <a:ln>
            <a:noFill/>
          </a:ln>
        </p:spPr>
      </p:pic>
      <p:pic>
        <p:nvPicPr>
          <p:cNvPr id="189" name="Google Shape;189;p33"/>
          <p:cNvPicPr preferRelativeResize="0"/>
          <p:nvPr/>
        </p:nvPicPr>
        <p:blipFill rotWithShape="1">
          <a:blip r:embed="rId5">
            <a:alphaModFix/>
          </a:blip>
          <a:srcRect l="-89931" t="7446" r="104094" b="7454"/>
          <a:stretch/>
        </p:blipFill>
        <p:spPr>
          <a:xfrm>
            <a:off x="3349325" y="2121700"/>
            <a:ext cx="3057800" cy="2285875"/>
          </a:xfrm>
          <a:prstGeom prst="rect">
            <a:avLst/>
          </a:prstGeom>
          <a:noFill/>
          <a:ln>
            <a:noFill/>
          </a:ln>
        </p:spPr>
      </p:pic>
      <p:pic>
        <p:nvPicPr>
          <p:cNvPr id="190" name="Google Shape;190;p33"/>
          <p:cNvPicPr preferRelativeResize="0"/>
          <p:nvPr/>
        </p:nvPicPr>
        <p:blipFill>
          <a:blip r:embed="rId5">
            <a:alphaModFix/>
          </a:blip>
          <a:stretch>
            <a:fillRect/>
          </a:stretch>
        </p:blipFill>
        <p:spPr>
          <a:xfrm>
            <a:off x="6078175" y="2121700"/>
            <a:ext cx="3057800" cy="2305604"/>
          </a:xfrm>
          <a:prstGeom prst="rect">
            <a:avLst/>
          </a:prstGeom>
          <a:noFill/>
          <a:ln>
            <a:noFill/>
          </a:ln>
        </p:spPr>
      </p:pic>
      <p:sp>
        <p:nvSpPr>
          <p:cNvPr id="191" name="Google Shape;191;p33"/>
          <p:cNvSpPr txBox="1"/>
          <p:nvPr/>
        </p:nvSpPr>
        <p:spPr>
          <a:xfrm>
            <a:off x="1094550" y="4511675"/>
            <a:ext cx="13527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Lato"/>
                <a:ea typeface="Lato"/>
                <a:cs typeface="Lato"/>
                <a:sym typeface="Lato"/>
              </a:rPr>
              <a:t>Road surface condition</a:t>
            </a:r>
            <a:endParaRPr sz="900">
              <a:latin typeface="Lato"/>
              <a:ea typeface="Lato"/>
              <a:cs typeface="Lato"/>
              <a:sym typeface="Lato"/>
            </a:endParaRPr>
          </a:p>
        </p:txBody>
      </p:sp>
      <p:sp>
        <p:nvSpPr>
          <p:cNvPr id="192" name="Google Shape;192;p33"/>
          <p:cNvSpPr txBox="1"/>
          <p:nvPr/>
        </p:nvSpPr>
        <p:spPr>
          <a:xfrm>
            <a:off x="4572000" y="4511675"/>
            <a:ext cx="13527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Lato"/>
                <a:ea typeface="Lato"/>
                <a:cs typeface="Lato"/>
                <a:sym typeface="Lato"/>
              </a:rPr>
              <a:t>weather </a:t>
            </a:r>
            <a:endParaRPr sz="900">
              <a:latin typeface="Lato"/>
              <a:ea typeface="Lato"/>
              <a:cs typeface="Lato"/>
              <a:sym typeface="Lato"/>
            </a:endParaRPr>
          </a:p>
        </p:txBody>
      </p:sp>
      <p:sp>
        <p:nvSpPr>
          <p:cNvPr id="193" name="Google Shape;193;p33"/>
          <p:cNvSpPr txBox="1"/>
          <p:nvPr/>
        </p:nvSpPr>
        <p:spPr>
          <a:xfrm>
            <a:off x="7174675" y="4511675"/>
            <a:ext cx="1352700" cy="3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Lato"/>
                <a:ea typeface="Lato"/>
                <a:cs typeface="Lato"/>
                <a:sym typeface="Lato"/>
              </a:rPr>
              <a:t>Lighting condition</a:t>
            </a:r>
            <a:endParaRPr sz="9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Raleway</vt:lpstr>
      <vt:lpstr>Lato</vt:lpstr>
      <vt:lpstr>Arial</vt:lpstr>
      <vt:lpstr>Simple Light</vt:lpstr>
      <vt:lpstr>Streamline</vt:lpstr>
      <vt:lpstr>Predict Accident Severity Using U.K. Traffic Data: A PySpark Approach</vt:lpstr>
      <vt:lpstr>Problem Statement</vt:lpstr>
      <vt:lpstr>Data Description</vt:lpstr>
      <vt:lpstr>System Design</vt:lpstr>
      <vt:lpstr>Preprocessing</vt:lpstr>
      <vt:lpstr>The Data After Preprocessing</vt:lpstr>
      <vt:lpstr>Algorithm Development</vt:lpstr>
      <vt:lpstr>Results and Evaluation</vt:lpstr>
      <vt:lpstr>Results and Evaluation</vt:lpstr>
      <vt:lpstr>Results and Evaluation</vt:lpstr>
      <vt:lpstr>Results and Evaluation</vt:lpstr>
      <vt:lpstr>Conclusion and Lessons Learned</vt:lpstr>
      <vt:lpstr>Reference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Accident Severity Using U.K. Traffic Data: A PySpark Approach</dc:title>
  <cp:lastModifiedBy>Yanyan Deng</cp:lastModifiedBy>
  <cp:revision>1</cp:revision>
  <dcterms:modified xsi:type="dcterms:W3CDTF">2020-09-04T02:34:46Z</dcterms:modified>
</cp:coreProperties>
</file>