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g6b4542a02a_0_1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b4542a02a_0_1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111"/>
        <p:cNvGrpSpPr/>
        <p:nvPr/>
      </p:nvGrpSpPr>
      <p:grpSpPr>
        <a:xfrm>
          <a:off x="0" y="0"/>
          <a:ext cx="0" cy="0"/>
          <a:chOff x="0" y="0"/>
          <a:chExt cx="0" cy="0"/>
        </a:xfrm>
      </p:grpSpPr>
      <p:sp>
        <p:nvSpPr>
          <p:cNvPr id="112" name="Google Shape;112;g6b4542a02a_0_4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6b4542a02a_0_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 name="Shape 119"/>
        <p:cNvGrpSpPr/>
        <p:nvPr/>
      </p:nvGrpSpPr>
      <p:grpSpPr>
        <a:xfrm>
          <a:off x="0" y="0"/>
          <a:ext cx="0" cy="0"/>
          <a:chOff x="0" y="0"/>
          <a:chExt cx="0" cy="0"/>
        </a:xfrm>
      </p:grpSpPr>
      <p:sp>
        <p:nvSpPr>
          <p:cNvPr id="120" name="Google Shape;120;g6b4542a02a_0_4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6b4542a02a_0_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 name="Shape 125"/>
        <p:cNvGrpSpPr/>
        <p:nvPr/>
      </p:nvGrpSpPr>
      <p:grpSpPr>
        <a:xfrm>
          <a:off x="0" y="0"/>
          <a:ext cx="0" cy="0"/>
          <a:chOff x="0" y="0"/>
          <a:chExt cx="0" cy="0"/>
        </a:xfrm>
      </p:grpSpPr>
      <p:sp>
        <p:nvSpPr>
          <p:cNvPr id="126" name="Google Shape;126;g6b4542a02a_0_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6b4542a02a_0_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 name="Shape 133"/>
        <p:cNvGrpSpPr/>
        <p:nvPr/>
      </p:nvGrpSpPr>
      <p:grpSpPr>
        <a:xfrm>
          <a:off x="0" y="0"/>
          <a:ext cx="0" cy="0"/>
          <a:chOff x="0" y="0"/>
          <a:chExt cx="0" cy="0"/>
        </a:xfrm>
      </p:grpSpPr>
      <p:sp>
        <p:nvSpPr>
          <p:cNvPr id="134" name="Google Shape;134;g6b4542a02a_0_5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6b4542a02a_0_5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139"/>
        <p:cNvGrpSpPr/>
        <p:nvPr/>
      </p:nvGrpSpPr>
      <p:grpSpPr>
        <a:xfrm>
          <a:off x="0" y="0"/>
          <a:ext cx="0" cy="0"/>
          <a:chOff x="0" y="0"/>
          <a:chExt cx="0" cy="0"/>
        </a:xfrm>
      </p:grpSpPr>
      <p:sp>
        <p:nvSpPr>
          <p:cNvPr id="140" name="Google Shape;140;g6b4542a02a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6b4542a02a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 name="Shape 148"/>
        <p:cNvGrpSpPr/>
        <p:nvPr/>
      </p:nvGrpSpPr>
      <p:grpSpPr>
        <a:xfrm>
          <a:off x="0" y="0"/>
          <a:ext cx="0" cy="0"/>
          <a:chOff x="0" y="0"/>
          <a:chExt cx="0" cy="0"/>
        </a:xfrm>
      </p:grpSpPr>
      <p:sp>
        <p:nvSpPr>
          <p:cNvPr id="149" name="Google Shape;149;g6b4542a02a_0_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6b4542a02a_0_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55"/>
        <p:cNvGrpSpPr/>
        <p:nvPr/>
      </p:nvGrpSpPr>
      <p:grpSpPr>
        <a:xfrm>
          <a:off x="0" y="0"/>
          <a:ext cx="0" cy="0"/>
          <a:chOff x="0" y="0"/>
          <a:chExt cx="0" cy="0"/>
        </a:xfrm>
      </p:grpSpPr>
      <p:sp>
        <p:nvSpPr>
          <p:cNvPr id="156" name="Google Shape;156;g6b4542a02a_0_1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6b4542a02a_0_1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6"/>
        <p:cNvGrpSpPr/>
        <p:nvPr/>
      </p:nvGrpSpPr>
      <p:grpSpPr>
        <a:xfrm>
          <a:off x="0" y="0"/>
          <a:ext cx="0" cy="0"/>
          <a:chOff x="0" y="0"/>
          <a:chExt cx="0" cy="0"/>
        </a:xfrm>
      </p:grpSpPr>
      <p:sp>
        <p:nvSpPr>
          <p:cNvPr id="57" name="Google Shape;57;g6b4542a02a_0_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b4542a02a_0_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g6b4542a02a_0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b4542a02a_0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g6b4542a02a_0_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b4542a02a_0_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 name="Shape 75"/>
        <p:cNvGrpSpPr/>
        <p:nvPr/>
      </p:nvGrpSpPr>
      <p:grpSpPr>
        <a:xfrm>
          <a:off x="0" y="0"/>
          <a:ext cx="0" cy="0"/>
          <a:chOff x="0" y="0"/>
          <a:chExt cx="0" cy="0"/>
        </a:xfrm>
      </p:grpSpPr>
      <p:sp>
        <p:nvSpPr>
          <p:cNvPr id="76" name="Google Shape;76;g6b4542a02a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6b4542a02a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81"/>
        <p:cNvGrpSpPr/>
        <p:nvPr/>
      </p:nvGrpSpPr>
      <p:grpSpPr>
        <a:xfrm>
          <a:off x="0" y="0"/>
          <a:ext cx="0" cy="0"/>
          <a:chOff x="0" y="0"/>
          <a:chExt cx="0" cy="0"/>
        </a:xfrm>
      </p:grpSpPr>
      <p:sp>
        <p:nvSpPr>
          <p:cNvPr id="82" name="Google Shape;82;g6b4542a02a_0_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6b4542a02a_0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87"/>
        <p:cNvGrpSpPr/>
        <p:nvPr/>
      </p:nvGrpSpPr>
      <p:grpSpPr>
        <a:xfrm>
          <a:off x="0" y="0"/>
          <a:ext cx="0" cy="0"/>
          <a:chOff x="0" y="0"/>
          <a:chExt cx="0" cy="0"/>
        </a:xfrm>
      </p:grpSpPr>
      <p:sp>
        <p:nvSpPr>
          <p:cNvPr id="88" name="Google Shape;88;g6b4542a02a_0_2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6b4542a02a_0_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g6b4542a02a_0_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6b4542a02a_0_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g6b4542a02a_0_3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6b4542a02a_0_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3.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3.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3.xml"/><Relationship Id="rId2" Type="http://schemas.openxmlformats.org/officeDocument/2006/relationships/image" Target="../media/image16.pn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3.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3.xml"/><Relationship Id="rId2" Type="http://schemas.openxmlformats.org/officeDocument/2006/relationships/image" Target="../media/image22.png"/><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3.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1"/>
          <a:stretch>
            <a:fillRect/>
          </a:stretch>
        </p:blipFill>
        <p:spPr>
          <a:xfrm>
            <a:off x="152400" y="0"/>
            <a:ext cx="8839201" cy="1899653"/>
          </a:xfrm>
          <a:prstGeom prst="rect">
            <a:avLst/>
          </a:prstGeom>
          <a:noFill/>
          <a:ln>
            <a:noFill/>
          </a:ln>
        </p:spPr>
      </p:pic>
      <p:sp>
        <p:nvSpPr>
          <p:cNvPr id="55" name="Google Shape;55;p13"/>
          <p:cNvSpPr txBox="1"/>
          <p:nvPr/>
        </p:nvSpPr>
        <p:spPr>
          <a:xfrm>
            <a:off x="1199930" y="2493515"/>
            <a:ext cx="6164400" cy="1990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400">
                <a:solidFill>
                  <a:schemeClr val="dk1"/>
                </a:solidFill>
              </a:rPr>
              <a:t>Team 3:</a:t>
            </a:r>
            <a:endParaRPr sz="2400">
              <a:solidFill>
                <a:schemeClr val="dk1"/>
              </a:solidFill>
            </a:endParaRPr>
          </a:p>
          <a:p>
            <a:pPr marL="0" lvl="0" indent="0" algn="ctr" rtl="0">
              <a:lnSpc>
                <a:spcPct val="115000"/>
              </a:lnSpc>
              <a:spcBef>
                <a:spcPts val="1000"/>
              </a:spcBef>
              <a:spcAft>
                <a:spcPts val="1000"/>
              </a:spcAft>
              <a:buNone/>
            </a:pPr>
            <a:r>
              <a:rPr lang="en-GB" sz="2400">
                <a:solidFill>
                  <a:schemeClr val="dk1"/>
                </a:solidFill>
              </a:rPr>
              <a:t> Jiayu Zhuo,</a:t>
            </a:r>
            <a:r>
              <a:rPr lang="en-GB" sz="2400">
                <a:solidFill>
                  <a:schemeClr val="dk1"/>
                </a:solidFill>
                <a:sym typeface="+mn-ea"/>
              </a:rPr>
              <a:t>Shengyuan Gao</a:t>
            </a:r>
            <a:r>
              <a:rPr lang="en-US" altLang="en-GB" sz="2400">
                <a:solidFill>
                  <a:schemeClr val="dk1"/>
                </a:solidFill>
                <a:sym typeface="+mn-ea"/>
              </a:rPr>
              <a:t>,</a:t>
            </a:r>
            <a:r>
              <a:rPr lang="en-GB" sz="2400">
                <a:solidFill>
                  <a:schemeClr val="dk1"/>
                </a:solidFill>
              </a:rPr>
              <a:t>Yanyan Deng</a:t>
            </a:r>
            <a:endParaRPr sz="24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Time Line</a:t>
            </a:r>
            <a:endParaRPr lang="en-GB"/>
          </a:p>
        </p:txBody>
      </p:sp>
      <p:pic>
        <p:nvPicPr>
          <p:cNvPr id="110" name="Google Shape;110;p22"/>
          <p:cNvPicPr preferRelativeResize="0"/>
          <p:nvPr/>
        </p:nvPicPr>
        <p:blipFill>
          <a:blip r:embed="rId1"/>
          <a:stretch>
            <a:fillRect/>
          </a:stretch>
        </p:blipFill>
        <p:spPr>
          <a:xfrm>
            <a:off x="134300" y="1170125"/>
            <a:ext cx="9009701" cy="2259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14" name="Shape 114"/>
        <p:cNvGrpSpPr/>
        <p:nvPr/>
      </p:nvGrpSpPr>
      <p:grpSpPr>
        <a:xfrm>
          <a:off x="0" y="0"/>
          <a:ext cx="0" cy="0"/>
          <a:chOff x="0" y="0"/>
          <a:chExt cx="0" cy="0"/>
        </a:xfrm>
      </p:grpSpPr>
      <p:pic>
        <p:nvPicPr>
          <p:cNvPr id="115" name="Google Shape;115;p23"/>
          <p:cNvPicPr preferRelativeResize="0"/>
          <p:nvPr/>
        </p:nvPicPr>
        <p:blipFill>
          <a:blip r:embed="rId1"/>
          <a:stretch>
            <a:fillRect/>
          </a:stretch>
        </p:blipFill>
        <p:spPr>
          <a:xfrm>
            <a:off x="0" y="2119075"/>
            <a:ext cx="3791075" cy="2872025"/>
          </a:xfrm>
          <a:prstGeom prst="rect">
            <a:avLst/>
          </a:prstGeom>
          <a:noFill/>
          <a:ln>
            <a:noFill/>
          </a:ln>
        </p:spPr>
      </p:pic>
      <p:pic>
        <p:nvPicPr>
          <p:cNvPr id="116" name="Google Shape;116;p23"/>
          <p:cNvPicPr preferRelativeResize="0"/>
          <p:nvPr/>
        </p:nvPicPr>
        <p:blipFill>
          <a:blip r:embed="rId2"/>
          <a:stretch>
            <a:fillRect/>
          </a:stretch>
        </p:blipFill>
        <p:spPr>
          <a:xfrm>
            <a:off x="3867150" y="2119075"/>
            <a:ext cx="5276850" cy="2857509"/>
          </a:xfrm>
          <a:prstGeom prst="rect">
            <a:avLst/>
          </a:prstGeom>
          <a:noFill/>
          <a:ln>
            <a:noFill/>
          </a:ln>
        </p:spPr>
      </p:pic>
      <p:sp>
        <p:nvSpPr>
          <p:cNvPr id="117" name="Google Shape;117;p23"/>
          <p:cNvSpPr txBox="1"/>
          <p:nvPr/>
        </p:nvSpPr>
        <p:spPr>
          <a:xfrm>
            <a:off x="5895550" y="335750"/>
            <a:ext cx="2779800" cy="64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Reference</a:t>
            </a:r>
            <a:r>
              <a:rPr lang="en-GB"/>
              <a:t>: regression</a:t>
            </a:r>
            <a:endParaRPr lang="en-GB"/>
          </a:p>
          <a:p>
            <a:pPr marL="0" lvl="0" indent="0" algn="l" rtl="0">
              <a:spcBef>
                <a:spcPts val="0"/>
              </a:spcBef>
              <a:spcAft>
                <a:spcPts val="0"/>
              </a:spcAft>
              <a:buNone/>
            </a:pPr>
          </a:p>
        </p:txBody>
      </p:sp>
      <p:pic>
        <p:nvPicPr>
          <p:cNvPr id="118" name="Google Shape;118;p23"/>
          <p:cNvPicPr preferRelativeResize="0"/>
          <p:nvPr/>
        </p:nvPicPr>
        <p:blipFill>
          <a:blip r:embed="rId3"/>
          <a:stretch>
            <a:fillRect/>
          </a:stretch>
        </p:blipFill>
        <p:spPr>
          <a:xfrm>
            <a:off x="0" y="0"/>
            <a:ext cx="4572000" cy="223140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22" name="Shape 122"/>
        <p:cNvGrpSpPr/>
        <p:nvPr/>
      </p:nvGrpSpPr>
      <p:grpSpPr>
        <a:xfrm>
          <a:off x="0" y="0"/>
          <a:ext cx="0" cy="0"/>
          <a:chOff x="0" y="0"/>
          <a:chExt cx="0" cy="0"/>
        </a:xfrm>
      </p:grpSpPr>
      <p:pic>
        <p:nvPicPr>
          <p:cNvPr id="123" name="Google Shape;123;p24"/>
          <p:cNvPicPr preferRelativeResize="0"/>
          <p:nvPr/>
        </p:nvPicPr>
        <p:blipFill>
          <a:blip r:embed="rId1"/>
          <a:stretch>
            <a:fillRect/>
          </a:stretch>
        </p:blipFill>
        <p:spPr>
          <a:xfrm>
            <a:off x="0" y="1768150"/>
            <a:ext cx="4572000" cy="3375357"/>
          </a:xfrm>
          <a:prstGeom prst="rect">
            <a:avLst/>
          </a:prstGeom>
          <a:noFill/>
          <a:ln>
            <a:noFill/>
          </a:ln>
        </p:spPr>
      </p:pic>
      <p:pic>
        <p:nvPicPr>
          <p:cNvPr id="124" name="Google Shape;124;p24"/>
          <p:cNvPicPr preferRelativeResize="0"/>
          <p:nvPr/>
        </p:nvPicPr>
        <p:blipFill>
          <a:blip r:embed="rId2"/>
          <a:stretch>
            <a:fillRect/>
          </a:stretch>
        </p:blipFill>
        <p:spPr>
          <a:xfrm>
            <a:off x="4908000" y="1768150"/>
            <a:ext cx="4236000" cy="1850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28" name="Shape 128"/>
        <p:cNvGrpSpPr/>
        <p:nvPr/>
      </p:nvGrpSpPr>
      <p:grpSpPr>
        <a:xfrm>
          <a:off x="0" y="0"/>
          <a:ext cx="0" cy="0"/>
          <a:chOff x="0" y="0"/>
          <a:chExt cx="0" cy="0"/>
        </a:xfrm>
      </p:grpSpPr>
      <p:pic>
        <p:nvPicPr>
          <p:cNvPr id="129" name="Google Shape;129;p25"/>
          <p:cNvPicPr preferRelativeResize="0"/>
          <p:nvPr/>
        </p:nvPicPr>
        <p:blipFill>
          <a:blip r:embed="rId1"/>
          <a:stretch>
            <a:fillRect/>
          </a:stretch>
        </p:blipFill>
        <p:spPr>
          <a:xfrm>
            <a:off x="0" y="5"/>
            <a:ext cx="3505100" cy="4862325"/>
          </a:xfrm>
          <a:prstGeom prst="rect">
            <a:avLst/>
          </a:prstGeom>
          <a:noFill/>
          <a:ln>
            <a:noFill/>
          </a:ln>
        </p:spPr>
      </p:pic>
      <p:pic>
        <p:nvPicPr>
          <p:cNvPr id="130" name="Google Shape;130;p25"/>
          <p:cNvPicPr preferRelativeResize="0"/>
          <p:nvPr/>
        </p:nvPicPr>
        <p:blipFill>
          <a:blip r:embed="rId2"/>
          <a:stretch>
            <a:fillRect/>
          </a:stretch>
        </p:blipFill>
        <p:spPr>
          <a:xfrm>
            <a:off x="3984025" y="0"/>
            <a:ext cx="3409950" cy="1428750"/>
          </a:xfrm>
          <a:prstGeom prst="rect">
            <a:avLst/>
          </a:prstGeom>
          <a:noFill/>
          <a:ln>
            <a:noFill/>
          </a:ln>
        </p:spPr>
      </p:pic>
      <p:pic>
        <p:nvPicPr>
          <p:cNvPr id="131" name="Google Shape;131;p25"/>
          <p:cNvPicPr preferRelativeResize="0"/>
          <p:nvPr/>
        </p:nvPicPr>
        <p:blipFill>
          <a:blip r:embed="rId3"/>
          <a:stretch>
            <a:fillRect/>
          </a:stretch>
        </p:blipFill>
        <p:spPr>
          <a:xfrm>
            <a:off x="3895725" y="1428750"/>
            <a:ext cx="3810000" cy="1076325"/>
          </a:xfrm>
          <a:prstGeom prst="rect">
            <a:avLst/>
          </a:prstGeom>
          <a:noFill/>
          <a:ln>
            <a:noFill/>
          </a:ln>
        </p:spPr>
      </p:pic>
      <p:pic>
        <p:nvPicPr>
          <p:cNvPr id="132" name="Google Shape;132;p25"/>
          <p:cNvPicPr preferRelativeResize="0"/>
          <p:nvPr/>
        </p:nvPicPr>
        <p:blipFill>
          <a:blip r:embed="rId4"/>
          <a:stretch>
            <a:fillRect/>
          </a:stretch>
        </p:blipFill>
        <p:spPr>
          <a:xfrm>
            <a:off x="3702025" y="2571750"/>
            <a:ext cx="5172075" cy="1352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36" name="Shape 136"/>
        <p:cNvGrpSpPr/>
        <p:nvPr/>
      </p:nvGrpSpPr>
      <p:grpSpPr>
        <a:xfrm>
          <a:off x="0" y="0"/>
          <a:ext cx="0" cy="0"/>
          <a:chOff x="0" y="0"/>
          <a:chExt cx="0" cy="0"/>
        </a:xfrm>
      </p:grpSpPr>
      <p:pic>
        <p:nvPicPr>
          <p:cNvPr id="137" name="Google Shape;137;p26"/>
          <p:cNvPicPr preferRelativeResize="0"/>
          <p:nvPr/>
        </p:nvPicPr>
        <p:blipFill>
          <a:blip r:embed="rId1"/>
          <a:stretch>
            <a:fillRect/>
          </a:stretch>
        </p:blipFill>
        <p:spPr>
          <a:xfrm>
            <a:off x="1625600" y="290275"/>
            <a:ext cx="5200650" cy="2495550"/>
          </a:xfrm>
          <a:prstGeom prst="rect">
            <a:avLst/>
          </a:prstGeom>
          <a:noFill/>
          <a:ln>
            <a:noFill/>
          </a:ln>
        </p:spPr>
      </p:pic>
      <p:pic>
        <p:nvPicPr>
          <p:cNvPr id="138" name="Google Shape;138;p26"/>
          <p:cNvPicPr preferRelativeResize="0"/>
          <p:nvPr/>
        </p:nvPicPr>
        <p:blipFill>
          <a:blip r:embed="rId2"/>
          <a:stretch>
            <a:fillRect/>
          </a:stretch>
        </p:blipFill>
        <p:spPr>
          <a:xfrm>
            <a:off x="2282825" y="3134175"/>
            <a:ext cx="3886200" cy="1619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Classification  ANN</a:t>
            </a:r>
            <a:endParaRPr lang="en-GB"/>
          </a:p>
        </p:txBody>
      </p:sp>
      <p:pic>
        <p:nvPicPr>
          <p:cNvPr id="144" name="Google Shape;144;p27"/>
          <p:cNvPicPr preferRelativeResize="0"/>
          <p:nvPr/>
        </p:nvPicPr>
        <p:blipFill>
          <a:blip r:embed="rId1"/>
          <a:stretch>
            <a:fillRect/>
          </a:stretch>
        </p:blipFill>
        <p:spPr>
          <a:xfrm>
            <a:off x="0" y="2960925"/>
            <a:ext cx="2667592" cy="2182575"/>
          </a:xfrm>
          <a:prstGeom prst="rect">
            <a:avLst/>
          </a:prstGeom>
          <a:noFill/>
          <a:ln>
            <a:noFill/>
          </a:ln>
        </p:spPr>
      </p:pic>
      <p:pic>
        <p:nvPicPr>
          <p:cNvPr id="145" name="Google Shape;145;p27"/>
          <p:cNvPicPr preferRelativeResize="0"/>
          <p:nvPr/>
        </p:nvPicPr>
        <p:blipFill>
          <a:blip r:embed="rId2"/>
          <a:stretch>
            <a:fillRect/>
          </a:stretch>
        </p:blipFill>
        <p:spPr>
          <a:xfrm>
            <a:off x="2667600" y="2960925"/>
            <a:ext cx="3979413" cy="2181025"/>
          </a:xfrm>
          <a:prstGeom prst="rect">
            <a:avLst/>
          </a:prstGeom>
          <a:noFill/>
          <a:ln>
            <a:noFill/>
          </a:ln>
        </p:spPr>
      </p:pic>
      <p:pic>
        <p:nvPicPr>
          <p:cNvPr id="146" name="Google Shape;146;p27"/>
          <p:cNvPicPr preferRelativeResize="0"/>
          <p:nvPr/>
        </p:nvPicPr>
        <p:blipFill>
          <a:blip r:embed="rId3"/>
          <a:stretch>
            <a:fillRect/>
          </a:stretch>
        </p:blipFill>
        <p:spPr>
          <a:xfrm>
            <a:off x="5290250" y="700797"/>
            <a:ext cx="3853750" cy="2107728"/>
          </a:xfrm>
          <a:prstGeom prst="rect">
            <a:avLst/>
          </a:prstGeom>
          <a:noFill/>
          <a:ln>
            <a:noFill/>
          </a:ln>
        </p:spPr>
      </p:pic>
      <p:pic>
        <p:nvPicPr>
          <p:cNvPr id="147" name="Google Shape;147;p27"/>
          <p:cNvPicPr preferRelativeResize="0"/>
          <p:nvPr/>
        </p:nvPicPr>
        <p:blipFill>
          <a:blip r:embed="rId4"/>
          <a:stretch>
            <a:fillRect/>
          </a:stretch>
        </p:blipFill>
        <p:spPr>
          <a:xfrm>
            <a:off x="0" y="930925"/>
            <a:ext cx="3853750" cy="187761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51" name="Shape 151"/>
        <p:cNvGrpSpPr/>
        <p:nvPr/>
      </p:nvGrpSpPr>
      <p:grpSpPr>
        <a:xfrm>
          <a:off x="0" y="0"/>
          <a:ext cx="0" cy="0"/>
          <a:chOff x="0" y="0"/>
          <a:chExt cx="0" cy="0"/>
        </a:xfrm>
      </p:grpSpPr>
      <p:pic>
        <p:nvPicPr>
          <p:cNvPr id="152" name="Google Shape;152;p28"/>
          <p:cNvPicPr preferRelativeResize="0"/>
          <p:nvPr/>
        </p:nvPicPr>
        <p:blipFill>
          <a:blip r:embed="rId1"/>
          <a:stretch>
            <a:fillRect/>
          </a:stretch>
        </p:blipFill>
        <p:spPr>
          <a:xfrm>
            <a:off x="0" y="1436950"/>
            <a:ext cx="5276850" cy="3524250"/>
          </a:xfrm>
          <a:prstGeom prst="rect">
            <a:avLst/>
          </a:prstGeom>
          <a:noFill/>
          <a:ln>
            <a:noFill/>
          </a:ln>
        </p:spPr>
      </p:pic>
      <p:pic>
        <p:nvPicPr>
          <p:cNvPr id="153" name="Google Shape;153;p28"/>
          <p:cNvPicPr preferRelativeResize="0"/>
          <p:nvPr/>
        </p:nvPicPr>
        <p:blipFill>
          <a:blip r:embed="rId2"/>
          <a:stretch>
            <a:fillRect/>
          </a:stretch>
        </p:blipFill>
        <p:spPr>
          <a:xfrm>
            <a:off x="4976700" y="152400"/>
            <a:ext cx="4014900" cy="4201825"/>
          </a:xfrm>
          <a:prstGeom prst="rect">
            <a:avLst/>
          </a:prstGeom>
          <a:noFill/>
          <a:ln>
            <a:noFill/>
          </a:ln>
        </p:spPr>
      </p:pic>
      <p:sp>
        <p:nvSpPr>
          <p:cNvPr id="154" name="Google Shape;154;p28"/>
          <p:cNvSpPr txBox="1"/>
          <p:nvPr/>
        </p:nvSpPr>
        <p:spPr>
          <a:xfrm>
            <a:off x="1087775" y="376025"/>
            <a:ext cx="1074000" cy="58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ANN</a:t>
            </a:r>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58" name="Shape 158"/>
        <p:cNvGrpSpPr/>
        <p:nvPr/>
      </p:nvGrpSpPr>
      <p:grpSpPr>
        <a:xfrm>
          <a:off x="0" y="0"/>
          <a:ext cx="0" cy="0"/>
          <a:chOff x="0" y="0"/>
          <a:chExt cx="0" cy="0"/>
        </a:xfrm>
      </p:grpSpPr>
      <p:pic>
        <p:nvPicPr>
          <p:cNvPr id="159" name="Google Shape;159;p29"/>
          <p:cNvPicPr preferRelativeResize="0"/>
          <p:nvPr/>
        </p:nvPicPr>
        <p:blipFill>
          <a:blip r:embed="rId1"/>
          <a:stretch>
            <a:fillRect/>
          </a:stretch>
        </p:blipFill>
        <p:spPr>
          <a:xfrm>
            <a:off x="6401621" y="2305050"/>
            <a:ext cx="2742379" cy="2838450"/>
          </a:xfrm>
          <a:prstGeom prst="rect">
            <a:avLst/>
          </a:prstGeom>
          <a:noFill/>
          <a:ln>
            <a:noFill/>
          </a:ln>
        </p:spPr>
      </p:pic>
      <p:sp>
        <p:nvSpPr>
          <p:cNvPr id="160" name="Google Shape;160;p29"/>
          <p:cNvSpPr txBox="1"/>
          <p:nvPr/>
        </p:nvSpPr>
        <p:spPr>
          <a:xfrm>
            <a:off x="725725" y="174175"/>
            <a:ext cx="1596600" cy="69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Decision</a:t>
            </a:r>
            <a:r>
              <a:rPr lang="en-GB"/>
              <a:t> Tree</a:t>
            </a:r>
            <a:endParaRPr lang="en-GB"/>
          </a:p>
        </p:txBody>
      </p:sp>
      <p:pic>
        <p:nvPicPr>
          <p:cNvPr id="161" name="Google Shape;161;p29"/>
          <p:cNvPicPr preferRelativeResize="0"/>
          <p:nvPr/>
        </p:nvPicPr>
        <p:blipFill>
          <a:blip r:embed="rId2"/>
          <a:stretch>
            <a:fillRect/>
          </a:stretch>
        </p:blipFill>
        <p:spPr>
          <a:xfrm>
            <a:off x="4933950" y="0"/>
            <a:ext cx="4210050" cy="2305050"/>
          </a:xfrm>
          <a:prstGeom prst="rect">
            <a:avLst/>
          </a:prstGeom>
          <a:noFill/>
          <a:ln>
            <a:noFill/>
          </a:ln>
        </p:spPr>
      </p:pic>
      <p:pic>
        <p:nvPicPr>
          <p:cNvPr id="162" name="Google Shape;162;p29"/>
          <p:cNvPicPr preferRelativeResize="0"/>
          <p:nvPr/>
        </p:nvPicPr>
        <p:blipFill>
          <a:blip r:embed="rId3"/>
          <a:stretch>
            <a:fillRect/>
          </a:stretch>
        </p:blipFill>
        <p:spPr>
          <a:xfrm>
            <a:off x="0" y="1175875"/>
            <a:ext cx="4431582" cy="39676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000" b="1"/>
              <a:t>Abstract</a:t>
            </a:r>
            <a:endParaRPr lang="en-GB" sz="4000" b="1"/>
          </a:p>
        </p:txBody>
      </p:sp>
      <p:sp>
        <p:nvSpPr>
          <p:cNvPr id="61" name="Google Shape;61;p1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30000"/>
              </a:lnSpc>
              <a:spcBef>
                <a:spcPts val="0"/>
              </a:spcBef>
              <a:spcAft>
                <a:spcPts val="0"/>
              </a:spcAft>
              <a:buClr>
                <a:schemeClr val="dk1"/>
              </a:buClr>
              <a:buSzPts val="1100"/>
              <a:buFont typeface="Arial" panose="020B0604020202020204"/>
              <a:buNone/>
            </a:pPr>
            <a:r>
              <a:rPr lang="en-GB" sz="1400">
                <a:solidFill>
                  <a:srgbClr val="404040"/>
                </a:solidFill>
              </a:rPr>
              <a:t>With the abnormal change of weather and the increase of haze, the pm2.5 index has attracted more and more people's attention. In the study, we use the dataset collecting from the city of Beijing to analyze the relationships between pm2.5 values and environmental indicators and to predict what factor would cause PM values. We use 52874 data from the dataset, including </a:t>
            </a:r>
            <a:r>
              <a:rPr lang="en-US" altLang="en-GB" sz="1400">
                <a:solidFill>
                  <a:srgbClr val="404040"/>
                </a:solidFill>
              </a:rPr>
              <a:t>19 </a:t>
            </a:r>
            <a:r>
              <a:rPr lang="en-GB" sz="1400">
                <a:solidFill>
                  <a:srgbClr val="404040"/>
                </a:solidFill>
              </a:rPr>
              <a:t>attributes. By using the algorithm result, we are looking forward to finding the relationship between the data by the analysis of the result. Hopefully, this research result could help us to find out the incidence of air pollution, thereby find an effective method to control and reduce the incidence rate. Finally, a good environment will benefit hundreds of millions of people. </a:t>
            </a:r>
            <a:endParaRPr sz="1400">
              <a:solidFill>
                <a:srgbClr val="404040"/>
              </a:solidFill>
            </a:endParaRPr>
          </a:p>
          <a:p>
            <a:pPr marL="0" lvl="0" indent="0" algn="l" rtl="0">
              <a:spcBef>
                <a:spcPts val="1000"/>
              </a:spcBef>
              <a:spcAft>
                <a:spcPts val="1600"/>
              </a:spcAft>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217450" y="135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000" b="1"/>
              <a:t>Introduction</a:t>
            </a:r>
            <a:endParaRPr lang="en-GB" sz="4000" b="1"/>
          </a:p>
        </p:txBody>
      </p:sp>
      <p:sp>
        <p:nvSpPr>
          <p:cNvPr id="67" name="Google Shape;67;p15"/>
          <p:cNvSpPr txBox="1"/>
          <p:nvPr>
            <p:ph type="body" idx="1"/>
          </p:nvPr>
        </p:nvSpPr>
        <p:spPr>
          <a:xfrm>
            <a:off x="217450" y="863550"/>
            <a:ext cx="8520600" cy="3976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panose="020B0604020202020204"/>
              <a:buNone/>
            </a:pPr>
            <a:r>
              <a:rPr lang="en-GB" sz="2000">
                <a:solidFill>
                  <a:schemeClr val="dk1"/>
                </a:solidFill>
              </a:rPr>
              <a:t>•</a:t>
            </a:r>
            <a:r>
              <a:rPr lang="en-GB" sz="1200">
                <a:solidFill>
                  <a:srgbClr val="404040"/>
                </a:solidFill>
              </a:rPr>
              <a:t>Our study is to study which factors are significantly related to the pm2.5 in Beijing, such as temperature, humidity and season.</a:t>
            </a:r>
            <a:endParaRPr sz="1200">
              <a:solidFill>
                <a:srgbClr val="404040"/>
              </a:solidFill>
            </a:endParaRPr>
          </a:p>
          <a:p>
            <a:pPr marL="0" lvl="0" indent="0" algn="just" rtl="0">
              <a:spcBef>
                <a:spcPts val="1000"/>
              </a:spcBef>
              <a:spcAft>
                <a:spcPts val="0"/>
              </a:spcAft>
              <a:buClr>
                <a:schemeClr val="dk1"/>
              </a:buClr>
              <a:buSzPts val="1100"/>
              <a:buFont typeface="Arial" panose="020B0604020202020204"/>
              <a:buNone/>
            </a:pPr>
            <a:r>
              <a:rPr lang="en-GB" sz="1200">
                <a:solidFill>
                  <a:schemeClr val="dk1"/>
                </a:solidFill>
              </a:rPr>
              <a:t>•</a:t>
            </a:r>
            <a:r>
              <a:rPr lang="en-GB" sz="1200" b="1">
                <a:solidFill>
                  <a:srgbClr val="404040"/>
                </a:solidFill>
              </a:rPr>
              <a:t>Background</a:t>
            </a:r>
            <a:endParaRPr sz="1200" b="1">
              <a:solidFill>
                <a:srgbClr val="404040"/>
              </a:solidFill>
            </a:endParaRPr>
          </a:p>
          <a:p>
            <a:pPr marL="0" lvl="0" indent="0" algn="just" rtl="0">
              <a:spcBef>
                <a:spcPts val="1000"/>
              </a:spcBef>
              <a:spcAft>
                <a:spcPts val="0"/>
              </a:spcAft>
              <a:buClr>
                <a:schemeClr val="dk1"/>
              </a:buClr>
              <a:buSzPts val="1100"/>
              <a:buFont typeface="Arial" panose="020B0604020202020204"/>
              <a:buNone/>
            </a:pPr>
            <a:r>
              <a:rPr lang="en-GB" sz="1200">
                <a:solidFill>
                  <a:srgbClr val="404040"/>
                </a:solidFill>
              </a:rPr>
              <a:t>Due to rapid economic development, industrial expansion, and urbanization during the last few decades in China, the increasing occurrence of haze or smog episodes characterized by the high fine particulate matter levels and reduced visibility has been reported in national-scale China, especially in the most developed and high-populated city. Besides, the global climate is warmer and warmer, which is affecting our life all the time. For example, there are fewer glaciers, less water, animal extinction, weather changes, and so on. Climate is closely related to our life. The haze in the Beijing area is a severe problem in the world.</a:t>
            </a:r>
            <a:endParaRPr sz="1200">
              <a:solidFill>
                <a:srgbClr val="404040"/>
              </a:solidFill>
            </a:endParaRPr>
          </a:p>
          <a:p>
            <a:pPr marL="0" lvl="0" indent="0" algn="just" rtl="0">
              <a:spcBef>
                <a:spcPts val="1000"/>
              </a:spcBef>
              <a:spcAft>
                <a:spcPts val="0"/>
              </a:spcAft>
              <a:buClr>
                <a:schemeClr val="dk1"/>
              </a:buClr>
              <a:buSzPts val="1100"/>
              <a:buFont typeface="Arial" panose="020B0604020202020204"/>
              <a:buNone/>
            </a:pPr>
            <a:r>
              <a:rPr lang="en-GB" sz="1200">
                <a:solidFill>
                  <a:schemeClr val="dk1"/>
                </a:solidFill>
              </a:rPr>
              <a:t>•</a:t>
            </a:r>
            <a:r>
              <a:rPr lang="en-GB" sz="1200" b="1">
                <a:solidFill>
                  <a:srgbClr val="404040"/>
                </a:solidFill>
              </a:rPr>
              <a:t>Meaning</a:t>
            </a:r>
            <a:endParaRPr sz="1200" b="1">
              <a:solidFill>
                <a:srgbClr val="404040"/>
              </a:solidFill>
            </a:endParaRPr>
          </a:p>
          <a:p>
            <a:pPr marL="0" lvl="0" indent="0" algn="just" rtl="0">
              <a:lnSpc>
                <a:spcPct val="130000"/>
              </a:lnSpc>
              <a:spcBef>
                <a:spcPts val="1000"/>
              </a:spcBef>
              <a:spcAft>
                <a:spcPts val="0"/>
              </a:spcAft>
              <a:buClr>
                <a:schemeClr val="dk1"/>
              </a:buClr>
              <a:buSzPts val="1100"/>
              <a:buFont typeface="Arial" panose="020B0604020202020204"/>
              <a:buNone/>
            </a:pPr>
            <a:r>
              <a:rPr lang="en-GB" sz="1200">
                <a:solidFill>
                  <a:srgbClr val="404040"/>
                </a:solidFill>
              </a:rPr>
              <a:t>Studying this area can deepen our understanding of relation between urban climate and PM2.5’s </a:t>
            </a:r>
            <a:r>
              <a:rPr lang="en-GB" sz="1200">
                <a:solidFill>
                  <a:srgbClr val="404040"/>
                </a:solidFill>
              </a:rPr>
              <a:t>detection value</a:t>
            </a:r>
            <a:r>
              <a:rPr lang="en-GB" sz="1200">
                <a:solidFill>
                  <a:srgbClr val="404040"/>
                </a:solidFill>
              </a:rPr>
              <a:t>. High occurrence of extreme haze episodes in recent years not only leads to a global concern due to its adverse health effects but also triggers the Chinese government to tackle the severe air quality problem, especially PM2.5 pollution. Our purpose is also to hope that people pay more attention to environmental protection.</a:t>
            </a:r>
            <a:endParaRPr sz="1200">
              <a:solidFill>
                <a:srgbClr val="404040"/>
              </a:solidFill>
            </a:endParaRPr>
          </a:p>
          <a:p>
            <a:pPr marL="0" lvl="0" indent="0" algn="l" rtl="0">
              <a:spcBef>
                <a:spcPts val="1000"/>
              </a:spcBef>
              <a:spcAft>
                <a:spcPts val="1600"/>
              </a:spcAft>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54900" y="125475"/>
            <a:ext cx="3850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b="1"/>
              <a:t>Data Description</a:t>
            </a:r>
            <a:endParaRPr lang="en-GB" sz="3600" b="1"/>
          </a:p>
        </p:txBody>
      </p:sp>
      <p:sp>
        <p:nvSpPr>
          <p:cNvPr id="73" name="Google Shape;73;p16"/>
          <p:cNvSpPr txBox="1"/>
          <p:nvPr>
            <p:ph type="body" idx="1"/>
          </p:nvPr>
        </p:nvSpPr>
        <p:spPr>
          <a:xfrm>
            <a:off x="311700" y="762000"/>
            <a:ext cx="3936900" cy="3990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Clr>
                <a:schemeClr val="dk1"/>
              </a:buClr>
              <a:buSzPts val="1100"/>
              <a:buFont typeface="Arial" panose="020B0604020202020204"/>
              <a:buNone/>
            </a:pPr>
            <a:r>
              <a:rPr lang="en-GB" sz="1400">
                <a:solidFill>
                  <a:schemeClr val="dk1"/>
                </a:solidFill>
              </a:rPr>
              <a:t>•</a:t>
            </a:r>
            <a:r>
              <a:rPr lang="en-GB" sz="1200" b="1">
                <a:solidFill>
                  <a:srgbClr val="404040"/>
                </a:solidFill>
              </a:rPr>
              <a:t>Data source</a:t>
            </a:r>
            <a:r>
              <a:rPr lang="en-GB" sz="1200">
                <a:solidFill>
                  <a:srgbClr val="404040"/>
                </a:solidFill>
              </a:rPr>
              <a:t>: UCI datamining Archivehttps://archive.ics.uci.edu/ml/datasets/PM2.5+Data+of+Five+Chinese+Cities#</a:t>
            </a:r>
            <a:endParaRPr sz="1200">
              <a:solidFill>
                <a:srgbClr val="404040"/>
              </a:solidFill>
            </a:endParaRPr>
          </a:p>
          <a:p>
            <a:pPr marL="0" lvl="0" indent="0" algn="l" rtl="0">
              <a:lnSpc>
                <a:spcPct val="130000"/>
              </a:lnSpc>
              <a:spcBef>
                <a:spcPts val="0"/>
              </a:spcBef>
              <a:spcAft>
                <a:spcPts val="0"/>
              </a:spcAft>
              <a:buClr>
                <a:schemeClr val="dk1"/>
              </a:buClr>
              <a:buSzPts val="1100"/>
              <a:buFont typeface="Arial" panose="020B0604020202020204"/>
              <a:buNone/>
            </a:pPr>
            <a:r>
              <a:rPr lang="en-GB" sz="1200">
                <a:solidFill>
                  <a:schemeClr val="dk1"/>
                </a:solidFill>
              </a:rPr>
              <a:t>•</a:t>
            </a:r>
            <a:r>
              <a:rPr lang="en-GB" sz="1200" b="1">
                <a:solidFill>
                  <a:srgbClr val="404040"/>
                </a:solidFill>
              </a:rPr>
              <a:t>Number of records in the dataset</a:t>
            </a:r>
            <a:r>
              <a:rPr lang="en-GB" sz="1200">
                <a:solidFill>
                  <a:srgbClr val="404040"/>
                </a:solidFill>
              </a:rPr>
              <a:t>: 52874 (Beijing)</a:t>
            </a:r>
            <a:endParaRPr sz="1200">
              <a:solidFill>
                <a:srgbClr val="404040"/>
              </a:solidFill>
            </a:endParaRPr>
          </a:p>
          <a:p>
            <a:pPr marL="0" lvl="0" indent="0" algn="l" rtl="0">
              <a:lnSpc>
                <a:spcPct val="130000"/>
              </a:lnSpc>
              <a:spcBef>
                <a:spcPts val="0"/>
              </a:spcBef>
              <a:spcAft>
                <a:spcPts val="0"/>
              </a:spcAft>
              <a:buClr>
                <a:schemeClr val="dk1"/>
              </a:buClr>
              <a:buSzPts val="1100"/>
              <a:buFont typeface="Arial" panose="020B0604020202020204"/>
              <a:buNone/>
            </a:pPr>
            <a:r>
              <a:rPr lang="en-GB" sz="1200">
                <a:solidFill>
                  <a:schemeClr val="dk1"/>
                </a:solidFill>
              </a:rPr>
              <a:t>•</a:t>
            </a:r>
            <a:r>
              <a:rPr lang="en-GB" sz="1200" b="1">
                <a:solidFill>
                  <a:srgbClr val="404040"/>
                </a:solidFill>
              </a:rPr>
              <a:t>No of features</a:t>
            </a:r>
            <a:r>
              <a:rPr lang="en-GB" sz="1200">
                <a:solidFill>
                  <a:srgbClr val="404040"/>
                </a:solidFill>
              </a:rPr>
              <a:t>: 17 (excluding the 1 No field)</a:t>
            </a:r>
            <a:endParaRPr sz="1200">
              <a:solidFill>
                <a:srgbClr val="404040"/>
              </a:solidFill>
            </a:endParaRPr>
          </a:p>
          <a:p>
            <a:pPr marL="0" lvl="0" indent="0" algn="l" rtl="0">
              <a:lnSpc>
                <a:spcPct val="130000"/>
              </a:lnSpc>
              <a:spcBef>
                <a:spcPts val="0"/>
              </a:spcBef>
              <a:spcAft>
                <a:spcPts val="0"/>
              </a:spcAft>
              <a:buClr>
                <a:schemeClr val="dk1"/>
              </a:buClr>
              <a:buSzPts val="1100"/>
              <a:buFont typeface="Arial" panose="020B0604020202020204"/>
              <a:buNone/>
            </a:pPr>
            <a:r>
              <a:rPr lang="en-GB" sz="1200">
                <a:solidFill>
                  <a:schemeClr val="dk1"/>
                </a:solidFill>
              </a:rPr>
              <a:t>•</a:t>
            </a:r>
            <a:r>
              <a:rPr lang="en-GB" sz="1200" b="1">
                <a:solidFill>
                  <a:srgbClr val="404040"/>
                </a:solidFill>
              </a:rPr>
              <a:t>Brief Description of the dataset</a:t>
            </a:r>
            <a:r>
              <a:rPr lang="en-GB" sz="1200">
                <a:solidFill>
                  <a:srgbClr val="404040"/>
                </a:solidFill>
              </a:rPr>
              <a:t>: PM 2.5 refers to atmospheric particulate matter that have a diameter less than 2.5 micrometers. The dataset contains 52874 records </a:t>
            </a:r>
            <a:r>
              <a:rPr lang="en-US" altLang="en-GB" sz="1200">
                <a:solidFill>
                  <a:srgbClr val="404040"/>
                </a:solidFill>
              </a:rPr>
              <a:t>in Beijing</a:t>
            </a:r>
            <a:r>
              <a:rPr lang="en-GB" sz="1200">
                <a:solidFill>
                  <a:srgbClr val="404040"/>
                </a:solidFill>
              </a:rPr>
              <a:t>.</a:t>
            </a:r>
            <a:endParaRPr sz="1200">
              <a:solidFill>
                <a:srgbClr val="404040"/>
              </a:solidFill>
            </a:endParaRPr>
          </a:p>
          <a:p>
            <a:pPr marL="0" lvl="0" indent="0" algn="l" rtl="0">
              <a:lnSpc>
                <a:spcPct val="130000"/>
              </a:lnSpc>
              <a:spcBef>
                <a:spcPts val="0"/>
              </a:spcBef>
              <a:spcAft>
                <a:spcPts val="0"/>
              </a:spcAft>
              <a:buClr>
                <a:schemeClr val="dk1"/>
              </a:buClr>
              <a:buSzPts val="1100"/>
              <a:buFont typeface="Arial" panose="020B0604020202020204"/>
              <a:buNone/>
            </a:pPr>
            <a:r>
              <a:rPr lang="en-GB" sz="1200">
                <a:solidFill>
                  <a:schemeClr val="dk1"/>
                </a:solidFill>
              </a:rPr>
              <a:t>•</a:t>
            </a:r>
            <a:r>
              <a:rPr lang="en-GB" sz="1200" b="1">
                <a:solidFill>
                  <a:srgbClr val="404040"/>
                </a:solidFill>
              </a:rPr>
              <a:t>Target: </a:t>
            </a:r>
            <a:r>
              <a:rPr lang="en-GB" sz="1200">
                <a:solidFill>
                  <a:srgbClr val="404040"/>
                </a:solidFill>
              </a:rPr>
              <a:t>us_post and level of PM2.5, Level</a:t>
            </a:r>
            <a:endParaRPr sz="1200">
              <a:solidFill>
                <a:srgbClr val="404040"/>
              </a:solidFill>
            </a:endParaRPr>
          </a:p>
          <a:p>
            <a:pPr marL="0" lvl="0" indent="0" algn="l" rtl="0">
              <a:lnSpc>
                <a:spcPct val="130000"/>
              </a:lnSpc>
              <a:spcBef>
                <a:spcPts val="0"/>
              </a:spcBef>
              <a:spcAft>
                <a:spcPts val="0"/>
              </a:spcAft>
              <a:buClr>
                <a:schemeClr val="dk1"/>
              </a:buClr>
              <a:buSzPts val="1100"/>
              <a:buFont typeface="Arial" panose="020B0604020202020204"/>
              <a:buNone/>
            </a:pPr>
            <a:r>
              <a:rPr lang="en-GB" sz="1200">
                <a:solidFill>
                  <a:schemeClr val="dk1"/>
                </a:solidFill>
              </a:rPr>
              <a:t>•</a:t>
            </a:r>
            <a:r>
              <a:rPr lang="en-GB" sz="1200">
                <a:solidFill>
                  <a:srgbClr val="FF0000"/>
                </a:solidFill>
              </a:rPr>
              <a:t> </a:t>
            </a:r>
            <a:r>
              <a:rPr lang="en-GB" sz="1200" b="1">
                <a:solidFill>
                  <a:srgbClr val="000000"/>
                </a:solidFill>
              </a:rPr>
              <a:t>Processing</a:t>
            </a:r>
            <a:r>
              <a:rPr lang="en-GB" sz="1200">
                <a:solidFill>
                  <a:srgbClr val="000000"/>
                </a:solidFill>
              </a:rPr>
              <a:t>: Delete </a:t>
            </a:r>
            <a:r>
              <a:rPr lang="en-GB" sz="1200">
                <a:solidFill>
                  <a:srgbClr val="000000"/>
                </a:solidFill>
              </a:rPr>
              <a:t>invalid</a:t>
            </a:r>
            <a:r>
              <a:rPr lang="en-GB" sz="1200">
                <a:solidFill>
                  <a:srgbClr val="000000"/>
                </a:solidFill>
              </a:rPr>
              <a:t> data, and divide into six grades depend on pm2.5 index.</a:t>
            </a:r>
            <a:endParaRPr sz="1200">
              <a:solidFill>
                <a:srgbClr val="000000"/>
              </a:solidFill>
            </a:endParaRPr>
          </a:p>
          <a:p>
            <a:pPr marL="0" lvl="0" indent="0" algn="l" rtl="0">
              <a:lnSpc>
                <a:spcPct val="130000"/>
              </a:lnSpc>
              <a:spcBef>
                <a:spcPts val="0"/>
              </a:spcBef>
              <a:spcAft>
                <a:spcPts val="0"/>
              </a:spcAft>
              <a:buClr>
                <a:schemeClr val="dk1"/>
              </a:buClr>
              <a:buSzPts val="1100"/>
              <a:buFont typeface="Arial" panose="020B0604020202020204"/>
              <a:buNone/>
            </a:pPr>
            <a:r>
              <a:rPr lang="en-GB" sz="1200">
                <a:solidFill>
                  <a:srgbClr val="000000"/>
                </a:solidFill>
              </a:rPr>
              <a:t>Partition: 60% Training Sample and 40% Testing Sample. </a:t>
            </a:r>
            <a:endParaRPr sz="1200">
              <a:solidFill>
                <a:srgbClr val="000000"/>
              </a:solidFill>
            </a:endParaRPr>
          </a:p>
          <a:p>
            <a:pPr marL="0" lvl="0" indent="0" algn="l" rtl="0">
              <a:lnSpc>
                <a:spcPct val="130000"/>
              </a:lnSpc>
              <a:spcBef>
                <a:spcPts val="0"/>
              </a:spcBef>
              <a:spcAft>
                <a:spcPts val="0"/>
              </a:spcAft>
              <a:buClr>
                <a:schemeClr val="dk1"/>
              </a:buClr>
              <a:buSzPts val="1100"/>
              <a:buFont typeface="Arial" panose="020B0604020202020204"/>
              <a:buNone/>
            </a:pPr>
            <a:r>
              <a:rPr lang="en-GB" sz="1200">
                <a:solidFill>
                  <a:srgbClr val="000000"/>
                </a:solidFill>
              </a:rPr>
              <a:t>Three Algorithm models: MLR, DT and ANN.</a:t>
            </a:r>
            <a:endParaRPr sz="1200">
              <a:solidFill>
                <a:srgbClr val="000000"/>
              </a:solidFill>
            </a:endParaRPr>
          </a:p>
          <a:p>
            <a:pPr marL="0" lvl="0" indent="0" algn="l" rtl="0">
              <a:spcBef>
                <a:spcPts val="0"/>
              </a:spcBef>
              <a:spcAft>
                <a:spcPts val="1600"/>
              </a:spcAft>
              <a:buNone/>
            </a:pPr>
            <a:endParaRPr sz="1200"/>
          </a:p>
        </p:txBody>
      </p:sp>
      <p:pic>
        <p:nvPicPr>
          <p:cNvPr id="74" name="Google Shape;74;p16"/>
          <p:cNvPicPr preferRelativeResize="0"/>
          <p:nvPr/>
        </p:nvPicPr>
        <p:blipFill>
          <a:blip r:embed="rId1"/>
          <a:stretch>
            <a:fillRect/>
          </a:stretch>
        </p:blipFill>
        <p:spPr>
          <a:xfrm>
            <a:off x="4347150" y="125475"/>
            <a:ext cx="4590600" cy="474583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1764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b="1"/>
              <a:t>Problem Statement:</a:t>
            </a:r>
            <a:endParaRPr lang="en-GB" sz="3600" b="1"/>
          </a:p>
        </p:txBody>
      </p:sp>
      <p:sp>
        <p:nvSpPr>
          <p:cNvPr id="80" name="Google Shape;80;p17"/>
          <p:cNvSpPr txBox="1"/>
          <p:nvPr>
            <p:ph type="body" idx="1"/>
          </p:nvPr>
        </p:nvSpPr>
        <p:spPr>
          <a:xfrm>
            <a:off x="311700" y="846050"/>
            <a:ext cx="8520600" cy="40290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Clr>
                <a:schemeClr val="dk1"/>
              </a:buClr>
              <a:buSzPts val="1100"/>
              <a:buFont typeface="Arial" panose="020B0604020202020204"/>
              <a:buNone/>
            </a:pPr>
            <a:r>
              <a:rPr lang="en-GB" sz="2400">
                <a:solidFill>
                  <a:schemeClr val="dk1"/>
                </a:solidFill>
              </a:rPr>
              <a:t>•</a:t>
            </a:r>
            <a:r>
              <a:rPr lang="en-GB" sz="2400" b="1">
                <a:solidFill>
                  <a:srgbClr val="404040"/>
                </a:solidFill>
              </a:rPr>
              <a:t>Data mining task</a:t>
            </a:r>
            <a:r>
              <a:rPr lang="en-GB" sz="2400">
                <a:solidFill>
                  <a:srgbClr val="404040"/>
                </a:solidFill>
              </a:rPr>
              <a:t>:</a:t>
            </a:r>
            <a:endParaRPr sz="2400">
              <a:solidFill>
                <a:srgbClr val="404040"/>
              </a:solidFill>
            </a:endParaRPr>
          </a:p>
          <a:p>
            <a:pPr marL="0" lvl="0" indent="0" algn="l" rtl="0">
              <a:lnSpc>
                <a:spcPct val="130000"/>
              </a:lnSpc>
              <a:spcBef>
                <a:spcPts val="0"/>
              </a:spcBef>
              <a:spcAft>
                <a:spcPts val="0"/>
              </a:spcAft>
              <a:buClr>
                <a:schemeClr val="dk1"/>
              </a:buClr>
              <a:buSzPts val="1100"/>
              <a:buFont typeface="Arial" panose="020B0604020202020204"/>
              <a:buNone/>
            </a:pPr>
            <a:r>
              <a:rPr lang="en-GB" sz="2400">
                <a:solidFill>
                  <a:srgbClr val="404040"/>
                </a:solidFill>
              </a:rPr>
              <a:t>   In this case, we choose the dataset, include 50389 history records, from Beijing. By using three algorithm models, we are trying to find relationship between PM2.5  value and climatic characteristics (mainly on whether).</a:t>
            </a:r>
            <a:endParaRPr sz="2400">
              <a:solidFill>
                <a:schemeClr val="dk1"/>
              </a:solidFill>
            </a:endParaRPr>
          </a:p>
          <a:p>
            <a:pPr marL="0" lvl="0" indent="0" algn="l" rtl="0">
              <a:lnSpc>
                <a:spcPct val="130000"/>
              </a:lnSpc>
              <a:spcBef>
                <a:spcPts val="1000"/>
              </a:spcBef>
              <a:spcAft>
                <a:spcPts val="0"/>
              </a:spcAft>
              <a:buClr>
                <a:schemeClr val="dk1"/>
              </a:buClr>
              <a:buSzPts val="1100"/>
              <a:buFont typeface="Arial" panose="020B0604020202020204"/>
              <a:buNone/>
            </a:pPr>
            <a:r>
              <a:rPr lang="en-GB" sz="2400">
                <a:solidFill>
                  <a:schemeClr val="dk1"/>
                </a:solidFill>
              </a:rPr>
              <a:t>  </a:t>
            </a:r>
            <a:r>
              <a:rPr lang="en-GB" sz="2400">
                <a:solidFill>
                  <a:srgbClr val="404040"/>
                </a:solidFill>
              </a:rPr>
              <a:t>Using classification and regression to find the relationship between element of climate and the rate of PM2.5. How does it impact the </a:t>
            </a:r>
            <a:r>
              <a:rPr lang="en-GB" sz="2400">
                <a:solidFill>
                  <a:srgbClr val="404040"/>
                </a:solidFill>
              </a:rPr>
              <a:t>PM2.5 </a:t>
            </a:r>
            <a:r>
              <a:rPr lang="en-GB" sz="2400">
                <a:solidFill>
                  <a:srgbClr val="404040"/>
                </a:solidFill>
              </a:rPr>
              <a:t>pollution in the urban area.</a:t>
            </a:r>
            <a:endParaRPr sz="2400">
              <a:solidFill>
                <a:srgbClr val="404040"/>
              </a:solidFill>
            </a:endParaRPr>
          </a:p>
          <a:p>
            <a:pPr marL="0" lvl="0" indent="0" algn="l" rtl="0">
              <a:spcBef>
                <a:spcPts val="0"/>
              </a:spcBef>
              <a:spcAft>
                <a:spcPts val="1600"/>
              </a:spcAft>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175750"/>
            <a:ext cx="8520600" cy="73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b="1"/>
              <a:t>Methodology</a:t>
            </a:r>
            <a:endParaRPr lang="en-GB" sz="3600" b="1"/>
          </a:p>
        </p:txBody>
      </p:sp>
      <p:sp>
        <p:nvSpPr>
          <p:cNvPr id="86" name="Google Shape;86;p18"/>
          <p:cNvSpPr txBox="1"/>
          <p:nvPr>
            <p:ph type="body" idx="1"/>
          </p:nvPr>
        </p:nvSpPr>
        <p:spPr>
          <a:xfrm>
            <a:off x="311700" y="1152475"/>
            <a:ext cx="8520600" cy="37815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GB" sz="2400">
                <a:solidFill>
                  <a:schemeClr val="dk1"/>
                </a:solidFill>
              </a:rPr>
              <a:t>•</a:t>
            </a:r>
            <a:r>
              <a:rPr lang="en-GB" sz="1400">
                <a:solidFill>
                  <a:srgbClr val="404040"/>
                </a:solidFill>
              </a:rPr>
              <a:t>Data collect from Kaggle, delete the ‘N/A’ raw in target and attributes column. Add a column to classified the value of target:Define 0-50 as good,51-100 moderate. 100-150 unhealthy for sensitive group,151-200:unhealthy,201-300 very unhealthy,over 301:hazardous</a:t>
            </a:r>
            <a:endParaRPr sz="1400">
              <a:solidFill>
                <a:srgbClr val="404040"/>
              </a:solidFill>
            </a:endParaRPr>
          </a:p>
          <a:p>
            <a:pPr marL="0" lvl="0" indent="0" algn="l" rtl="0">
              <a:lnSpc>
                <a:spcPct val="130000"/>
              </a:lnSpc>
              <a:spcBef>
                <a:spcPts val="0"/>
              </a:spcBef>
              <a:spcAft>
                <a:spcPts val="0"/>
              </a:spcAft>
              <a:buClr>
                <a:schemeClr val="dk1"/>
              </a:buClr>
              <a:buSzPts val="1100"/>
              <a:buFont typeface="Arial" panose="020B0604020202020204"/>
              <a:buNone/>
            </a:pPr>
            <a:endParaRPr sz="1400">
              <a:solidFill>
                <a:srgbClr val="404040"/>
              </a:solidFill>
            </a:endParaRPr>
          </a:p>
          <a:p>
            <a:pPr marL="0" lvl="0" indent="0" algn="l" rtl="0">
              <a:lnSpc>
                <a:spcPct val="130000"/>
              </a:lnSpc>
              <a:spcBef>
                <a:spcPts val="0"/>
              </a:spcBef>
              <a:spcAft>
                <a:spcPts val="0"/>
              </a:spcAft>
              <a:buClr>
                <a:schemeClr val="dk1"/>
              </a:buClr>
              <a:buSzPts val="1100"/>
              <a:buFont typeface="Arial" panose="020B0604020202020204"/>
              <a:buNone/>
            </a:pPr>
            <a:r>
              <a:rPr lang="en-GB" sz="1400">
                <a:solidFill>
                  <a:schemeClr val="dk1"/>
                </a:solidFill>
              </a:rPr>
              <a:t>•</a:t>
            </a:r>
            <a:r>
              <a:rPr lang="en-GB" sz="1400" b="1">
                <a:solidFill>
                  <a:srgbClr val="404040"/>
                </a:solidFill>
              </a:rPr>
              <a:t>Model:</a:t>
            </a:r>
            <a:endParaRPr sz="1400" b="1">
              <a:solidFill>
                <a:srgbClr val="404040"/>
              </a:solidFill>
            </a:endParaRPr>
          </a:p>
          <a:p>
            <a:pPr marL="0" lvl="0" indent="0" algn="l" rtl="0">
              <a:spcBef>
                <a:spcPts val="0"/>
              </a:spcBef>
              <a:spcAft>
                <a:spcPts val="0"/>
              </a:spcAft>
              <a:buClr>
                <a:schemeClr val="dk1"/>
              </a:buClr>
              <a:buSzPts val="1100"/>
              <a:buFont typeface="Arial" panose="020B0604020202020204"/>
              <a:buNone/>
            </a:pPr>
            <a:r>
              <a:rPr lang="en-GB" sz="1400">
                <a:solidFill>
                  <a:srgbClr val="404040"/>
                </a:solidFill>
              </a:rPr>
              <a:t>   Regression: Ann, MLR</a:t>
            </a:r>
            <a:endParaRPr sz="1400">
              <a:solidFill>
                <a:srgbClr val="404040"/>
              </a:solidFill>
            </a:endParaRPr>
          </a:p>
          <a:p>
            <a:pPr marL="0" lvl="0" indent="0" algn="l" rtl="0">
              <a:spcBef>
                <a:spcPts val="1000"/>
              </a:spcBef>
              <a:spcAft>
                <a:spcPts val="0"/>
              </a:spcAft>
              <a:buClr>
                <a:schemeClr val="dk1"/>
              </a:buClr>
              <a:buSzPts val="1100"/>
              <a:buFont typeface="Arial" panose="020B0604020202020204"/>
              <a:buNone/>
            </a:pPr>
            <a:r>
              <a:rPr lang="en-GB" sz="1400">
                <a:solidFill>
                  <a:srgbClr val="404040"/>
                </a:solidFill>
              </a:rPr>
              <a:t>   Classification: Ann, Decision tree</a:t>
            </a:r>
            <a:endParaRPr sz="1400">
              <a:solidFill>
                <a:srgbClr val="404040"/>
              </a:solidFill>
            </a:endParaRPr>
          </a:p>
          <a:p>
            <a:pPr marL="0" lvl="0" indent="0" algn="l" rtl="0">
              <a:spcBef>
                <a:spcPts val="1000"/>
              </a:spcBef>
              <a:spcAft>
                <a:spcPts val="0"/>
              </a:spcAft>
              <a:buClr>
                <a:schemeClr val="dk1"/>
              </a:buClr>
              <a:buSzPts val="1100"/>
              <a:buFont typeface="Arial" panose="020B0604020202020204"/>
              <a:buNone/>
            </a:pPr>
            <a:r>
              <a:rPr lang="en-GB" sz="1400">
                <a:solidFill>
                  <a:srgbClr val="404040"/>
                </a:solidFill>
              </a:rPr>
              <a:t>   For us_post: regression, ANN.</a:t>
            </a:r>
            <a:endParaRPr sz="1400">
              <a:solidFill>
                <a:srgbClr val="404040"/>
              </a:solidFill>
            </a:endParaRPr>
          </a:p>
          <a:p>
            <a:pPr marL="0" lvl="0" indent="0" algn="l" rtl="0">
              <a:spcBef>
                <a:spcPts val="1000"/>
              </a:spcBef>
              <a:spcAft>
                <a:spcPts val="0"/>
              </a:spcAft>
              <a:buClr>
                <a:schemeClr val="dk1"/>
              </a:buClr>
              <a:buSzPts val="1100"/>
              <a:buFont typeface="Arial" panose="020B0604020202020204"/>
              <a:buNone/>
            </a:pPr>
            <a:r>
              <a:rPr lang="en-GB" sz="1400">
                <a:solidFill>
                  <a:srgbClr val="404040"/>
                </a:solidFill>
              </a:rPr>
              <a:t>   Level: Ann, Decision tree</a:t>
            </a:r>
            <a:endParaRPr sz="1400">
              <a:solidFill>
                <a:srgbClr val="404040"/>
              </a:solidFill>
            </a:endParaRPr>
          </a:p>
          <a:p>
            <a:pPr marL="0" lvl="0" indent="0" algn="l" rtl="0">
              <a:spcBef>
                <a:spcPts val="1000"/>
              </a:spcBef>
              <a:spcAft>
                <a:spcPts val="1600"/>
              </a:spcAft>
              <a:buNone/>
            </a:pPr>
            <a:r>
              <a:rPr lang="en-GB" sz="1400">
                <a:solidFill>
                  <a:srgbClr val="404040"/>
                </a:solidFill>
              </a:rPr>
              <a:t>   choose 60% samples go to training and 40% go to the testing.</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ANN Model</a:t>
            </a:r>
            <a:endParaRPr lang="en-GB" b="1"/>
          </a:p>
        </p:txBody>
      </p:sp>
      <p:pic>
        <p:nvPicPr>
          <p:cNvPr id="92" name="Google Shape;92;p19"/>
          <p:cNvPicPr preferRelativeResize="0"/>
          <p:nvPr/>
        </p:nvPicPr>
        <p:blipFill>
          <a:blip r:embed="rId1"/>
          <a:stretch>
            <a:fillRect/>
          </a:stretch>
        </p:blipFill>
        <p:spPr>
          <a:xfrm>
            <a:off x="564209" y="684900"/>
            <a:ext cx="7856540" cy="4458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DT Model</a:t>
            </a:r>
            <a:endParaRPr lang="en-GB" b="1"/>
          </a:p>
        </p:txBody>
      </p:sp>
      <p:pic>
        <p:nvPicPr>
          <p:cNvPr id="98" name="Google Shape;98;p20"/>
          <p:cNvPicPr preferRelativeResize="0"/>
          <p:nvPr/>
        </p:nvPicPr>
        <p:blipFill>
          <a:blip r:embed="rId1"/>
          <a:stretch>
            <a:fillRect/>
          </a:stretch>
        </p:blipFill>
        <p:spPr>
          <a:xfrm>
            <a:off x="129400" y="1293527"/>
            <a:ext cx="9014600" cy="36001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109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b="1"/>
              <a:t>Expected results &amp; conclusions</a:t>
            </a:r>
            <a:endParaRPr lang="en-GB" sz="3600" b="1"/>
          </a:p>
        </p:txBody>
      </p:sp>
      <p:sp>
        <p:nvSpPr>
          <p:cNvPr id="104" name="Google Shape;104;p21"/>
          <p:cNvSpPr txBox="1"/>
          <p:nvPr>
            <p:ph type="body" idx="1"/>
          </p:nvPr>
        </p:nvSpPr>
        <p:spPr>
          <a:xfrm>
            <a:off x="215950" y="778900"/>
            <a:ext cx="8520600" cy="44451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Clr>
                <a:schemeClr val="dk1"/>
              </a:buClr>
              <a:buSzPts val="1100"/>
              <a:buFont typeface="Arial" panose="020B0604020202020204"/>
              <a:buNone/>
            </a:pPr>
            <a:r>
              <a:rPr lang="en-GB" sz="1200">
                <a:solidFill>
                  <a:schemeClr val="dk1"/>
                </a:solidFill>
              </a:rPr>
              <a:t>•</a:t>
            </a:r>
            <a:r>
              <a:rPr lang="en-GB" sz="1200" b="1">
                <a:solidFill>
                  <a:srgbClr val="404040"/>
                </a:solidFill>
              </a:rPr>
              <a:t>The Ann model</a:t>
            </a:r>
            <a:endParaRPr sz="1200" b="1">
              <a:solidFill>
                <a:srgbClr val="404040"/>
              </a:solidFill>
            </a:endParaRPr>
          </a:p>
          <a:p>
            <a:pPr marL="0" lvl="0" indent="0" algn="l" rtl="0">
              <a:lnSpc>
                <a:spcPct val="130000"/>
              </a:lnSpc>
              <a:spcBef>
                <a:spcPts val="0"/>
              </a:spcBef>
              <a:spcAft>
                <a:spcPts val="0"/>
              </a:spcAft>
              <a:buClr>
                <a:schemeClr val="dk1"/>
              </a:buClr>
              <a:buSzPts val="1100"/>
              <a:buFont typeface="Arial" panose="020B0604020202020204"/>
              <a:buNone/>
            </a:pPr>
            <a:r>
              <a:rPr lang="en-GB" sz="1200">
                <a:solidFill>
                  <a:srgbClr val="404040"/>
                </a:solidFill>
              </a:rPr>
              <a:t>The accuracy of the model is 50%. In the predicted importance, temperature is the most significant influence, then followed by DEWP, HUMI, PRES,season and other factors. The accuracy of Training data and Test data are 48.02% and 47.97% respectively. As the result, the Ann model is relatively stable.</a:t>
            </a:r>
            <a:endParaRPr sz="1200">
              <a:solidFill>
                <a:srgbClr val="404040"/>
              </a:solidFill>
            </a:endParaRPr>
          </a:p>
          <a:p>
            <a:pPr marL="0" lvl="0" indent="0" algn="l" rtl="0">
              <a:lnSpc>
                <a:spcPct val="130000"/>
              </a:lnSpc>
              <a:spcBef>
                <a:spcPts val="1000"/>
              </a:spcBef>
              <a:spcAft>
                <a:spcPts val="0"/>
              </a:spcAft>
              <a:buClr>
                <a:schemeClr val="dk1"/>
              </a:buClr>
              <a:buSzPts val="1100"/>
              <a:buFont typeface="Arial" panose="020B0604020202020204"/>
              <a:buNone/>
            </a:pPr>
            <a:r>
              <a:rPr lang="en-GB" sz="1200">
                <a:solidFill>
                  <a:schemeClr val="dk1"/>
                </a:solidFill>
              </a:rPr>
              <a:t>•</a:t>
            </a:r>
            <a:r>
              <a:rPr lang="en-GB" sz="1200" b="1">
                <a:solidFill>
                  <a:srgbClr val="404040"/>
                </a:solidFill>
              </a:rPr>
              <a:t>Decision Tree</a:t>
            </a:r>
            <a:endParaRPr sz="1200" b="1">
              <a:solidFill>
                <a:srgbClr val="404040"/>
              </a:solidFill>
            </a:endParaRPr>
          </a:p>
          <a:p>
            <a:pPr marL="0" lvl="0" indent="0" algn="l" rtl="0">
              <a:lnSpc>
                <a:spcPct val="130000"/>
              </a:lnSpc>
              <a:spcBef>
                <a:spcPts val="0"/>
              </a:spcBef>
              <a:spcAft>
                <a:spcPts val="0"/>
              </a:spcAft>
              <a:buNone/>
            </a:pPr>
            <a:r>
              <a:rPr lang="en-GB" sz="1200">
                <a:solidFill>
                  <a:srgbClr val="404040"/>
                </a:solidFill>
              </a:rPr>
              <a:t>Among all factors, temperature is the most significant influence, then followed by pressure, season and other factors.The accuracy of training data and test data were 72.74% and 50.75%, values between DT and ANN are quite different.</a:t>
            </a:r>
            <a:endParaRPr sz="1200">
              <a:solidFill>
                <a:srgbClr val="404040"/>
              </a:solidFill>
            </a:endParaRPr>
          </a:p>
          <a:p>
            <a:pPr marL="0" lvl="0" indent="0" algn="l" rtl="0">
              <a:lnSpc>
                <a:spcPct val="130000"/>
              </a:lnSpc>
              <a:spcBef>
                <a:spcPts val="1000"/>
              </a:spcBef>
              <a:spcAft>
                <a:spcPts val="0"/>
              </a:spcAft>
              <a:buNone/>
            </a:pPr>
            <a:r>
              <a:rPr lang="en-GB" sz="1200">
                <a:solidFill>
                  <a:srgbClr val="404040"/>
                </a:solidFill>
              </a:rPr>
              <a:t>Comparing</a:t>
            </a:r>
            <a:r>
              <a:rPr lang="en-GB" sz="1200">
                <a:solidFill>
                  <a:srgbClr val="404040"/>
                </a:solidFill>
              </a:rPr>
              <a:t> two models, </a:t>
            </a:r>
            <a:r>
              <a:rPr lang="en-GB" sz="1200" b="1">
                <a:solidFill>
                  <a:srgbClr val="404040"/>
                </a:solidFill>
              </a:rPr>
              <a:t>Dew point</a:t>
            </a:r>
            <a:r>
              <a:rPr lang="en-GB" sz="1200">
                <a:solidFill>
                  <a:srgbClr val="404040"/>
                </a:solidFill>
              </a:rPr>
              <a:t> and </a:t>
            </a:r>
            <a:r>
              <a:rPr lang="en-GB" sz="1200" b="1">
                <a:solidFill>
                  <a:srgbClr val="404040"/>
                </a:solidFill>
              </a:rPr>
              <a:t>Humidity</a:t>
            </a:r>
            <a:r>
              <a:rPr lang="en-GB" sz="1200">
                <a:solidFill>
                  <a:srgbClr val="404040"/>
                </a:solidFill>
              </a:rPr>
              <a:t> are relatively more important compare with other inputs.</a:t>
            </a:r>
            <a:endParaRPr sz="1200">
              <a:solidFill>
                <a:srgbClr val="404040"/>
              </a:solidFill>
            </a:endParaRPr>
          </a:p>
          <a:p>
            <a:pPr marL="0" lvl="0" indent="0" algn="l" rtl="0">
              <a:lnSpc>
                <a:spcPct val="130000"/>
              </a:lnSpc>
              <a:spcBef>
                <a:spcPts val="1000"/>
              </a:spcBef>
              <a:spcAft>
                <a:spcPts val="0"/>
              </a:spcAft>
              <a:buNone/>
            </a:pPr>
            <a:r>
              <a:rPr lang="en-GB" sz="1200">
                <a:solidFill>
                  <a:srgbClr val="404040"/>
                </a:solidFill>
              </a:rPr>
              <a:t>Due to low accuracy, we are not going to talk about regression part here.</a:t>
            </a:r>
            <a:endParaRPr sz="1200">
              <a:solidFill>
                <a:srgbClr val="404040"/>
              </a:solidFill>
            </a:endParaRPr>
          </a:p>
          <a:p>
            <a:pPr marL="0" lvl="0" indent="0" algn="l" rtl="0">
              <a:lnSpc>
                <a:spcPct val="130000"/>
              </a:lnSpc>
              <a:spcBef>
                <a:spcPts val="1000"/>
              </a:spcBef>
              <a:spcAft>
                <a:spcPts val="0"/>
              </a:spcAft>
              <a:buNone/>
            </a:pPr>
            <a:r>
              <a:rPr lang="en-GB" sz="1200">
                <a:solidFill>
                  <a:srgbClr val="404040"/>
                </a:solidFill>
              </a:rPr>
              <a:t>Research result: In high humidity environment(Normally over 60%),  which always has mist in the air, the measurement equipment would mistakenly measure the mist as PM2.5, too. Because Pm2.5 and mist both have a diameter of less than 2.5 micrometers. Besides, the mist and PM2.5 in environment would combined with each other, which increased the difficulty of detection.  </a:t>
            </a:r>
            <a:endParaRPr sz="1200">
              <a:solidFill>
                <a:srgbClr val="404040"/>
              </a:solidFill>
            </a:endParaRPr>
          </a:p>
          <a:p>
            <a:pPr marL="0" lvl="0" indent="0" algn="l" rtl="0">
              <a:lnSpc>
                <a:spcPct val="130000"/>
              </a:lnSpc>
              <a:spcBef>
                <a:spcPts val="1000"/>
              </a:spcBef>
              <a:spcAft>
                <a:spcPts val="1000"/>
              </a:spcAft>
              <a:buNone/>
            </a:pPr>
            <a:endParaRPr sz="1200">
              <a:solidFill>
                <a:srgbClr val="404040"/>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4765</Words>
  <Application>WPS 演示</Application>
  <PresentationFormat/>
  <Paragraphs>73</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Arial</vt:lpstr>
      <vt:lpstr>宋体</vt:lpstr>
      <vt:lpstr>Wingdings</vt:lpstr>
      <vt:lpstr>Arial</vt:lpstr>
      <vt:lpstr>微软雅黑</vt:lpstr>
      <vt:lpstr>Arial Unicode MS</vt:lpstr>
      <vt:lpstr>Simple Light</vt:lpstr>
      <vt:lpstr>PowerPoint 演示文稿</vt:lpstr>
      <vt:lpstr>Abstract</vt:lpstr>
      <vt:lpstr>Introduction</vt:lpstr>
      <vt:lpstr>Data Description</vt:lpstr>
      <vt:lpstr>Problem Statement:</vt:lpstr>
      <vt:lpstr>Methodology</vt:lpstr>
      <vt:lpstr>ANN Model</vt:lpstr>
      <vt:lpstr>DT Model</vt:lpstr>
      <vt:lpstr>Expected results &amp; conclusions</vt:lpstr>
      <vt:lpstr>Time Line</vt:lpstr>
      <vt:lpstr>PowerPoint 演示文稿</vt:lpstr>
      <vt:lpstr>PowerPoint 演示文稿</vt:lpstr>
      <vt:lpstr>PowerPoint 演示文稿</vt:lpstr>
      <vt:lpstr>PowerPoint 演示文稿</vt:lpstr>
      <vt:lpstr>Classification  ANN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3</cp:revision>
  <dcterms:created xsi:type="dcterms:W3CDTF">2019-11-16T23:34:00Z</dcterms:created>
  <dcterms:modified xsi:type="dcterms:W3CDTF">2019-12-04T22:10:53Z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2052-11.1.0.8731</vt:lpwstr>
  </property>
</Properties>
</file>