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2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Garamond" panose="02020404030301010803" pitchFamily="18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F05464-F494-4AA1-8A7A-A5FED14F36E9}">
  <a:tblStyle styleId="{CBF05464-F494-4AA1-8A7A-A5FED14F36E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6" autoAdjust="0"/>
    <p:restoredTop sz="94660"/>
  </p:normalViewPr>
  <p:slideViewPr>
    <p:cSldViewPr snapToGrid="0">
      <p:cViewPr varScale="1">
        <p:scale>
          <a:sx n="84" d="100"/>
          <a:sy n="84" d="100"/>
        </p:scale>
        <p:origin x="732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8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508632e58_0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2" name="Google Shape;202;g7508632e5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508632e58_0_1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g7508632e58_0_12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0" name="Google Shape;270;g7508632e58_0_12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508632e58_0_13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7508632e58_0_1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508632e58_0_14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2" name="Google Shape;282;g7508632e58_0_1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508632e58_0_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508632e58_0_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508632e58_0_1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508632e58_0_1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508632e58_0_1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508632e58_0_1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508632e58_0_1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508632e58_0_1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508632e58_0_1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7508632e58_0_1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508632e58_0_1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508632e58_0_1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508632e58_0_1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7508632e58_0_1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508632e58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7508632e58_0_5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1" name="Google Shape;211;g7508632e58_0_5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508632e58_0_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7508632e58_0_5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9" name="Google Shape;219;g7508632e58_0_5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508632e58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7508632e58_0_6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g7508632e58_0_6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508632e58_0_8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7508632e58_0_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508632e58_0_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508632e58_0_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508632e58_0_10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7508632e58_0_10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9" name="Google Shape;249;g7508632e58_0_10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508632e58_0_10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6" name="Google Shape;256;g7508632e58_0_1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508632e58_0_11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2" name="Google Shape;262;g7508632e58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Garamond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8807450" y="0"/>
            <a:ext cx="336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sldNum" idx="12"/>
          </p:nvPr>
        </p:nvSpPr>
        <p:spPr>
          <a:xfrm>
            <a:off x="8178799" y="373856"/>
            <a:ext cx="336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sldNum" idx="12"/>
          </p:nvPr>
        </p:nvSpPr>
        <p:spPr>
          <a:xfrm>
            <a:off x="8178799" y="373856"/>
            <a:ext cx="336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Garamond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ldNum" idx="12"/>
          </p:nvPr>
        </p:nvSpPr>
        <p:spPr>
          <a:xfrm>
            <a:off x="8178799" y="373856"/>
            <a:ext cx="336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sldNum" idx="12"/>
          </p:nvPr>
        </p:nvSpPr>
        <p:spPr>
          <a:xfrm>
            <a:off x="8178799" y="373856"/>
            <a:ext cx="336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sldNum" idx="12"/>
          </p:nvPr>
        </p:nvSpPr>
        <p:spPr>
          <a:xfrm>
            <a:off x="8178799" y="373856"/>
            <a:ext cx="336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sldNum" idx="12"/>
          </p:nvPr>
        </p:nvSpPr>
        <p:spPr>
          <a:xfrm>
            <a:off x="8178799" y="373856"/>
            <a:ext cx="336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77" name="Google Shape;177;p3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sldNum" idx="12"/>
          </p:nvPr>
        </p:nvSpPr>
        <p:spPr>
          <a:xfrm>
            <a:off x="8178799" y="373856"/>
            <a:ext cx="336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sldNum" idx="12"/>
          </p:nvPr>
        </p:nvSpPr>
        <p:spPr>
          <a:xfrm>
            <a:off x="8178799" y="373856"/>
            <a:ext cx="336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sldNum" idx="12"/>
          </p:nvPr>
        </p:nvSpPr>
        <p:spPr>
          <a:xfrm>
            <a:off x="8178799" y="373856"/>
            <a:ext cx="336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sldNum" idx="12"/>
          </p:nvPr>
        </p:nvSpPr>
        <p:spPr>
          <a:xfrm>
            <a:off x="8178799" y="373856"/>
            <a:ext cx="336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aramond"/>
              <a:buNone/>
              <a:defRPr sz="33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8807450" y="0"/>
            <a:ext cx="336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rime-data-explorer.fr.cloud.gov/downloads-and-doc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www.hudexchange.info/resource/5948/2019-ahar-part-1-pit-estimates-of-homelessness-in-the-us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hatecrime.osce.org/what-hate-crime" TargetMode="External"/><Relationship Id="rId3" Type="http://schemas.openxmlformats.org/officeDocument/2006/relationships/hyperlink" Target="https://files.hudexchange.info/resources/documents/2019-AHAR-Part-1.pdf" TargetMode="External"/><Relationship Id="rId7" Type="http://schemas.openxmlformats.org/officeDocument/2006/relationships/hyperlink" Target="https://www.whitehouse.gov/wp-content/uploads/2019/09/The-State-of-Homelessness-in-America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www.justice.gov/hatecrimes/hate-crime-statistics" TargetMode="External"/><Relationship Id="rId5" Type="http://schemas.openxmlformats.org/officeDocument/2006/relationships/hyperlink" Target="https://www.splcenter.org/20180415/hate-crimes-explained" TargetMode="External"/><Relationship Id="rId10" Type="http://schemas.openxmlformats.org/officeDocument/2006/relationships/hyperlink" Target="https://abc7ny.com/wheres-your-(expletive)-mask-asian-woman-attacked-in-nyc/6003396/" TargetMode="External"/><Relationship Id="rId4" Type="http://schemas.openxmlformats.org/officeDocument/2006/relationships/hyperlink" Target="https://www.nationalhomeless.org/publications/hatecrimes/hatecrimesmanual12.pdf" TargetMode="External"/><Relationship Id="rId9" Type="http://schemas.openxmlformats.org/officeDocument/2006/relationships/hyperlink" Target="http://www.newyorker.com/news/letter-from-the-uk/the-rise-of-coronavirus-hate-crim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>
            <a:spLocks noGrp="1"/>
          </p:cNvSpPr>
          <p:nvPr>
            <p:ph type="ctrTitle"/>
          </p:nvPr>
        </p:nvSpPr>
        <p:spPr>
          <a:xfrm>
            <a:off x="661481" y="595334"/>
            <a:ext cx="7572000" cy="21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ramond"/>
              <a:buNone/>
            </a:pPr>
            <a:r>
              <a:rPr lang="en" sz="3800" dirty="0">
                <a:latin typeface="Times New Roman"/>
                <a:ea typeface="Times New Roman"/>
                <a:cs typeface="Times New Roman"/>
                <a:sym typeface="Times New Roman"/>
              </a:rPr>
              <a:t>Hate Crime Victimization:</a:t>
            </a:r>
            <a:br>
              <a:rPr lang="en" sz="3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800" dirty="0">
                <a:latin typeface="Times New Roman"/>
                <a:ea typeface="Times New Roman"/>
                <a:cs typeface="Times New Roman"/>
                <a:sym typeface="Times New Roman"/>
              </a:rPr>
              <a:t> An Exploration of </a:t>
            </a:r>
            <a:r>
              <a:rPr lang="en-US" sz="3800" dirty="0">
                <a:latin typeface="Times New Roman"/>
                <a:ea typeface="Times New Roman"/>
                <a:cs typeface="Times New Roman"/>
                <a:sym typeface="Times New Roman"/>
              </a:rPr>
              <a:t>Homelessness and Bias Motivation Impacts on Hate Crime Incident</a:t>
            </a:r>
            <a:endParaRPr sz="3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37"/>
          <p:cNvSpPr txBox="1">
            <a:spLocks noGrp="1"/>
          </p:cNvSpPr>
          <p:nvPr>
            <p:ph type="subTitle" idx="1"/>
          </p:nvPr>
        </p:nvSpPr>
        <p:spPr>
          <a:xfrm>
            <a:off x="1143000" y="2973132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ALTERYX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Tram Ngoc Le (Jennie), Lujie Li (Tony), Yanyan Deng, Rishi Purwar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BYBG-7975-002|Section 8PM-10PM| 2/28/2020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Business Analytics for Manager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37"/>
          <p:cNvSpPr txBox="1">
            <a:spLocks noGrp="1"/>
          </p:cNvSpPr>
          <p:nvPr>
            <p:ph type="sldNum" idx="12"/>
          </p:nvPr>
        </p:nvSpPr>
        <p:spPr>
          <a:xfrm>
            <a:off x="8807450" y="16951"/>
            <a:ext cx="336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37"/>
          <p:cNvSpPr txBox="1"/>
          <p:nvPr/>
        </p:nvSpPr>
        <p:spPr>
          <a:xfrm>
            <a:off x="0" y="16951"/>
            <a:ext cx="11730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>
            <a:spLocks noGrp="1"/>
          </p:cNvSpPr>
          <p:nvPr>
            <p:ph type="body" idx="1"/>
          </p:nvPr>
        </p:nvSpPr>
        <p:spPr>
          <a:xfrm>
            <a:off x="287939" y="1077825"/>
            <a:ext cx="8747100" cy="31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600" dirty="0">
                <a:latin typeface="Times New Roman"/>
                <a:ea typeface="Times New Roman"/>
                <a:cs typeface="Times New Roman"/>
                <a:sym typeface="Times New Roman"/>
              </a:rPr>
              <a:t>Dependent Variables Rationale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-342900">
              <a:lnSpc>
                <a:spcPct val="107916"/>
              </a:lnSpc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" sz="2600" dirty="0">
                <a:latin typeface="Times New Roman"/>
                <a:cs typeface="Times New Roman"/>
                <a:sym typeface="Times New Roman"/>
              </a:rPr>
              <a:t>Predict</a:t>
            </a:r>
            <a:r>
              <a:rPr lang="en-US" sz="2600" dirty="0">
                <a:latin typeface="Times New Roman"/>
                <a:cs typeface="Times New Roman"/>
                <a:sym typeface="Times New Roman"/>
              </a:rPr>
              <a:t>ed</a:t>
            </a:r>
            <a:r>
              <a:rPr lang="en" sz="2600" dirty="0">
                <a:latin typeface="Times New Roman"/>
                <a:cs typeface="Times New Roman"/>
                <a:sym typeface="Times New Roman"/>
              </a:rPr>
              <a:t> the hate crime victims and the type of cases</a:t>
            </a:r>
            <a:endParaRPr sz="2600" dirty="0">
              <a:latin typeface="Times New Roman"/>
              <a:cs typeface="Times New Roman"/>
              <a:sym typeface="Times New Roman"/>
            </a:endParaRPr>
          </a:p>
          <a:p>
            <a:pPr marL="457200" lvl="1" indent="-342900">
              <a:lnSpc>
                <a:spcPct val="107916"/>
              </a:lnSpc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" sz="2600" dirty="0">
                <a:latin typeface="Times New Roman"/>
                <a:cs typeface="Times New Roman"/>
                <a:sym typeface="Times New Roman"/>
              </a:rPr>
              <a:t>Us</a:t>
            </a:r>
            <a:r>
              <a:rPr lang="en-US" sz="2600" dirty="0">
                <a:latin typeface="Times New Roman"/>
                <a:cs typeface="Times New Roman"/>
                <a:sym typeface="Times New Roman"/>
              </a:rPr>
              <a:t>ed</a:t>
            </a:r>
            <a:r>
              <a:rPr lang="en" sz="2600" dirty="0">
                <a:latin typeface="Times New Roman"/>
                <a:cs typeface="Times New Roman"/>
                <a:sym typeface="Times New Roman"/>
              </a:rPr>
              <a:t> these variables for the ultimate results of prediction</a:t>
            </a:r>
            <a:endParaRPr sz="2600" dirty="0">
              <a:latin typeface="Times New Roman"/>
              <a:cs typeface="Times New Roman"/>
              <a:sym typeface="Times New Roman"/>
            </a:endParaRPr>
          </a:p>
          <a:p>
            <a:pPr marL="457200" lvl="1" indent="-342900">
              <a:lnSpc>
                <a:spcPct val="107916"/>
              </a:lnSpc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" sz="2600" dirty="0">
                <a:latin typeface="Times New Roman"/>
                <a:cs typeface="Times New Roman"/>
                <a:sym typeface="Times New Roman"/>
              </a:rPr>
              <a:t>Identif</a:t>
            </a:r>
            <a:r>
              <a:rPr lang="en-US" sz="2600" dirty="0">
                <a:latin typeface="Times New Roman"/>
                <a:cs typeface="Times New Roman"/>
                <a:sym typeface="Times New Roman"/>
              </a:rPr>
              <a:t>ed</a:t>
            </a:r>
            <a:r>
              <a:rPr lang="en" sz="2600" dirty="0">
                <a:latin typeface="Times New Roman"/>
                <a:cs typeface="Times New Roman"/>
                <a:sym typeface="Times New Roman"/>
              </a:rPr>
              <a:t> the victim statistics and the characteristic of cases</a:t>
            </a:r>
            <a:endParaRPr sz="2600" dirty="0">
              <a:latin typeface="Times New Roman"/>
              <a:cs typeface="Times New Roman"/>
              <a:sym typeface="Times New Roman"/>
            </a:endParaRPr>
          </a:p>
          <a:p>
            <a:pPr marL="177800" lvl="0" indent="-38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46"/>
          <p:cNvSpPr txBox="1">
            <a:spLocks noGrp="1"/>
          </p:cNvSpPr>
          <p:nvPr>
            <p:ph type="sldNum" idx="12"/>
          </p:nvPr>
        </p:nvSpPr>
        <p:spPr>
          <a:xfrm>
            <a:off x="8807450" y="0"/>
            <a:ext cx="336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 sz="11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7"/>
          <p:cNvSpPr txBox="1">
            <a:spLocks noGrp="1"/>
          </p:cNvSpPr>
          <p:nvPr>
            <p:ph type="title"/>
          </p:nvPr>
        </p:nvSpPr>
        <p:spPr>
          <a:xfrm>
            <a:off x="53500" y="-1"/>
            <a:ext cx="78867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None/>
            </a:pPr>
            <a:r>
              <a:rPr lang="en" sz="2300" dirty="0">
                <a:latin typeface="Times New Roman"/>
                <a:ea typeface="Times New Roman"/>
                <a:cs typeface="Times New Roman"/>
                <a:sym typeface="Times New Roman"/>
              </a:rPr>
              <a:t>Data Description</a:t>
            </a: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47"/>
          <p:cNvSpPr txBox="1">
            <a:spLocks noGrp="1"/>
          </p:cNvSpPr>
          <p:nvPr>
            <p:ph type="body" idx="1"/>
          </p:nvPr>
        </p:nvSpPr>
        <p:spPr>
          <a:xfrm>
            <a:off x="369570" y="72913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indent="-342900">
              <a:lnSpc>
                <a:spcPct val="107916"/>
              </a:lnSpc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" sz="2200" dirty="0">
                <a:latin typeface="Times New Roman"/>
                <a:cs typeface="Times New Roman"/>
                <a:sym typeface="Times New Roman"/>
              </a:rPr>
              <a:t>Data Size: 1,402,938 Records (18 variables * 6,495 rows * 12 years)</a:t>
            </a:r>
            <a:endParaRPr sz="2200" dirty="0">
              <a:latin typeface="Times New Roman"/>
              <a:cs typeface="Times New Roman"/>
              <a:sym typeface="Times New Roman"/>
            </a:endParaRPr>
          </a:p>
          <a:p>
            <a:pPr lvl="0" indent="-342900">
              <a:lnSpc>
                <a:spcPct val="107916"/>
              </a:lnSpc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" sz="2200" dirty="0">
                <a:latin typeface="Times New Roman"/>
                <a:cs typeface="Times New Roman"/>
                <a:sym typeface="Times New Roman"/>
              </a:rPr>
              <a:t>Data Type: Integer, Numeric, Character</a:t>
            </a:r>
            <a:endParaRPr sz="2200" dirty="0">
              <a:latin typeface="Times New Roman"/>
              <a:cs typeface="Times New Roman"/>
              <a:sym typeface="Times New Roman"/>
            </a:endParaRPr>
          </a:p>
          <a:p>
            <a:pPr lvl="0" indent="-342900">
              <a:lnSpc>
                <a:spcPct val="107916"/>
              </a:lnSpc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" sz="2200" dirty="0">
                <a:latin typeface="Times New Roman"/>
                <a:cs typeface="Times New Roman"/>
                <a:sym typeface="Times New Roman"/>
              </a:rPr>
              <a:t>Data Scale: Nominal, Continuous, Binary, Interval</a:t>
            </a:r>
            <a:endParaRPr sz="2200" dirty="0">
              <a:latin typeface="Times New Roman"/>
              <a:cs typeface="Times New Roman"/>
              <a:sym typeface="Times New Roman"/>
            </a:endParaRPr>
          </a:p>
          <a:p>
            <a:pPr lvl="0" indent="-342900">
              <a:lnSpc>
                <a:spcPct val="107916"/>
              </a:lnSpc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" sz="2200" dirty="0">
                <a:latin typeface="Times New Roman"/>
                <a:cs typeface="Times New Roman"/>
                <a:sym typeface="Times New Roman"/>
              </a:rPr>
              <a:t>Number of Years: 12 Years (2007-2018)</a:t>
            </a:r>
            <a:endParaRPr sz="2200" dirty="0">
              <a:latin typeface="Times New Roman"/>
              <a:cs typeface="Times New Roman"/>
              <a:sym typeface="Times New Roman"/>
            </a:endParaRPr>
          </a:p>
          <a:p>
            <a:pPr indent="-342900">
              <a:lnSpc>
                <a:spcPct val="107916"/>
              </a:lnSpc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" sz="2200" dirty="0">
                <a:latin typeface="Times New Roman"/>
                <a:cs typeface="Times New Roman"/>
                <a:sym typeface="Times New Roman"/>
              </a:rPr>
              <a:t>Data Links:</a:t>
            </a:r>
            <a:r>
              <a:rPr lang="en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https://crime-data-explorer.fr.cloud.gov/downloads-and-docs</a:t>
            </a:r>
            <a:r>
              <a:rPr lang="en" sz="2200" dirty="0">
                <a:latin typeface="Times New Roman"/>
                <a:ea typeface="Times New Roman"/>
                <a:cs typeface="Times New Roman"/>
                <a:sym typeface="Times New Roman"/>
              </a:rPr>
              <a:t> (Hate Crime), </a:t>
            </a:r>
            <a:r>
              <a:rPr lang="en" sz="22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https://www.hudexchange.info/resource/5948/2019-ahar-part-1-pit-estimates-of-homelessness-in-the-us/</a:t>
            </a:r>
            <a:r>
              <a:rPr lang="en" sz="2200" dirty="0">
                <a:latin typeface="Times New Roman"/>
                <a:ea typeface="Times New Roman"/>
                <a:cs typeface="Times New Roman"/>
                <a:sym typeface="Times New Roman"/>
              </a:rPr>
              <a:t> (Homelessness)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96270C-AD09-473F-A9A2-FC144D5BB2C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92506" y="30956"/>
            <a:ext cx="336600" cy="2739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8"/>
          <p:cNvSpPr txBox="1">
            <a:spLocks noGrp="1"/>
          </p:cNvSpPr>
          <p:nvPr>
            <p:ph type="title"/>
          </p:nvPr>
        </p:nvSpPr>
        <p:spPr>
          <a:xfrm>
            <a:off x="31128" y="77821"/>
            <a:ext cx="25641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200" dirty="0">
                <a:latin typeface="Times New Roman"/>
                <a:ea typeface="Times New Roman"/>
                <a:cs typeface="Times New Roman"/>
                <a:sym typeface="Times New Roman"/>
              </a:rPr>
              <a:t>Tool Selection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48"/>
          <p:cNvSpPr txBox="1">
            <a:spLocks noGrp="1"/>
          </p:cNvSpPr>
          <p:nvPr>
            <p:ph type="body" idx="1"/>
          </p:nvPr>
        </p:nvSpPr>
        <p:spPr>
          <a:xfrm>
            <a:off x="593414" y="1410029"/>
            <a:ext cx="8214000" cy="29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indent="-342900">
              <a:lnSpc>
                <a:spcPct val="107916"/>
              </a:lnSpc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" sz="3000" dirty="0">
                <a:latin typeface="Times New Roman"/>
                <a:cs typeface="Times New Roman"/>
                <a:sym typeface="Times New Roman"/>
              </a:rPr>
              <a:t>Data visualization/ Statistical Model: Tableau</a:t>
            </a:r>
          </a:p>
          <a:p>
            <a:pPr lvl="0" indent="-342900">
              <a:lnSpc>
                <a:spcPct val="107916"/>
              </a:lnSpc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" sz="3000" dirty="0">
                <a:latin typeface="Times New Roman"/>
                <a:cs typeface="Times New Roman"/>
                <a:sym typeface="Times New Roman"/>
              </a:rPr>
              <a:t>Data Preprocessing: Python</a:t>
            </a:r>
            <a:endParaRPr sz="3000" dirty="0">
              <a:latin typeface="Times New Roman"/>
              <a:cs typeface="Times New Roman"/>
              <a:sym typeface="Times New Roman"/>
            </a:endParaRPr>
          </a:p>
          <a:p>
            <a:pPr lvl="0" indent="-342900">
              <a:lnSpc>
                <a:spcPct val="107916"/>
              </a:lnSpc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" sz="3000" dirty="0">
                <a:latin typeface="Times New Roman"/>
                <a:cs typeface="Times New Roman"/>
                <a:sym typeface="Times New Roman"/>
              </a:rPr>
              <a:t>Machine Learning: SPSS</a:t>
            </a:r>
            <a:endParaRPr sz="3000" dirty="0">
              <a:latin typeface="Times New Roman"/>
              <a:cs typeface="Times New Roman"/>
              <a:sym typeface="Times New Roman"/>
            </a:endParaRPr>
          </a:p>
          <a:p>
            <a:pPr lvl="0" indent="-342900">
              <a:lnSpc>
                <a:spcPct val="107916"/>
              </a:lnSpc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" sz="3000" dirty="0">
                <a:latin typeface="Times New Roman"/>
                <a:cs typeface="Times New Roman"/>
                <a:sym typeface="Times New Roman"/>
              </a:rPr>
              <a:t>Presentation: PPT</a:t>
            </a:r>
            <a:endParaRPr sz="3000" dirty="0"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48"/>
          <p:cNvSpPr txBox="1">
            <a:spLocks noGrp="1"/>
          </p:cNvSpPr>
          <p:nvPr>
            <p:ph type="sldNum" idx="12"/>
          </p:nvPr>
        </p:nvSpPr>
        <p:spPr>
          <a:xfrm>
            <a:off x="8807450" y="0"/>
            <a:ext cx="336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9"/>
          <p:cNvSpPr txBox="1">
            <a:spLocks noGrp="1"/>
          </p:cNvSpPr>
          <p:nvPr>
            <p:ph type="sldNum" idx="12"/>
          </p:nvPr>
        </p:nvSpPr>
        <p:spPr>
          <a:xfrm>
            <a:off x="8770324" y="45206"/>
            <a:ext cx="336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 sz="110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2" name="Google Shape;292;p49"/>
          <p:cNvSpPr txBox="1"/>
          <p:nvPr/>
        </p:nvSpPr>
        <p:spPr>
          <a:xfrm>
            <a:off x="37076" y="0"/>
            <a:ext cx="902726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Times New Roman"/>
                <a:ea typeface="Times New Roman"/>
                <a:cs typeface="Times New Roman"/>
                <a:sym typeface="Times New Roman"/>
              </a:rPr>
              <a:t>Key Results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342900">
              <a:lnSpc>
                <a:spcPct val="107916"/>
              </a:lnSpc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2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The number of criminal incidents was related to homeless people.  </a:t>
            </a:r>
            <a:r>
              <a:rPr lang="en-US" sz="2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The higher</a:t>
            </a:r>
            <a:r>
              <a:rPr lang="en" sz="2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numbers of homeless, the high number of hate crime incidents.</a:t>
            </a:r>
            <a:endParaRPr sz="22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indent="-342900">
              <a:lnSpc>
                <a:spcPct val="107916"/>
              </a:lnSpc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2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Anti-Black or African American was the top problem of hate crime with the highest number of victims and offenders.</a:t>
            </a:r>
            <a:endParaRPr sz="22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indent="-342900">
              <a:lnSpc>
                <a:spcPct val="107916"/>
              </a:lnSpc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2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The prediction chart implie</a:t>
            </a:r>
            <a:r>
              <a:rPr lang="en-US" sz="2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d</a:t>
            </a:r>
            <a:r>
              <a:rPr lang="en" sz="2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the number of hate crime incidents will decrease in 2019 and 2020, around 400 to roughly 600 cases.</a:t>
            </a:r>
            <a:endParaRPr sz="22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0"/>
          <p:cNvSpPr txBox="1">
            <a:spLocks noGrp="1"/>
          </p:cNvSpPr>
          <p:nvPr>
            <p:ph type="sldNum" idx="12"/>
          </p:nvPr>
        </p:nvSpPr>
        <p:spPr>
          <a:xfrm>
            <a:off x="8764154" y="34419"/>
            <a:ext cx="336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 sz="110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8" name="Google Shape;298;p50"/>
          <p:cNvSpPr txBox="1"/>
          <p:nvPr/>
        </p:nvSpPr>
        <p:spPr>
          <a:xfrm>
            <a:off x="154350" y="689504"/>
            <a:ext cx="8835300" cy="4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lnSpc>
                <a:spcPct val="107916"/>
              </a:lnSpc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2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In general, Residence, Highway places were the top incident locations that have the highest number of victims.</a:t>
            </a:r>
            <a:endParaRPr sz="22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indent="-342900">
              <a:lnSpc>
                <a:spcPct val="107916"/>
              </a:lnSpc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2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Single offense on individual victims </a:t>
            </a:r>
            <a:r>
              <a:rPr lang="en-US" sz="2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took </a:t>
            </a:r>
            <a:r>
              <a:rPr lang="en" sz="2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up to 91.7% of all the individual victims in the US.</a:t>
            </a:r>
            <a:endParaRPr sz="22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indent="-342900">
              <a:lnSpc>
                <a:spcPct val="107916"/>
              </a:lnSpc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2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Different motivation bias types </a:t>
            </a:r>
            <a:r>
              <a:rPr lang="en-US" sz="2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of crime took place at </a:t>
            </a:r>
            <a:r>
              <a:rPr lang="en" sz="2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different locations. </a:t>
            </a:r>
          </a:p>
          <a:p>
            <a:pPr marL="457200" indent="-342900">
              <a:lnSpc>
                <a:spcPct val="107916"/>
              </a:lnSpc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A</a:t>
            </a:r>
            <a:r>
              <a:rPr lang="en" sz="2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nti-race crime ha</a:t>
            </a:r>
            <a:r>
              <a:rPr lang="en-US" sz="2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d</a:t>
            </a:r>
            <a:r>
              <a:rPr lang="en" sz="2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the highest number of incidents at residence/home. </a:t>
            </a:r>
          </a:p>
          <a:p>
            <a:pPr marL="457200" indent="-342900">
              <a:lnSpc>
                <a:spcPct val="107916"/>
              </a:lnSpc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2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Sexual orientation </a:t>
            </a:r>
            <a:r>
              <a:rPr lang="en-US" sz="2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related crime</a:t>
            </a:r>
            <a:r>
              <a:rPr lang="en" sz="2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ha</a:t>
            </a:r>
            <a:r>
              <a:rPr lang="en-US" sz="2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d</a:t>
            </a:r>
            <a:r>
              <a:rPr lang="en" sz="2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the highest incident at residence and highway, which were deserted places with less people involved.</a:t>
            </a:r>
            <a:endParaRPr sz="22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137160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1"/>
          <p:cNvSpPr txBox="1">
            <a:spLocks noGrp="1"/>
          </p:cNvSpPr>
          <p:nvPr>
            <p:ph type="sldNum" idx="12"/>
          </p:nvPr>
        </p:nvSpPr>
        <p:spPr>
          <a:xfrm>
            <a:off x="8770399" y="6"/>
            <a:ext cx="336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51"/>
          <p:cNvSpPr txBox="1"/>
          <p:nvPr/>
        </p:nvSpPr>
        <p:spPr>
          <a:xfrm>
            <a:off x="-65695" y="0"/>
            <a:ext cx="4412400" cy="407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Times New Roman"/>
                <a:ea typeface="Times New Roman"/>
                <a:cs typeface="Times New Roman"/>
                <a:sym typeface="Times New Roman"/>
              </a:rPr>
              <a:t>Scope &amp; Limitation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51"/>
          <p:cNvSpPr txBox="1"/>
          <p:nvPr/>
        </p:nvSpPr>
        <p:spPr>
          <a:xfrm>
            <a:off x="230800" y="802300"/>
            <a:ext cx="8737500" cy="41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scope of this project was limited to US only and conside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</a:t>
            </a: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cases that were reported. As we know there were many cases that also go unreported. 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data for 12 years ha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been used in this research. 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country still had many cases where offenders were unknown, therefore more in-depth information was required to figure out the incidents and why they ha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been reported as unknown. It may because of intimidation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stances happe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ned</a:t>
            </a: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online or through phone calls. 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2"/>
          <p:cNvSpPr txBox="1">
            <a:spLocks noGrp="1"/>
          </p:cNvSpPr>
          <p:nvPr>
            <p:ph type="sldNum" idx="12"/>
          </p:nvPr>
        </p:nvSpPr>
        <p:spPr>
          <a:xfrm>
            <a:off x="8750299" y="66800"/>
            <a:ext cx="336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 sz="110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Google Shape;311;p52"/>
          <p:cNvSpPr txBox="1"/>
          <p:nvPr/>
        </p:nvSpPr>
        <p:spPr>
          <a:xfrm>
            <a:off x="-138546" y="-49600"/>
            <a:ext cx="4551900" cy="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Conclusions &amp; future research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52"/>
          <p:cNvSpPr txBox="1"/>
          <p:nvPr/>
        </p:nvSpPr>
        <p:spPr>
          <a:xfrm>
            <a:off x="186825" y="681400"/>
            <a:ext cx="8814300" cy="43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was a positive correlation between homelessness and hate crime incidents in the United states.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Regarding region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aspect,</a:t>
            </a: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homeless in the </a:t>
            </a: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West whereas the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homeless in the</a:t>
            </a: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ortheast decreased. 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term of </a:t>
            </a: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bias motivation, race-based crime was the most prominent of all the hate crimes.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looking at the top 10 hate crime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bias motivations</a:t>
            </a: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Anti Black or African American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bias motivation </a:t>
            </a: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high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</a:t>
            </a: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number of victims as well as offenders.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Highways and residence ha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maximum number of hate crime incidents all over the country. And the number of crimes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these locations</a:t>
            </a: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tend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</a:t>
            </a: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increase during summer whereas in schools it was the opposite.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3"/>
          <p:cNvSpPr txBox="1">
            <a:spLocks noGrp="1"/>
          </p:cNvSpPr>
          <p:nvPr>
            <p:ph type="sldNum" idx="12"/>
          </p:nvPr>
        </p:nvSpPr>
        <p:spPr>
          <a:xfrm>
            <a:off x="8764152" y="54582"/>
            <a:ext cx="336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 sz="110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8" name="Google Shape;318;p53"/>
          <p:cNvSpPr txBox="1"/>
          <p:nvPr/>
        </p:nvSpPr>
        <p:spPr>
          <a:xfrm>
            <a:off x="43248" y="254747"/>
            <a:ext cx="8781300" cy="44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Intimidation and Destruction of property were the two major crimes committed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counted </a:t>
            </a:r>
            <a:r>
              <a:rPr lang="e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more than 50% of the total crimes.</a:t>
            </a: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Urban areas ha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more hate crime incidents when compared to suburbs. Incidents and density of population was also positively correlated.</a:t>
            </a: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Intimidation was more prevalent in cities than other hate crime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offense types</a:t>
            </a:r>
            <a:r>
              <a:rPr lang="e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future research,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study</a:t>
            </a:r>
            <a:r>
              <a:rPr lang="e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further venture into hotspots of incidents and find out some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areas</a:t>
            </a:r>
            <a:r>
              <a:rPr lang="e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where the government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could invest more for crime </a:t>
            </a:r>
            <a:r>
              <a:rPr lang="en-US" altLang="zh-C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monitoring.</a:t>
            </a:r>
          </a:p>
          <a:p>
            <a:pPr marL="457200" lvl="0" indent="-3429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more incidents were related to intimidation and destruction of property, a more drill down approach can be helpful to find out the reasoning behind the same. </a:t>
            </a: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4"/>
          <p:cNvSpPr txBox="1">
            <a:spLocks noGrp="1"/>
          </p:cNvSpPr>
          <p:nvPr>
            <p:ph type="sldNum" idx="12"/>
          </p:nvPr>
        </p:nvSpPr>
        <p:spPr>
          <a:xfrm>
            <a:off x="8764154" y="42425"/>
            <a:ext cx="336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 sz="110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Google Shape;324;p54"/>
          <p:cNvSpPr txBox="1"/>
          <p:nvPr/>
        </p:nvSpPr>
        <p:spPr>
          <a:xfrm>
            <a:off x="0" y="42425"/>
            <a:ext cx="7657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Policy/Managerial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mplications/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</a:t>
            </a:r>
            <a:r>
              <a:rPr lang="e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commendations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54"/>
          <p:cNvSpPr txBox="1"/>
          <p:nvPr/>
        </p:nvSpPr>
        <p:spPr>
          <a:xfrm>
            <a:off x="342338" y="826907"/>
            <a:ext cx="8198711" cy="356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lnSpc>
                <a:spcPct val="107916"/>
              </a:lnSpc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2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Educational campaigns can be created in areas with high volume of hate-crime cases to improve people’s awareness and knowledge </a:t>
            </a:r>
            <a:endParaRPr sz="22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457200" indent="-342900">
              <a:lnSpc>
                <a:spcPct val="107916"/>
              </a:lnSpc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2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Policy implication is to increase police patrolling can be implemented in those areas with high rate of hate-crime.</a:t>
            </a:r>
          </a:p>
          <a:p>
            <a:pPr marL="457200" lvl="0" indent="-342900">
              <a:lnSpc>
                <a:spcPct val="107916"/>
              </a:lnSpc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accurate incident information can be useful to find out the hotspots of incidences and spots with multiple incidents can be better taken care of. </a:t>
            </a:r>
          </a:p>
          <a:p>
            <a:pPr marL="457200" lvl="0" indent="-342900">
              <a:lnSpc>
                <a:spcPct val="107916"/>
              </a:lnSpc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Schools should be making better policies to reduce these incidents and should organize more cultural events to bring students together. </a:t>
            </a:r>
          </a:p>
          <a:p>
            <a:pPr marL="133350" lvl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97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97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5"/>
          <p:cNvSpPr txBox="1">
            <a:spLocks noGrp="1"/>
          </p:cNvSpPr>
          <p:nvPr>
            <p:ph type="sldNum" idx="12"/>
          </p:nvPr>
        </p:nvSpPr>
        <p:spPr>
          <a:xfrm>
            <a:off x="8778975" y="42825"/>
            <a:ext cx="3366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 sz="110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1" name="Google Shape;331;p55"/>
          <p:cNvSpPr txBox="1"/>
          <p:nvPr/>
        </p:nvSpPr>
        <p:spPr>
          <a:xfrm>
            <a:off x="0" y="0"/>
            <a:ext cx="17829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Work Cited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26A69E-3FA9-4E54-85C2-F2541776C2C0}"/>
              </a:ext>
            </a:extLst>
          </p:cNvPr>
          <p:cNvSpPr/>
          <p:nvPr/>
        </p:nvSpPr>
        <p:spPr>
          <a:xfrm>
            <a:off x="242455" y="647756"/>
            <a:ext cx="8641771" cy="4606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ts val="1000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2019 Annual Homeless Assessment Report (AHAR) to Congress. (n.d.). Retrieved February 26, 2020, from </a:t>
            </a:r>
            <a:r>
              <a:rPr lang="en-US" sz="1500" u="sng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https://files.hudexchange.info/resources/documents/2019-AHAR-Part-1.pdf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0">
              <a:spcBef>
                <a:spcPts val="800"/>
              </a:spcBef>
              <a:buClr>
                <a:schemeClr val="dk1"/>
              </a:buClr>
              <a:buSzPts val="1200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Hate Crimes against the Homeless. (n.d.). Retrieved February 28, 2020, from </a:t>
            </a:r>
            <a:r>
              <a:rPr lang="en-US" sz="1500" u="sng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https://www.nationalhomeless.org/publications/hatecrimes/hatecrimesmanual12.pdf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>
              <a:spcBef>
                <a:spcPts val="800"/>
              </a:spcBef>
              <a:buClr>
                <a:schemeClr val="dk1"/>
              </a:buClr>
              <a:buSzPts val="1200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Shanmugasundaram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(2018, April 15). Hate Crimes, Explained. Retrieved from </a:t>
            </a:r>
            <a:r>
              <a:rPr lang="en-US" sz="1500" u="sng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https://www.splcenter.org/20180415/hate-crimes-explained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500" u="sng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6"/>
            </a:endParaRPr>
          </a:p>
          <a:p>
            <a:pPr lvl="0">
              <a:spcBef>
                <a:spcPts val="800"/>
              </a:spcBef>
              <a:buClr>
                <a:schemeClr val="dk1"/>
              </a:buClr>
              <a:buSzPts val="1200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Hate Crime Statistics. (2019, November 23). Retrieved from </a:t>
            </a:r>
            <a:r>
              <a:rPr lang="en-US" sz="1500" u="sng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https://www.justice.gov/hatecrimes/hate-crime-statistics</a:t>
            </a:r>
            <a:endParaRPr lang="en-US" sz="1500" u="sng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800"/>
              </a:spcBef>
              <a:buClr>
                <a:schemeClr val="dk1"/>
              </a:buClr>
              <a:buSzPts val="1200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The State of Homelessness in America. (n.d.). Retrieved from </a:t>
            </a:r>
            <a:r>
              <a:rPr lang="en-US" sz="1500" u="sng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https://www.whitehouse.gov/wp-content/uploads/2019/09/The-State-of-Homelessness-in-America.pdf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>
              <a:spcBef>
                <a:spcPts val="800"/>
              </a:spcBef>
              <a:buClr>
                <a:schemeClr val="dk1"/>
              </a:buClr>
              <a:buSzPts val="1200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What is hate crime: OSCE - ODIHR. (n.d.). Retrieved from </a:t>
            </a:r>
            <a:r>
              <a:rPr lang="en-US" sz="1500" u="sng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https://hatecrime.osce.org/what-hate-crime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>
              <a:spcBef>
                <a:spcPts val="800"/>
              </a:spcBef>
              <a:buClr>
                <a:schemeClr val="dk1"/>
              </a:buClr>
              <a:buSzPts val="1200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Russell, Anna. “The Rise of Coronavirus Hate Crimes.” 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 Yorker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New Yorker, 17 Mar. 2020, </a:t>
            </a:r>
            <a:r>
              <a:rPr lang="en-US" sz="1500" u="sng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www.newyorker.com/news/letter-from-the-uk/the-rise-of-coronavirus-hate-crimes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0">
              <a:spcBef>
                <a:spcPts val="800"/>
              </a:spcBef>
              <a:buClr>
                <a:schemeClr val="dk1"/>
              </a:buClr>
              <a:buSzPts val="1200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Where's your (expletive) mask?': Asian woman attacked in Manhattan hate crime (2020, March 11). Retrieved from </a:t>
            </a:r>
            <a:r>
              <a:rPr lang="en-US" sz="1500" u="sng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https://abc7ny.com/wheres-your-(expletive)-mask-asian-woman-attacked-in-nyc/6003396/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800"/>
              </a:spcBef>
              <a:buClr>
                <a:schemeClr val="dk1"/>
              </a:buClr>
              <a:buSzPts val="1200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>
            <a:spLocks noGrp="1"/>
          </p:cNvSpPr>
          <p:nvPr>
            <p:ph type="title"/>
          </p:nvPr>
        </p:nvSpPr>
        <p:spPr>
          <a:xfrm>
            <a:off x="0" y="29530"/>
            <a:ext cx="22659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</a:pPr>
            <a:r>
              <a:rPr lang="en" sz="2200" dirty="0">
                <a:latin typeface="Times New Roman"/>
                <a:ea typeface="Times New Roman"/>
                <a:cs typeface="Times New Roman"/>
                <a:sym typeface="Times New Roman"/>
              </a:rPr>
              <a:t>Title + Abstract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38"/>
          <p:cNvSpPr txBox="1">
            <a:spLocks noGrp="1"/>
          </p:cNvSpPr>
          <p:nvPr>
            <p:ph type="body" idx="1"/>
          </p:nvPr>
        </p:nvSpPr>
        <p:spPr>
          <a:xfrm>
            <a:off x="360218" y="723899"/>
            <a:ext cx="8385600" cy="3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Title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-342900">
              <a:lnSpc>
                <a:spcPct val="107916"/>
              </a:lnSpc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" sz="2200" dirty="0">
                <a:latin typeface="Times New Roman"/>
                <a:cs typeface="Times New Roman"/>
                <a:sym typeface="Times New Roman"/>
              </a:rPr>
              <a:t>Hate Crime Victimization: An Exploration of Factors </a:t>
            </a:r>
            <a:r>
              <a:rPr lang="en-US" altLang="zh-CN" sz="2200" dirty="0">
                <a:latin typeface="Times New Roman"/>
                <a:cs typeface="Times New Roman"/>
                <a:sym typeface="Times New Roman"/>
              </a:rPr>
              <a:t>and</a:t>
            </a:r>
            <a:r>
              <a:rPr lang="en" sz="2200">
                <a:latin typeface="Times New Roman"/>
                <a:cs typeface="Times New Roman"/>
                <a:sym typeface="Times New Roman"/>
              </a:rPr>
              <a:t> </a:t>
            </a:r>
            <a:r>
              <a:rPr lang="en" sz="2200" dirty="0">
                <a:latin typeface="Times New Roman"/>
                <a:cs typeface="Times New Roman"/>
                <a:sym typeface="Times New Roman"/>
              </a:rPr>
              <a:t>Predict The Number of Hate-Crime Victims in the United States</a:t>
            </a:r>
            <a:endParaRPr sz="2200" dirty="0">
              <a:latin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-342900">
              <a:lnSpc>
                <a:spcPct val="107916"/>
              </a:lnSpc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-US" sz="2200" dirty="0">
                <a:latin typeface="Times New Roman"/>
                <a:cs typeface="Times New Roman"/>
                <a:sym typeface="Times New Roman"/>
              </a:rPr>
              <a:t>The</a:t>
            </a:r>
            <a:r>
              <a:rPr lang="en" sz="2200" dirty="0">
                <a:latin typeface="Times New Roman"/>
                <a:cs typeface="Times New Roman"/>
                <a:sym typeface="Times New Roman"/>
              </a:rPr>
              <a:t> purpose for this research was to identify factors that can predict the number of hate-crime victims in the US</a:t>
            </a:r>
            <a:endParaRPr sz="2200" dirty="0">
              <a:latin typeface="Times New Roman"/>
              <a:cs typeface="Times New Roman"/>
              <a:sym typeface="Times New Roman"/>
            </a:endParaRPr>
          </a:p>
          <a:p>
            <a:pPr lvl="0" indent="-342900">
              <a:lnSpc>
                <a:spcPct val="107916"/>
              </a:lnSpc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" sz="2200" dirty="0">
                <a:latin typeface="Times New Roman"/>
                <a:cs typeface="Times New Roman"/>
                <a:sym typeface="Times New Roman"/>
              </a:rPr>
              <a:t>The study collect</a:t>
            </a:r>
            <a:r>
              <a:rPr lang="en-US" sz="2200" dirty="0">
                <a:latin typeface="Times New Roman"/>
                <a:cs typeface="Times New Roman"/>
                <a:sym typeface="Times New Roman"/>
              </a:rPr>
              <a:t>ed</a:t>
            </a:r>
            <a:r>
              <a:rPr lang="en" sz="2200" dirty="0">
                <a:latin typeface="Times New Roman"/>
                <a:cs typeface="Times New Roman"/>
                <a:sym typeface="Times New Roman"/>
              </a:rPr>
              <a:t> the FBI hate-crime data and US Department of Housing and Urban Development Homelessness data</a:t>
            </a:r>
            <a:endParaRPr sz="2200" dirty="0">
              <a:latin typeface="Times New Roman"/>
              <a:cs typeface="Times New Roman"/>
              <a:sym typeface="Times New Roman"/>
            </a:endParaRPr>
          </a:p>
          <a:p>
            <a:pPr lvl="0" indent="-342900">
              <a:lnSpc>
                <a:spcPct val="107916"/>
              </a:lnSpc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" sz="2200" dirty="0">
                <a:latin typeface="Times New Roman"/>
                <a:cs typeface="Times New Roman"/>
                <a:sym typeface="Times New Roman"/>
              </a:rPr>
              <a:t>The research define</a:t>
            </a:r>
            <a:r>
              <a:rPr lang="en-US" sz="2200" dirty="0">
                <a:latin typeface="Times New Roman"/>
                <a:cs typeface="Times New Roman"/>
                <a:sym typeface="Times New Roman"/>
              </a:rPr>
              <a:t>d</a:t>
            </a:r>
            <a:r>
              <a:rPr lang="en" sz="2200" dirty="0">
                <a:latin typeface="Times New Roman"/>
                <a:cs typeface="Times New Roman"/>
                <a:sym typeface="Times New Roman"/>
              </a:rPr>
              <a:t> 7 hypothesis, implement</a:t>
            </a:r>
            <a:r>
              <a:rPr lang="en-US" sz="2200" dirty="0">
                <a:latin typeface="Times New Roman"/>
                <a:cs typeface="Times New Roman"/>
                <a:sym typeface="Times New Roman"/>
              </a:rPr>
              <a:t>ed</a:t>
            </a:r>
            <a:r>
              <a:rPr lang="en" sz="2200" dirty="0">
                <a:latin typeface="Times New Roman"/>
                <a:cs typeface="Times New Roman"/>
                <a:sym typeface="Times New Roman"/>
              </a:rPr>
              <a:t> variables selection, and buil</a:t>
            </a:r>
            <a:r>
              <a:rPr lang="en-US" sz="2200" dirty="0">
                <a:latin typeface="Times New Roman"/>
                <a:cs typeface="Times New Roman"/>
                <a:sym typeface="Times New Roman"/>
              </a:rPr>
              <a:t>t</a:t>
            </a:r>
            <a:r>
              <a:rPr lang="en" sz="2200" dirty="0">
                <a:latin typeface="Times New Roman"/>
                <a:cs typeface="Times New Roman"/>
                <a:sym typeface="Times New Roman"/>
              </a:rPr>
              <a:t> regression and decision tree models for hypothesis testing</a:t>
            </a:r>
            <a:endParaRPr sz="2200" dirty="0">
              <a:latin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38"/>
          <p:cNvSpPr txBox="1">
            <a:spLocks noGrp="1"/>
          </p:cNvSpPr>
          <p:nvPr>
            <p:ph type="sldNum" idx="12"/>
          </p:nvPr>
        </p:nvSpPr>
        <p:spPr>
          <a:xfrm>
            <a:off x="8807450" y="-3691"/>
            <a:ext cx="336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>
              <a:buSzPts val="1100"/>
            </a:pPr>
            <a:fld id="{00000000-1234-1234-1234-123412341234}" type="slidenum">
              <a:rPr lang="en" sz="1100">
                <a:latin typeface="Times New Roman"/>
                <a:cs typeface="Times New Roman"/>
                <a:sym typeface="Times New Roman"/>
              </a:rPr>
              <a:pPr>
                <a:buSzPts val="1100"/>
              </a:pPr>
              <a:t>2</a:t>
            </a:fld>
            <a:endParaRPr sz="1100" dirty="0">
              <a:latin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>
            <a:spLocks noGrp="1"/>
          </p:cNvSpPr>
          <p:nvPr>
            <p:ph type="title"/>
          </p:nvPr>
        </p:nvSpPr>
        <p:spPr>
          <a:xfrm>
            <a:off x="0" y="1"/>
            <a:ext cx="22245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</a:pPr>
            <a:r>
              <a:rPr lang="en" sz="2200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39"/>
          <p:cNvSpPr txBox="1">
            <a:spLocks noGrp="1"/>
          </p:cNvSpPr>
          <p:nvPr>
            <p:ph type="body" idx="1"/>
          </p:nvPr>
        </p:nvSpPr>
        <p:spPr>
          <a:xfrm>
            <a:off x="280550" y="540328"/>
            <a:ext cx="8526900" cy="43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Topic: Hate Crime Victimization in the U.S. 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>
              <a:lnSpc>
                <a:spcPct val="107916"/>
              </a:lnSpc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" sz="2200" dirty="0">
                <a:latin typeface="Times New Roman"/>
                <a:cs typeface="Times New Roman"/>
                <a:sym typeface="Times New Roman"/>
              </a:rPr>
              <a:t>According to the OSCE Office for Democratic Institutions and Human Rights, hate crime is the combination of criminal offence and bias motivation.</a:t>
            </a:r>
            <a:endParaRPr sz="2200" dirty="0">
              <a:latin typeface="Times New Roman"/>
              <a:cs typeface="Times New Roman"/>
              <a:sym typeface="Times New Roman"/>
            </a:endParaRPr>
          </a:p>
          <a:p>
            <a:pPr indent="-342900">
              <a:lnSpc>
                <a:spcPct val="107916"/>
              </a:lnSpc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" sz="2200" dirty="0">
                <a:latin typeface="Times New Roman"/>
                <a:cs typeface="Times New Roman"/>
                <a:sym typeface="Times New Roman"/>
              </a:rPr>
              <a:t>Bias motivations can be defined as stereotypical assumptions, intolerance or hatred directed to a group that share</a:t>
            </a:r>
            <a:r>
              <a:rPr lang="en-US" sz="2200" dirty="0">
                <a:latin typeface="Times New Roman"/>
                <a:cs typeface="Times New Roman"/>
                <a:sym typeface="Times New Roman"/>
              </a:rPr>
              <a:t>d</a:t>
            </a:r>
            <a:r>
              <a:rPr lang="en" sz="2200" dirty="0">
                <a:latin typeface="Times New Roman"/>
                <a:cs typeface="Times New Roman"/>
                <a:sym typeface="Times New Roman"/>
              </a:rPr>
              <a:t> a common characteristic: </a:t>
            </a:r>
            <a:endParaRPr sz="2200" dirty="0">
              <a:latin typeface="Times New Roman"/>
              <a:cs typeface="Times New Roman"/>
              <a:sym typeface="Times New Roman"/>
            </a:endParaRPr>
          </a:p>
          <a:p>
            <a:pPr lvl="1" indent="-342900">
              <a:lnSpc>
                <a:spcPct val="107916"/>
              </a:lnSpc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" sz="1900" dirty="0">
                <a:latin typeface="Times New Roman"/>
                <a:cs typeface="Times New Roman"/>
                <a:sym typeface="Times New Roman"/>
              </a:rPr>
              <a:t>Race, ethnicity, language, religion, nationality, sexual orientation, gender, and so on. </a:t>
            </a:r>
            <a:endParaRPr sz="1900" dirty="0">
              <a:latin typeface="Times New Roman"/>
              <a:cs typeface="Times New Roman"/>
              <a:sym typeface="Times New Roman"/>
            </a:endParaRPr>
          </a:p>
          <a:p>
            <a:pPr lvl="1" indent="-342900">
              <a:lnSpc>
                <a:spcPct val="107916"/>
              </a:lnSpc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" sz="1900" dirty="0">
                <a:latin typeface="Times New Roman"/>
                <a:cs typeface="Times New Roman"/>
                <a:sym typeface="Times New Roman"/>
              </a:rPr>
              <a:t>Examples of bias motivation can be anti-black, anti-LGBT, anti-Jews </a:t>
            </a:r>
            <a:endParaRPr sz="1900" dirty="0">
              <a:latin typeface="Times New Roman"/>
              <a:cs typeface="Times New Roman"/>
              <a:sym typeface="Times New Roman"/>
            </a:endParaRPr>
          </a:p>
          <a:p>
            <a:pPr indent="-342900">
              <a:lnSpc>
                <a:spcPct val="107916"/>
              </a:lnSpc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" sz="2200" dirty="0">
                <a:latin typeface="Times New Roman"/>
                <a:cs typeface="Times New Roman"/>
                <a:sym typeface="Times New Roman"/>
              </a:rPr>
              <a:t>Hate crimes can include property damage, assault, murder, threat, or any other criminal offence committed with a bias motivation.</a:t>
            </a:r>
            <a:endParaRPr sz="2200" dirty="0"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39"/>
          <p:cNvSpPr txBox="1">
            <a:spLocks noGrp="1"/>
          </p:cNvSpPr>
          <p:nvPr>
            <p:ph type="sldNum" idx="12"/>
          </p:nvPr>
        </p:nvSpPr>
        <p:spPr>
          <a:xfrm>
            <a:off x="8690264" y="41564"/>
            <a:ext cx="453786" cy="232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>
            <a:spLocks noGrp="1"/>
          </p:cNvSpPr>
          <p:nvPr>
            <p:ph type="body" idx="1"/>
          </p:nvPr>
        </p:nvSpPr>
        <p:spPr>
          <a:xfrm>
            <a:off x="159525" y="723525"/>
            <a:ext cx="8647800" cy="41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indent="-342900">
              <a:lnSpc>
                <a:spcPct val="107916"/>
              </a:lnSpc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" sz="2200" dirty="0">
                <a:latin typeface="Times New Roman"/>
                <a:cs typeface="Times New Roman"/>
                <a:sym typeface="Times New Roman"/>
              </a:rPr>
              <a:t>Many law enforcement agencies did a poor job in tracking and collecting hate crime data.</a:t>
            </a:r>
            <a:endParaRPr sz="2200" dirty="0">
              <a:latin typeface="Times New Roman"/>
              <a:cs typeface="Times New Roman"/>
              <a:sym typeface="Times New Roman"/>
            </a:endParaRPr>
          </a:p>
          <a:p>
            <a:pPr indent="-342900">
              <a:lnSpc>
                <a:spcPct val="107916"/>
              </a:lnSpc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" sz="2200" dirty="0">
                <a:latin typeface="Times New Roman"/>
                <a:cs typeface="Times New Roman"/>
                <a:sym typeface="Times New Roman"/>
              </a:rPr>
              <a:t>The responsibility to people’s freedom, rights to express themselves and defend themselves against violence.</a:t>
            </a:r>
            <a:endParaRPr sz="2200" dirty="0">
              <a:latin typeface="Times New Roman"/>
              <a:cs typeface="Times New Roman"/>
              <a:sym typeface="Times New Roman"/>
            </a:endParaRPr>
          </a:p>
          <a:p>
            <a:pPr indent="-342900">
              <a:lnSpc>
                <a:spcPct val="107916"/>
              </a:lnSpc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" sz="2200" dirty="0">
                <a:latin typeface="Times New Roman"/>
                <a:cs typeface="Times New Roman"/>
                <a:sym typeface="Times New Roman"/>
              </a:rPr>
              <a:t>Predicting the hate-crime victims can be helpful to improve national safety regarding racism, sexism, and similar issues.</a:t>
            </a:r>
            <a:endParaRPr sz="2200" dirty="0">
              <a:latin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" sz="2500" dirty="0">
                <a:latin typeface="Times New Roman"/>
                <a:ea typeface="Times New Roman"/>
                <a:cs typeface="Times New Roman"/>
                <a:sym typeface="Times New Roman"/>
              </a:rPr>
              <a:t>Brief background</a:t>
            </a:r>
            <a:endParaRPr sz="2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>
              <a:lnSpc>
                <a:spcPct val="107916"/>
              </a:lnSpc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" sz="2200" dirty="0">
                <a:latin typeface="Times New Roman"/>
                <a:cs typeface="Times New Roman"/>
                <a:sym typeface="Times New Roman"/>
              </a:rPr>
              <a:t>According to hate crime statistics provided by the department of justice, from 2017 to 2018, the hate crime incidents with race bias motivation t</a:t>
            </a:r>
            <a:r>
              <a:rPr lang="en-US" sz="2200" dirty="0" err="1">
                <a:latin typeface="Times New Roman"/>
                <a:cs typeface="Times New Roman"/>
                <a:sym typeface="Times New Roman"/>
              </a:rPr>
              <a:t>ook</a:t>
            </a:r>
            <a:r>
              <a:rPr lang="en" sz="2200" dirty="0">
                <a:latin typeface="Times New Roman"/>
                <a:cs typeface="Times New Roman"/>
                <a:sym typeface="Times New Roman"/>
              </a:rPr>
              <a:t> up to 56.6% among other bias motivations cases. </a:t>
            </a:r>
            <a:endParaRPr sz="2200" dirty="0">
              <a:latin typeface="Times New Roman"/>
              <a:cs typeface="Times New Roman"/>
              <a:sym typeface="Times New Roman"/>
            </a:endParaRPr>
          </a:p>
          <a:p>
            <a:pPr marL="177800" lvl="0" indent="-889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40"/>
          <p:cNvSpPr txBox="1">
            <a:spLocks noGrp="1"/>
          </p:cNvSpPr>
          <p:nvPr>
            <p:ph type="sldNum" idx="12"/>
          </p:nvPr>
        </p:nvSpPr>
        <p:spPr>
          <a:xfrm>
            <a:off x="8807450" y="0"/>
            <a:ext cx="336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 sz="11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1" name="Google Shape;231;p40"/>
          <p:cNvSpPr txBox="1"/>
          <p:nvPr/>
        </p:nvSpPr>
        <p:spPr>
          <a:xfrm>
            <a:off x="0" y="17850"/>
            <a:ext cx="57927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</a:t>
            </a:r>
            <a:r>
              <a:rPr lang="en" sz="2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hate-crime</a:t>
            </a:r>
            <a:r>
              <a:rPr lang="e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prediction is important ?</a:t>
            </a:r>
            <a:endParaRPr sz="2200" dirty="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>
            <a:spLocks noGrp="1"/>
          </p:cNvSpPr>
          <p:nvPr>
            <p:ph type="body" idx="1"/>
          </p:nvPr>
        </p:nvSpPr>
        <p:spPr>
          <a:xfrm>
            <a:off x="389850" y="1079725"/>
            <a:ext cx="83643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indent="-342900">
              <a:lnSpc>
                <a:spcPct val="107916"/>
              </a:lnSpc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" sz="2400" dirty="0">
                <a:latin typeface="Times New Roman"/>
                <a:cs typeface="Times New Roman"/>
                <a:sym typeface="Times New Roman"/>
              </a:rPr>
              <a:t>Hate crime and Homelessness were two topics that a lot of people concerned about in USA</a:t>
            </a:r>
            <a:endParaRPr sz="2400" dirty="0">
              <a:latin typeface="Times New Roman"/>
              <a:cs typeface="Times New Roman"/>
              <a:sym typeface="Times New Roman"/>
            </a:endParaRPr>
          </a:p>
          <a:p>
            <a:pPr indent="-342900">
              <a:lnSpc>
                <a:spcPct val="107916"/>
              </a:lnSpc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" sz="2400" dirty="0">
                <a:latin typeface="Times New Roman"/>
                <a:cs typeface="Times New Roman"/>
                <a:sym typeface="Times New Roman"/>
              </a:rPr>
              <a:t>However, it was still difficult to regulate with policies and laws that are existing now</a:t>
            </a:r>
            <a:endParaRPr sz="2400" dirty="0">
              <a:latin typeface="Times New Roman"/>
              <a:cs typeface="Times New Roman"/>
              <a:sym typeface="Times New Roman"/>
            </a:endParaRPr>
          </a:p>
          <a:p>
            <a:pPr indent="-342900">
              <a:lnSpc>
                <a:spcPct val="107916"/>
              </a:lnSpc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" sz="2400" dirty="0">
                <a:latin typeface="Times New Roman"/>
                <a:cs typeface="Times New Roman"/>
                <a:sym typeface="Times New Roman"/>
              </a:rPr>
              <a:t>For hate crime, the government need</a:t>
            </a:r>
            <a:r>
              <a:rPr lang="en-US" sz="2400" dirty="0">
                <a:latin typeface="Times New Roman"/>
                <a:cs typeface="Times New Roman"/>
                <a:sym typeface="Times New Roman"/>
              </a:rPr>
              <a:t>ed</a:t>
            </a:r>
            <a:r>
              <a:rPr lang="en" sz="2400" dirty="0">
                <a:latin typeface="Times New Roman"/>
                <a:cs typeface="Times New Roman"/>
                <a:sym typeface="Times New Roman"/>
              </a:rPr>
              <a:t> more efficient and comprehensive methods to track the crime data</a:t>
            </a:r>
            <a:endParaRPr sz="2400" dirty="0">
              <a:latin typeface="Times New Roman"/>
              <a:cs typeface="Times New Roman"/>
              <a:sym typeface="Times New Roman"/>
            </a:endParaRPr>
          </a:p>
          <a:p>
            <a:pPr indent="-342900">
              <a:lnSpc>
                <a:spcPct val="107916"/>
              </a:lnSpc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" sz="2400" dirty="0">
                <a:latin typeface="Times New Roman"/>
                <a:cs typeface="Times New Roman"/>
                <a:sym typeface="Times New Roman"/>
              </a:rPr>
              <a:t>This study was expected to use past hate crime and homeless data to predict the future crime incident</a:t>
            </a:r>
            <a:endParaRPr sz="2400" dirty="0">
              <a:latin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41"/>
          <p:cNvSpPr txBox="1">
            <a:spLocks noGrp="1"/>
          </p:cNvSpPr>
          <p:nvPr>
            <p:ph type="sldNum" idx="12"/>
          </p:nvPr>
        </p:nvSpPr>
        <p:spPr>
          <a:xfrm>
            <a:off x="8918700" y="0"/>
            <a:ext cx="225300" cy="242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41"/>
          <p:cNvSpPr txBox="1"/>
          <p:nvPr/>
        </p:nvSpPr>
        <p:spPr>
          <a:xfrm>
            <a:off x="0" y="-18450"/>
            <a:ext cx="26703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>
            <a:spLocks noGrp="1"/>
          </p:cNvSpPr>
          <p:nvPr>
            <p:ph type="sldNum" idx="12"/>
          </p:nvPr>
        </p:nvSpPr>
        <p:spPr>
          <a:xfrm>
            <a:off x="8905800" y="19575"/>
            <a:ext cx="2382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1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6</a:t>
            </a:fld>
            <a:endParaRPr sz="11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4" name="Google Shape;244;p42"/>
          <p:cNvSpPr txBox="1"/>
          <p:nvPr/>
        </p:nvSpPr>
        <p:spPr>
          <a:xfrm>
            <a:off x="0" y="-89925"/>
            <a:ext cx="47157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Hypotheses &amp; Rationale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42"/>
          <p:cNvSpPr txBox="1"/>
          <p:nvPr/>
        </p:nvSpPr>
        <p:spPr>
          <a:xfrm>
            <a:off x="51955" y="349827"/>
            <a:ext cx="9124920" cy="4758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The higher number of homelessness, the higher number of hate crime incidents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Homelessness c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ould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 hate-crime victims of people who are feeling racist and uneasy about the homeless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Anti-race, anti-religion, and anti-transgender victims are the major target of hate-crime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Conservative offenders d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idnt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’t accept the changes in social movement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Number of hate Crime incidents will increase in the next 2 years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states were lack of hate crime tracking and controlling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Deserted or private locations tend to have the highest number of hate-crime cases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Crimes were likely to be committed at private places or public places with little or no people to witness or stop the crime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The urban areas tend to have more hate crime than the suburban area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Urban areas were more race and religion diversified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Individual victims tend to suffer from multiple offense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Individuals were more vulnerable to be attacked when comparing to organizations of business, religion or a group of people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>
            <a:spLocks noGrp="1"/>
          </p:cNvSpPr>
          <p:nvPr>
            <p:ph type="title"/>
          </p:nvPr>
        </p:nvSpPr>
        <p:spPr>
          <a:xfrm>
            <a:off x="0" y="0"/>
            <a:ext cx="44865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200" dirty="0">
                <a:latin typeface="Times New Roman"/>
                <a:ea typeface="Times New Roman"/>
                <a:cs typeface="Times New Roman"/>
                <a:sym typeface="Times New Roman"/>
              </a:rPr>
              <a:t>Table of independent variables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43"/>
          <p:cNvSpPr txBox="1">
            <a:spLocks noGrp="1"/>
          </p:cNvSpPr>
          <p:nvPr>
            <p:ph type="sldNum" idx="12"/>
          </p:nvPr>
        </p:nvSpPr>
        <p:spPr>
          <a:xfrm>
            <a:off x="8772422" y="0"/>
            <a:ext cx="336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>
              <a:buSzPts val="1100"/>
            </a:pPr>
            <a:fld id="{00000000-1234-1234-1234-123412341234}" type="slidenum">
              <a:rPr lang="en" sz="11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Times New Roman"/>
              </a:rPr>
              <a:pPr>
                <a:buSzPts val="1100"/>
              </a:pPr>
              <a:t>7</a:t>
            </a:fld>
            <a:endParaRPr sz="11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Times New Roman"/>
            </a:endParaRPr>
          </a:p>
        </p:txBody>
      </p:sp>
      <p:graphicFrame>
        <p:nvGraphicFramePr>
          <p:cNvPr id="253" name="Google Shape;253;p43"/>
          <p:cNvGraphicFramePr/>
          <p:nvPr/>
        </p:nvGraphicFramePr>
        <p:xfrm>
          <a:off x="245918" y="429350"/>
          <a:ext cx="8526500" cy="4508350"/>
        </p:xfrm>
        <a:graphic>
          <a:graphicData uri="http://schemas.openxmlformats.org/drawingml/2006/table">
            <a:tbl>
              <a:tblPr>
                <a:noFill/>
                <a:tableStyleId>{CBF05464-F494-4AA1-8A7A-A5FED14F36E9}</a:tableStyleId>
              </a:tblPr>
              <a:tblGrid>
                <a:gridCol w="110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8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Garamond"/>
                        <a:buNone/>
                      </a:pPr>
                      <a:r>
                        <a:rPr lang="en" sz="1100" b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Variable Name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Garamond"/>
                        <a:buNone/>
                      </a:pPr>
                      <a:r>
                        <a:rPr lang="en" sz="1100" b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Definition</a:t>
                      </a:r>
                      <a:endParaRPr sz="1100" b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Garamond"/>
                        <a:buNone/>
                      </a:pPr>
                      <a:r>
                        <a:rPr lang="en" sz="1100" b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Scale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Garamond"/>
                        <a:buNone/>
                      </a:pPr>
                      <a:r>
                        <a:rPr lang="en" sz="1100" b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Garamond"/>
                        <a:buNone/>
                      </a:pPr>
                      <a:r>
                        <a:rPr lang="en" sz="1100" b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Example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Garamond"/>
                        <a:buNone/>
                      </a:pPr>
                      <a:r>
                        <a:rPr lang="en" sz="1100" b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Control Variable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Overall Homeless 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number of overall homeless per State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Continuous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Integer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138986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Overall Homeless Individuals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number of individual homeless per State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Continuous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Integer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10020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Incident Location</a:t>
                      </a:r>
                      <a:endParaRPr sz="11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location type that the incident happened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Nominal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Character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Resident/Home, Field, Woods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Population Group Description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Population description for cities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Ordinal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Alphanumeric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Cities from 50,000 thru 99,999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Offenders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offenders per incident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Continuous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Integer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1,2,3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Offender Race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Offender’s race per incident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Nominal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Character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American Indian or Alaska Native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Offense Types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 of offense per incident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Nominal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Character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Aggravated Assault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Incident Date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When one incident happened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Date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Alphanumeric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3-Oct-07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Bias Motivation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Prejudice/Assumptions of offenders towards the victims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Nominal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Character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Anti-Black or African American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Incident ID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identification number of each incident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Nominal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Character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125705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100" u="none" strike="noStrike" cap="none">
                        <a:solidFill>
                          <a:srgbClr val="26262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Region 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United States’ Regions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Nominal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Character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West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100" u="none" strike="noStrike" cap="none">
                        <a:solidFill>
                          <a:srgbClr val="26262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Nominal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Integer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2007,2008,2009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100" u="none" strike="noStrike" cap="none">
                        <a:solidFill>
                          <a:srgbClr val="26262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9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State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State 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Nominal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Character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AK,MN,NY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 dirty="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100" u="none" strike="noStrike" cap="none" dirty="0">
                        <a:solidFill>
                          <a:srgbClr val="26262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7000" marR="28200" marT="28200" marB="2820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 txBox="1">
            <a:spLocks noGrp="1"/>
          </p:cNvSpPr>
          <p:nvPr>
            <p:ph type="body" idx="1"/>
          </p:nvPr>
        </p:nvSpPr>
        <p:spPr>
          <a:xfrm>
            <a:off x="361869" y="669263"/>
            <a:ext cx="8153400" cy="3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SzPts val="2100"/>
              <a:buNone/>
            </a:pPr>
            <a:r>
              <a:rPr lang="en" sz="2600" dirty="0">
                <a:latin typeface="Times New Roman"/>
                <a:cs typeface="Times New Roman"/>
                <a:sym typeface="Times New Roman"/>
              </a:rPr>
              <a:t>Independent Variables Rationale</a:t>
            </a:r>
            <a:endParaRPr sz="2600" dirty="0">
              <a:latin typeface="Times New Roman"/>
              <a:cs typeface="Times New Roman"/>
              <a:sym typeface="Times New Roman"/>
            </a:endParaRPr>
          </a:p>
          <a:p>
            <a:pPr lvl="0" indent="-342900">
              <a:lnSpc>
                <a:spcPct val="107916"/>
              </a:lnSpc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" sz="2600" dirty="0">
                <a:latin typeface="Times New Roman"/>
                <a:cs typeface="Times New Roman"/>
                <a:sym typeface="Times New Roman"/>
              </a:rPr>
              <a:t>Explore</a:t>
            </a:r>
            <a:r>
              <a:rPr lang="en-US" sz="2600" dirty="0">
                <a:latin typeface="Times New Roman"/>
                <a:cs typeface="Times New Roman"/>
                <a:sym typeface="Times New Roman"/>
              </a:rPr>
              <a:t>ed</a:t>
            </a:r>
            <a:r>
              <a:rPr lang="en" sz="2600" dirty="0">
                <a:latin typeface="Times New Roman"/>
                <a:cs typeface="Times New Roman"/>
                <a:sym typeface="Times New Roman"/>
              </a:rPr>
              <a:t> if the number of hate-crime victims can be determined by:</a:t>
            </a:r>
            <a:endParaRPr sz="2600" dirty="0">
              <a:latin typeface="Times New Roman"/>
              <a:cs typeface="Times New Roman"/>
              <a:sym typeface="Times New Roman"/>
            </a:endParaRPr>
          </a:p>
          <a:p>
            <a:pPr marL="914400" lvl="3" indent="-342900">
              <a:lnSpc>
                <a:spcPct val="107916"/>
              </a:lnSpc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" sz="2600" dirty="0">
                <a:latin typeface="Times New Roman"/>
                <a:cs typeface="Times New Roman"/>
                <a:sym typeface="Times New Roman"/>
              </a:rPr>
              <a:t>Area with high number of homeless</a:t>
            </a:r>
            <a:endParaRPr sz="2600" dirty="0">
              <a:latin typeface="Times New Roman"/>
              <a:cs typeface="Times New Roman"/>
              <a:sym typeface="Times New Roman"/>
            </a:endParaRPr>
          </a:p>
          <a:p>
            <a:pPr marL="914400" lvl="3" indent="-342900">
              <a:lnSpc>
                <a:spcPct val="107916"/>
              </a:lnSpc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" sz="2600" dirty="0">
                <a:latin typeface="Times New Roman"/>
                <a:cs typeface="Times New Roman"/>
                <a:sym typeface="Times New Roman"/>
              </a:rPr>
              <a:t>Offense types</a:t>
            </a:r>
            <a:endParaRPr sz="2600" dirty="0">
              <a:latin typeface="Times New Roman"/>
              <a:cs typeface="Times New Roman"/>
              <a:sym typeface="Times New Roman"/>
            </a:endParaRPr>
          </a:p>
          <a:p>
            <a:pPr marL="914400" lvl="3" indent="-342900">
              <a:lnSpc>
                <a:spcPct val="107916"/>
              </a:lnSpc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" sz="2600" dirty="0">
                <a:latin typeface="Times New Roman"/>
                <a:cs typeface="Times New Roman"/>
                <a:sym typeface="Times New Roman"/>
              </a:rPr>
              <a:t>Offenders’ profile</a:t>
            </a:r>
            <a:endParaRPr sz="2600" dirty="0">
              <a:latin typeface="Times New Roman"/>
              <a:cs typeface="Times New Roman"/>
              <a:sym typeface="Times New Roman"/>
            </a:endParaRPr>
          </a:p>
          <a:p>
            <a:pPr marL="914400" lvl="3" indent="-342900">
              <a:lnSpc>
                <a:spcPct val="107916"/>
              </a:lnSpc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" sz="2600" dirty="0">
                <a:latin typeface="Times New Roman"/>
                <a:cs typeface="Times New Roman"/>
                <a:sym typeface="Times New Roman"/>
              </a:rPr>
              <a:t>Incident location</a:t>
            </a:r>
            <a:endParaRPr sz="2600" dirty="0"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44"/>
          <p:cNvSpPr txBox="1">
            <a:spLocks noGrp="1"/>
          </p:cNvSpPr>
          <p:nvPr>
            <p:ph type="sldNum" idx="12"/>
          </p:nvPr>
        </p:nvSpPr>
        <p:spPr>
          <a:xfrm>
            <a:off x="8807450" y="0"/>
            <a:ext cx="336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>
              <a:buSzPts val="900"/>
            </a:pPr>
            <a:fld id="{00000000-1234-1234-1234-123412341234}" type="slidenum">
              <a:rPr lang="en" sz="11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Calibri"/>
              </a:rPr>
              <a:pPr>
                <a:buSzPts val="900"/>
              </a:pPr>
              <a:t>8</a:t>
            </a:fld>
            <a:endParaRPr sz="11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5"/>
          <p:cNvSpPr txBox="1">
            <a:spLocks noGrp="1"/>
          </p:cNvSpPr>
          <p:nvPr>
            <p:ph type="title"/>
          </p:nvPr>
        </p:nvSpPr>
        <p:spPr>
          <a:xfrm>
            <a:off x="0" y="24131"/>
            <a:ext cx="43269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200" dirty="0">
                <a:latin typeface="Times New Roman"/>
                <a:ea typeface="Times New Roman"/>
                <a:cs typeface="Times New Roman"/>
                <a:sym typeface="Times New Roman"/>
              </a:rPr>
              <a:t>Table of dependent variables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45"/>
          <p:cNvSpPr txBox="1">
            <a:spLocks noGrp="1"/>
          </p:cNvSpPr>
          <p:nvPr>
            <p:ph type="sldNum" idx="12"/>
          </p:nvPr>
        </p:nvSpPr>
        <p:spPr>
          <a:xfrm>
            <a:off x="8807450" y="24131"/>
            <a:ext cx="336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66" name="Google Shape;266;p45"/>
          <p:cNvGraphicFramePr/>
          <p:nvPr>
            <p:extLst>
              <p:ext uri="{D42A27DB-BD31-4B8C-83A1-F6EECF244321}">
                <p14:modId xmlns:p14="http://schemas.microsoft.com/office/powerpoint/2010/main" val="2096655584"/>
              </p:ext>
            </p:extLst>
          </p:nvPr>
        </p:nvGraphicFramePr>
        <p:xfrm>
          <a:off x="214745" y="578427"/>
          <a:ext cx="8745725" cy="4270625"/>
        </p:xfrm>
        <a:graphic>
          <a:graphicData uri="http://schemas.openxmlformats.org/drawingml/2006/table">
            <a:tbl>
              <a:tblPr>
                <a:noFill/>
                <a:tableStyleId>{CBF05464-F494-4AA1-8A7A-A5FED14F36E9}</a:tableStyleId>
              </a:tblPr>
              <a:tblGrid>
                <a:gridCol w="171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4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Variable Name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3250" marR="77450" marT="51625" marB="51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Definition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3250" marR="77450" marT="51625" marB="51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Scale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3250" marR="77450" marT="51625" marB="51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3250" marR="77450" marT="51625" marB="51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Example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3250" marR="77450" marT="51625" marB="51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lang="en" sz="16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Victims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3250" marR="77450" marT="51625" marB="51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lang="en" sz="16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victims per incident 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3250" marR="77450" marT="51625" marB="51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lang="en" sz="16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Continuous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3250" marR="77450" marT="51625" marB="51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lang="en" sz="16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Integer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3250" marR="77450" marT="51625" marB="51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lang="en" sz="16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1, 2, 3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3250" marR="77450" marT="51625" marB="51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lang="en" sz="16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Individual Victims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3250" marR="77450" marT="51625" marB="51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lang="en" sz="16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individual victims per incident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3250" marR="77450" marT="51625" marB="51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800"/>
                        <a:buFont typeface="Calibri"/>
                        <a:buNone/>
                      </a:pPr>
                      <a:r>
                        <a:rPr lang="en" sz="16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Continuous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3250" marR="77450" marT="51625" marB="51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lang="en" sz="16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Integer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3250" marR="77450" marT="51625" marB="51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lang="en" sz="16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1, 2, 3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3250" marR="77450" marT="51625" marB="51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lang="en" sz="16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Victim Types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3250" marR="77450" marT="51625" marB="51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lang="en" sz="16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type of victim per incident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3250" marR="77450" marT="51625" marB="51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lang="en" sz="16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Nominal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3250" marR="77450" marT="51625" marB="51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lang="en" sz="16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Character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3250" marR="77450" marT="51625" marB="51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lang="en" sz="16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Individual, Business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3250" marR="77450" marT="51625" marB="51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lang="en" sz="16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Multiple Offense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3250" marR="77450" marT="51625" marB="51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lang="en" sz="16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Whether one incident included single or multiple offenses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3250" marR="77450" marT="51625" marB="51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lang="en" sz="16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Binary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3250" marR="77450" marT="51625" marB="51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lang="en" sz="16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Character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3250" marR="77450" marT="51625" marB="51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lang="en" sz="16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Single/Multiple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3250" marR="77450" marT="51625" marB="51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lang="en" sz="16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Multiple Bias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3250" marR="77450" marT="51625" marB="51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lang="en" sz="16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Whether one incident included single or multiple bias motivation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3250" marR="77450" marT="51625" marB="51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lang="en" sz="16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Binary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3250" marR="77450" marT="51625" marB="51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lang="en" sz="16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Character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3250" marR="77450" marT="51625" marB="51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aramond"/>
                        <a:buNone/>
                      </a:pPr>
                      <a:r>
                        <a:rPr lang="en" sz="16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Single/Multiple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3250" marR="77450" marT="51625" marB="51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1895</Words>
  <Application>Microsoft Office PowerPoint</Application>
  <PresentationFormat>On-screen Show (16:9)</PresentationFormat>
  <Paragraphs>248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Garamond</vt:lpstr>
      <vt:lpstr>Times New Roman</vt:lpstr>
      <vt:lpstr>Arial</vt:lpstr>
      <vt:lpstr>Calibri</vt:lpstr>
      <vt:lpstr>Simple Light</vt:lpstr>
      <vt:lpstr>Office Theme</vt:lpstr>
      <vt:lpstr>Office Theme</vt:lpstr>
      <vt:lpstr>Hate Crime Victimization:  An Exploration of Homelessness and Bias Motivation Impacts on Hate Crime Incident</vt:lpstr>
      <vt:lpstr>Title + Abstract</vt:lpstr>
      <vt:lpstr>Introduction</vt:lpstr>
      <vt:lpstr>PowerPoint Presentation</vt:lpstr>
      <vt:lpstr>PowerPoint Presentation</vt:lpstr>
      <vt:lpstr>PowerPoint Presentation</vt:lpstr>
      <vt:lpstr>Table of independent variables</vt:lpstr>
      <vt:lpstr>PowerPoint Presentation</vt:lpstr>
      <vt:lpstr>Table of dependent variables</vt:lpstr>
      <vt:lpstr>PowerPoint Presentation</vt:lpstr>
      <vt:lpstr>Data Description</vt:lpstr>
      <vt:lpstr>Tool 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Hate Crime Victimization:  An Exploration of Homelessness and Bias Motivation Impacts on Hate Crime Incident</dc:title>
  <dc:creator>Jennie</dc:creator>
  <cp:lastModifiedBy>Yanyan Deng</cp:lastModifiedBy>
  <cp:revision>47</cp:revision>
  <dcterms:modified xsi:type="dcterms:W3CDTF">2020-09-03T05:52:12Z</dcterms:modified>
</cp:coreProperties>
</file>