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3334393e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3334393e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a34528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a34528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345287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345287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a345287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a345287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345287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345287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a345287a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a345287a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a345287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a345287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a345287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a345287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34f057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34f057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3334393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3334393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334393e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334393e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3334393e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3334393e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3334393e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3334393e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3334393e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3334393e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3334393e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3334393e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3334393e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3334393e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3334393e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3334393e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Formation Python Mars 2024</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Reprenons les 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modules et import</a:t>
            </a:r>
            <a:endParaRPr/>
          </a:p>
        </p:txBody>
      </p:sp>
      <p:sp>
        <p:nvSpPr>
          <p:cNvPr id="125" name="Google Shape;125;p22"/>
          <p:cNvSpPr txBox="1"/>
          <p:nvPr>
            <p:ph idx="1" type="body"/>
          </p:nvPr>
        </p:nvSpPr>
        <p:spPr>
          <a:xfrm>
            <a:off x="311700" y="1468825"/>
            <a:ext cx="47415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appelle modules les fichiers python contenant des fonctions et qui peuvent être importé par d’autres fichiers.</a:t>
            </a:r>
            <a:endParaRPr/>
          </a:p>
          <a:p>
            <a:pPr indent="0" lvl="0" marL="0" rtl="0" algn="l">
              <a:spcBef>
                <a:spcPts val="1600"/>
              </a:spcBef>
              <a:spcAft>
                <a:spcPts val="1600"/>
              </a:spcAft>
              <a:buNone/>
            </a:pPr>
            <a:r>
              <a:rPr lang="fr"/>
              <a:t>Regardons de plus près la ligne 1 du premier fichier.</a:t>
            </a:r>
            <a:endParaRPr/>
          </a:p>
        </p:txBody>
      </p:sp>
      <p:pic>
        <p:nvPicPr>
          <p:cNvPr id="126" name="Google Shape;126;p22"/>
          <p:cNvPicPr preferRelativeResize="0"/>
          <p:nvPr/>
        </p:nvPicPr>
        <p:blipFill>
          <a:blip r:embed="rId3">
            <a:alphaModFix/>
          </a:blip>
          <a:stretch>
            <a:fillRect/>
          </a:stretch>
        </p:blipFill>
        <p:spPr>
          <a:xfrm>
            <a:off x="5053200" y="2001669"/>
            <a:ext cx="3779101" cy="1354781"/>
          </a:xfrm>
          <a:prstGeom prst="rect">
            <a:avLst/>
          </a:prstGeom>
          <a:noFill/>
          <a:ln>
            <a:noFill/>
          </a:ln>
        </p:spPr>
      </p:pic>
      <p:pic>
        <p:nvPicPr>
          <p:cNvPr id="127" name="Google Shape;127;p22"/>
          <p:cNvPicPr preferRelativeResize="0"/>
          <p:nvPr/>
        </p:nvPicPr>
        <p:blipFill>
          <a:blip r:embed="rId4">
            <a:alphaModFix/>
          </a:blip>
          <a:stretch>
            <a:fillRect/>
          </a:stretch>
        </p:blipFill>
        <p:spPr>
          <a:xfrm>
            <a:off x="5053203" y="3850753"/>
            <a:ext cx="3779100" cy="717971"/>
          </a:xfrm>
          <a:prstGeom prst="rect">
            <a:avLst/>
          </a:prstGeom>
          <a:noFill/>
          <a:ln>
            <a:noFill/>
          </a:ln>
        </p:spPr>
      </p:pic>
      <p:sp>
        <p:nvSpPr>
          <p:cNvPr id="128" name="Google Shape;128;p22"/>
          <p:cNvSpPr txBox="1"/>
          <p:nvPr/>
        </p:nvSpPr>
        <p:spPr>
          <a:xfrm>
            <a:off x="5053200" y="1605950"/>
            <a:ext cx="37791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Source Code Pro"/>
                <a:ea typeface="Source Code Pro"/>
                <a:cs typeface="Source Code Pro"/>
                <a:sym typeface="Source Code Pro"/>
              </a:rPr>
              <a:t>Mon premier fichier</a:t>
            </a:r>
            <a:endParaRPr>
              <a:latin typeface="Source Code Pro"/>
              <a:ea typeface="Source Code Pro"/>
              <a:cs typeface="Source Code Pro"/>
              <a:sym typeface="Source Code Pro"/>
            </a:endParaRPr>
          </a:p>
        </p:txBody>
      </p:sp>
      <p:sp>
        <p:nvSpPr>
          <p:cNvPr id="129" name="Google Shape;129;p22"/>
          <p:cNvSpPr txBox="1"/>
          <p:nvPr/>
        </p:nvSpPr>
        <p:spPr>
          <a:xfrm>
            <a:off x="5053200" y="3356450"/>
            <a:ext cx="37791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Source Code Pro"/>
                <a:ea typeface="Source Code Pro"/>
                <a:cs typeface="Source Code Pro"/>
                <a:sym typeface="Source Code Pro"/>
              </a:rPr>
              <a:t>Mon second fichier</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classes et Les objets(en rapide)</a:t>
            </a:r>
            <a:endParaRPr/>
          </a:p>
        </p:txBody>
      </p:sp>
      <p:sp>
        <p:nvSpPr>
          <p:cNvPr id="135" name="Google Shape;135;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Les classes sont des ensembles de code qui contiennent des variables et des fonctions et qui vont nous servir à créer des objets.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fr"/>
              <a:t>Les objets créés à partir d’une classe disposent automatiquement des variables et des fonctions définies dans la classe.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classes et Les objets(en rapide)</a:t>
            </a:r>
            <a:endParaRPr/>
          </a:p>
        </p:txBody>
      </p:sp>
      <p:sp>
        <p:nvSpPr>
          <p:cNvPr id="141" name="Google Shape;141;p24"/>
          <p:cNvSpPr txBox="1"/>
          <p:nvPr>
            <p:ph idx="1" type="body"/>
          </p:nvPr>
        </p:nvSpPr>
        <p:spPr>
          <a:xfrm>
            <a:off x="311700" y="1468825"/>
            <a:ext cx="35655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300"/>
              <a:t>Ici, nous avons </a:t>
            </a:r>
            <a:r>
              <a:rPr lang="fr" sz="1300"/>
              <a:t>créé</a:t>
            </a:r>
            <a:r>
              <a:rPr lang="fr" sz="1300"/>
              <a:t> la class “utilisateurmale”.</a:t>
            </a:r>
            <a:br>
              <a:rPr lang="fr" sz="1300"/>
            </a:br>
            <a:br>
              <a:rPr lang="fr" sz="1300"/>
            </a:br>
            <a:r>
              <a:rPr lang="fr" sz="1300"/>
              <a:t>Puis nous avons créé 2 objets, benoit et charles, issue de cette class.</a:t>
            </a:r>
            <a:br>
              <a:rPr lang="fr" sz="1300"/>
            </a:br>
            <a:br>
              <a:rPr lang="fr" sz="1300"/>
            </a:br>
            <a:r>
              <a:rPr lang="fr" sz="1300"/>
              <a:t>Chaque objet est unique et indépendant. Les deux objets possèdent leurs propres variables même s’ils sont </a:t>
            </a:r>
            <a:r>
              <a:rPr lang="fr" sz="1300"/>
              <a:t>tous</a:t>
            </a:r>
            <a:r>
              <a:rPr lang="fr" sz="1300"/>
              <a:t> deux de TYPE “utilisateurmale”</a:t>
            </a:r>
            <a:br>
              <a:rPr lang="fr" sz="1300"/>
            </a:br>
            <a:endParaRPr sz="1300"/>
          </a:p>
        </p:txBody>
      </p:sp>
      <p:pic>
        <p:nvPicPr>
          <p:cNvPr id="142" name="Google Shape;142;p24"/>
          <p:cNvPicPr preferRelativeResize="0"/>
          <p:nvPr/>
        </p:nvPicPr>
        <p:blipFill>
          <a:blip r:embed="rId3">
            <a:alphaModFix/>
          </a:blip>
          <a:stretch>
            <a:fillRect/>
          </a:stretch>
        </p:blipFill>
        <p:spPr>
          <a:xfrm>
            <a:off x="3877252" y="1273250"/>
            <a:ext cx="4955051" cy="35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48" name="Google Shape;148;p25"/>
          <p:cNvSpPr txBox="1"/>
          <p:nvPr>
            <p:ph idx="1" type="body"/>
          </p:nvPr>
        </p:nvSpPr>
        <p:spPr>
          <a:xfrm>
            <a:off x="311700" y="1468825"/>
            <a:ext cx="8709900" cy="35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vue.</a:t>
            </a:r>
            <a:br>
              <a:rPr lang="fr"/>
            </a:br>
            <a:br>
              <a:rPr lang="fr"/>
            </a:br>
            <a:r>
              <a:rPr lang="fr"/>
              <a:t>Exercice 1 : A l’aide des variables</a:t>
            </a:r>
            <a:br>
              <a:rPr lang="fr"/>
            </a:br>
            <a:r>
              <a:rPr lang="fr"/>
              <a:t>a = “avec plus de “</a:t>
            </a:r>
            <a:br>
              <a:rPr lang="fr"/>
            </a:br>
            <a:r>
              <a:rPr lang="fr"/>
              <a:t>b = “Je sais jouer “</a:t>
            </a:r>
            <a:br>
              <a:rPr lang="fr"/>
            </a:br>
            <a:r>
              <a:rPr lang="fr"/>
              <a:t>c = 3</a:t>
            </a:r>
            <a:br>
              <a:rPr lang="fr"/>
            </a:br>
            <a:r>
              <a:rPr lang="fr"/>
              <a:t>d = “ variables.”</a:t>
            </a:r>
            <a:br>
              <a:rPr lang="fr"/>
            </a:br>
            <a:br>
              <a:rPr lang="fr"/>
            </a:br>
            <a:r>
              <a:rPr lang="fr"/>
              <a:t>Afficher la phrase “Je sais jouer avec plus de 3 variables”</a:t>
            </a:r>
            <a:br>
              <a:rPr lang="fr"/>
            </a:br>
            <a:br>
              <a:rPr lang="fr"/>
            </a:br>
            <a:r>
              <a:rPr b="1" lang="fr"/>
              <a:t>print , cast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54" name="Google Shape;154;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vue.</a:t>
            </a:r>
            <a:br>
              <a:rPr lang="fr"/>
            </a:br>
            <a:br>
              <a:rPr lang="fr"/>
            </a:br>
            <a:r>
              <a:rPr lang="fr"/>
              <a:t>Exercice 2 : Créer une fonction qui affiche</a:t>
            </a:r>
            <a:br>
              <a:rPr lang="fr"/>
            </a:br>
            <a:r>
              <a:rPr lang="fr"/>
              <a:t>la variable reçu en argument</a:t>
            </a:r>
            <a:br>
              <a:rPr lang="fr"/>
            </a:br>
            <a:br>
              <a:rPr lang="fr"/>
            </a:br>
            <a:r>
              <a:rPr b="1" lang="fr"/>
              <a:t>print, def</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60" name="Google Shape;160;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vue.</a:t>
            </a:r>
            <a:br>
              <a:rPr lang="fr"/>
            </a:br>
            <a:br>
              <a:rPr lang="fr"/>
            </a:br>
            <a:r>
              <a:rPr lang="fr"/>
              <a:t>Exercice 3 : Créer une fonction qui affiche</a:t>
            </a:r>
            <a:br>
              <a:rPr lang="fr"/>
            </a:br>
            <a:r>
              <a:rPr lang="fr"/>
              <a:t>Neutre si la valeur envoyée en paramètre est nul(0).</a:t>
            </a:r>
            <a:br>
              <a:rPr lang="fr"/>
            </a:br>
            <a:r>
              <a:rPr lang="fr"/>
              <a:t>Positif si la valeur envoyée en paramètre est supérieur à 0</a:t>
            </a:r>
            <a:br>
              <a:rPr lang="fr"/>
            </a:br>
            <a:r>
              <a:rPr lang="fr"/>
              <a:t>Négatif si la valeur envoyée en paramètre est inférieur à 0</a:t>
            </a:r>
            <a:br>
              <a:rPr lang="fr"/>
            </a:br>
            <a:br>
              <a:rPr lang="fr"/>
            </a:br>
            <a:r>
              <a:rPr b="1" lang="fr"/>
              <a:t>print, def, if,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66" name="Google Shape;166;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vue.</a:t>
            </a:r>
            <a:br>
              <a:rPr lang="fr"/>
            </a:br>
            <a:br>
              <a:rPr lang="fr"/>
            </a:br>
            <a:r>
              <a:rPr lang="fr"/>
              <a:t>Exercice 4 : Créer une fonction qui incrémente de 1 notre variable 10 fois.</a:t>
            </a:r>
            <a:br>
              <a:rPr lang="fr"/>
            </a:br>
            <a:r>
              <a:rPr lang="fr"/>
              <a:t>A chaque incrémentation un affichage de la variable sera requis.</a:t>
            </a:r>
            <a:br>
              <a:rPr lang="fr"/>
            </a:br>
            <a:br>
              <a:rPr lang="fr"/>
            </a:br>
            <a:r>
              <a:rPr b="1" lang="fr"/>
              <a:t>print, def, while</a:t>
            </a:r>
            <a:br>
              <a:rPr lang="f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72" name="Google Shape;172;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a:t>
            </a:r>
            <a:br>
              <a:rPr lang="fr"/>
            </a:br>
            <a:br>
              <a:rPr lang="fr"/>
            </a:br>
            <a:r>
              <a:rPr lang="fr"/>
              <a:t>Exercice 5 : Même chose que pour le 4 mais je veux deux fichiers.</a:t>
            </a:r>
            <a:br>
              <a:rPr lang="fr"/>
            </a:br>
            <a:br>
              <a:rPr lang="fr"/>
            </a:br>
            <a:r>
              <a:rPr b="1" lang="fr"/>
              <a:t>print, def, while, </a:t>
            </a:r>
            <a:r>
              <a:rPr b="1" lang="fr"/>
              <a:t>Import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exercices </a:t>
            </a:r>
            <a:endParaRPr/>
          </a:p>
        </p:txBody>
      </p:sp>
      <p:sp>
        <p:nvSpPr>
          <p:cNvPr id="178" name="Google Shape;178;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Mise en pratique de ce qu’on a vu.</a:t>
            </a:r>
            <a:br>
              <a:rPr lang="fr"/>
            </a:br>
            <a:br>
              <a:rPr lang="fr"/>
            </a:br>
            <a:r>
              <a:rPr lang="fr"/>
              <a:t>Exercice 6 :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variables</a:t>
            </a:r>
            <a:endParaRPr/>
          </a:p>
        </p:txBody>
      </p:sp>
      <p:sp>
        <p:nvSpPr>
          <p:cNvPr id="69" name="Google Shape;69;p14"/>
          <p:cNvSpPr txBox="1"/>
          <p:nvPr>
            <p:ph idx="1" type="body"/>
          </p:nvPr>
        </p:nvSpPr>
        <p:spPr>
          <a:xfrm>
            <a:off x="311700" y="1468825"/>
            <a:ext cx="40932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Déclarer une variable en python</a:t>
            </a:r>
            <a:endParaRPr/>
          </a:p>
          <a:p>
            <a:pPr indent="-342900" lvl="0" marL="457200" rtl="0" algn="l">
              <a:spcBef>
                <a:spcPts val="0"/>
              </a:spcBef>
              <a:spcAft>
                <a:spcPts val="0"/>
              </a:spcAft>
              <a:buSzPts val="1800"/>
              <a:buChar char="-"/>
            </a:pPr>
            <a:r>
              <a:rPr lang="fr"/>
              <a:t>Faire des opérations mathématiques</a:t>
            </a:r>
            <a:endParaRPr/>
          </a:p>
          <a:p>
            <a:pPr indent="-342900" lvl="0" marL="457200" rtl="0" algn="l">
              <a:spcBef>
                <a:spcPts val="0"/>
              </a:spcBef>
              <a:spcAft>
                <a:spcPts val="0"/>
              </a:spcAft>
              <a:buSzPts val="1800"/>
              <a:buChar char="-"/>
            </a:pPr>
            <a:r>
              <a:rPr lang="fr"/>
              <a:t>Concaténer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⚠️Ne pas mélanger différent type de variable</a:t>
            </a:r>
            <a:endParaRPr/>
          </a:p>
        </p:txBody>
      </p:sp>
      <p:pic>
        <p:nvPicPr>
          <p:cNvPr id="70" name="Google Shape;70;p14"/>
          <p:cNvPicPr preferRelativeResize="0"/>
          <p:nvPr/>
        </p:nvPicPr>
        <p:blipFill>
          <a:blip r:embed="rId3">
            <a:alphaModFix/>
          </a:blip>
          <a:stretch>
            <a:fillRect/>
          </a:stretch>
        </p:blipFill>
        <p:spPr>
          <a:xfrm>
            <a:off x="4941048" y="1833925"/>
            <a:ext cx="4739025" cy="286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variables</a:t>
            </a:r>
            <a:endParaRPr/>
          </a:p>
        </p:txBody>
      </p:sp>
      <p:sp>
        <p:nvSpPr>
          <p:cNvPr id="76" name="Google Shape;76;p15"/>
          <p:cNvSpPr txBox="1"/>
          <p:nvPr>
            <p:ph idx="1" type="body"/>
          </p:nvPr>
        </p:nvSpPr>
        <p:spPr>
          <a:xfrm>
            <a:off x="311700" y="1468825"/>
            <a:ext cx="85206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a:t>
            </a:r>
            <a:r>
              <a:rPr b="1" lang="fr"/>
              <a:t>“types”</a:t>
            </a:r>
            <a:r>
              <a:rPr lang="fr"/>
              <a:t> ? Le </a:t>
            </a:r>
            <a:r>
              <a:rPr b="1" lang="fr"/>
              <a:t>“cast” ?</a:t>
            </a:r>
            <a:endParaRPr b="1"/>
          </a:p>
          <a:p>
            <a:pPr indent="0" lvl="0" marL="0" rtl="0" algn="l">
              <a:spcBef>
                <a:spcPts val="1600"/>
              </a:spcBef>
              <a:spcAft>
                <a:spcPts val="0"/>
              </a:spcAft>
              <a:buNone/>
            </a:pPr>
            <a:r>
              <a:rPr lang="fr"/>
              <a:t>On a vu qu’il était impossible </a:t>
            </a:r>
            <a:r>
              <a:rPr lang="fr"/>
              <a:t>d'assembler</a:t>
            </a:r>
            <a:r>
              <a:rPr lang="fr"/>
              <a:t> des variables de type différent, mais qu’est-ce qu’un type ? </a:t>
            </a:r>
            <a:br>
              <a:rPr lang="fr"/>
            </a:br>
            <a:br>
              <a:rPr lang="fr"/>
            </a:br>
            <a:r>
              <a:rPr lang="fr"/>
              <a:t>int, float, str, list, …</a:t>
            </a:r>
            <a:endParaRPr/>
          </a:p>
          <a:p>
            <a:pPr indent="0" lvl="0" marL="0" rtl="0" algn="l">
              <a:spcBef>
                <a:spcPts val="1600"/>
              </a:spcBef>
              <a:spcAft>
                <a:spcPts val="0"/>
              </a:spcAft>
              <a:buNone/>
            </a:pPr>
            <a:r>
              <a:rPr lang="fr"/>
              <a:t>Le </a:t>
            </a:r>
            <a:r>
              <a:rPr b="1" lang="fr"/>
              <a:t>“cast” </a:t>
            </a:r>
            <a:r>
              <a:rPr lang="fr"/>
              <a:t>permet de changer</a:t>
            </a:r>
            <a:br>
              <a:rPr lang="fr"/>
            </a:br>
            <a:r>
              <a:rPr lang="fr"/>
              <a:t>le type d’une variable</a:t>
            </a:r>
            <a:br>
              <a:rPr lang="fr"/>
            </a:br>
            <a:br>
              <a:rPr lang="fr"/>
            </a:br>
            <a:r>
              <a:rPr lang="fr"/>
              <a:t>La fonction </a:t>
            </a:r>
            <a:r>
              <a:rPr b="1" lang="fr"/>
              <a:t>type()</a:t>
            </a:r>
            <a:r>
              <a:rPr lang="fr"/>
              <a:t>, nous donne</a:t>
            </a:r>
            <a:br>
              <a:rPr lang="fr"/>
            </a:br>
            <a:r>
              <a:rPr lang="fr"/>
              <a:t>le type d’une variable.</a:t>
            </a:r>
            <a:endParaRPr/>
          </a:p>
          <a:p>
            <a:pPr indent="0" lvl="0" marL="0" rtl="0" algn="l">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4518722" y="2790075"/>
            <a:ext cx="4233050" cy="217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notions de syntaxe</a:t>
            </a:r>
            <a:endParaRPr/>
          </a:p>
        </p:txBody>
      </p:sp>
      <p:sp>
        <p:nvSpPr>
          <p:cNvPr id="83" name="Google Shape;83;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Contrairement à beaucoup d’autre langage, les différentes parties d’un code en python ne sont pas balisées par {}.</a:t>
            </a:r>
            <a:endParaRPr/>
          </a:p>
          <a:p>
            <a:pPr indent="0" lvl="0" marL="0" rtl="0" algn="l">
              <a:spcBef>
                <a:spcPts val="1600"/>
              </a:spcBef>
              <a:spcAft>
                <a:spcPts val="1600"/>
              </a:spcAft>
              <a:buNone/>
            </a:pPr>
            <a:r>
              <a:rPr lang="fr"/>
              <a:t>Il est alors très important d’avoir une </a:t>
            </a:r>
            <a:r>
              <a:rPr lang="fr"/>
              <a:t>indentation rigoureuse dans son code. Sous peine d’obtenir un code qui ne s'exécute pas, qui ne fait pas ce que l’on veut...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notions de syntaxe</a:t>
            </a:r>
            <a:endParaRPr/>
          </a:p>
        </p:txBody>
      </p:sp>
      <p:sp>
        <p:nvSpPr>
          <p:cNvPr id="89" name="Google Shape;89;p17"/>
          <p:cNvSpPr txBox="1"/>
          <p:nvPr>
            <p:ph idx="1" type="body"/>
          </p:nvPr>
        </p:nvSpPr>
        <p:spPr>
          <a:xfrm>
            <a:off x="311700" y="1468825"/>
            <a:ext cx="4824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partie surlignée est très importante. C’est cette indentation qui va faire comprendre que lorsque notre condition en if est validé alors je vais exécuter le “groupe” de ligne qui est indenté en dessous.</a:t>
            </a:r>
            <a:endParaRPr/>
          </a:p>
          <a:p>
            <a:pPr indent="0" lvl="0" marL="0" rtl="0" algn="l">
              <a:spcBef>
                <a:spcPts val="160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5136600" y="1468813"/>
            <a:ext cx="3695700" cy="2047875"/>
          </a:xfrm>
          <a:prstGeom prst="rect">
            <a:avLst/>
          </a:prstGeom>
          <a:noFill/>
          <a:ln>
            <a:noFill/>
          </a:ln>
        </p:spPr>
      </p:pic>
      <p:sp>
        <p:nvSpPr>
          <p:cNvPr id="91" name="Google Shape;91;p17"/>
          <p:cNvSpPr txBox="1"/>
          <p:nvPr/>
        </p:nvSpPr>
        <p:spPr>
          <a:xfrm>
            <a:off x="271450" y="4011200"/>
            <a:ext cx="8520600" cy="9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800">
                <a:solidFill>
                  <a:schemeClr val="dk2"/>
                </a:solidFill>
                <a:latin typeface="Source Code Pro"/>
                <a:ea typeface="Source Code Pro"/>
                <a:cs typeface="Source Code Pro"/>
                <a:sym typeface="Source Code Pro"/>
              </a:rPr>
              <a:t>⚠️On est rigoureux sur son indentation</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Les fonctions ou functions </a:t>
            </a:r>
            <a:endParaRPr/>
          </a:p>
        </p:txBody>
      </p:sp>
      <p:sp>
        <p:nvSpPr>
          <p:cNvPr id="97" name="Google Shape;97;p18"/>
          <p:cNvSpPr txBox="1"/>
          <p:nvPr>
            <p:ph idx="1" type="body"/>
          </p:nvPr>
        </p:nvSpPr>
        <p:spPr>
          <a:xfrm>
            <a:off x="311700" y="1468825"/>
            <a:ext cx="8520600" cy="15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“function” est un bloc de code qui va exécuter une tâche particulière et nous retourner ou non une ou plusieurs valeurs.</a:t>
            </a:r>
            <a:endParaRPr/>
          </a:p>
          <a:p>
            <a:pPr indent="0" lvl="0" marL="0" rtl="0" algn="l">
              <a:spcBef>
                <a:spcPts val="1600"/>
              </a:spcBef>
              <a:spcAft>
                <a:spcPts val="1600"/>
              </a:spcAft>
              <a:buNone/>
            </a:pPr>
            <a:r>
              <a:rPr lang="fr"/>
              <a:t>Une function peut aussi prendre des “</a:t>
            </a:r>
            <a:r>
              <a:rPr b="1" lang="fr"/>
              <a:t>arguments</a:t>
            </a:r>
            <a:r>
              <a:rPr lang="fr"/>
              <a:t>”.</a:t>
            </a:r>
            <a:endParaRPr/>
          </a:p>
        </p:txBody>
      </p:sp>
      <p:pic>
        <p:nvPicPr>
          <p:cNvPr id="98" name="Google Shape;98;p18"/>
          <p:cNvPicPr preferRelativeResize="0"/>
          <p:nvPr/>
        </p:nvPicPr>
        <p:blipFill>
          <a:blip r:embed="rId3">
            <a:alphaModFix/>
          </a:blip>
          <a:stretch>
            <a:fillRect/>
          </a:stretch>
        </p:blipFill>
        <p:spPr>
          <a:xfrm>
            <a:off x="311700" y="3186750"/>
            <a:ext cx="5057644" cy="1841375"/>
          </a:xfrm>
          <a:prstGeom prst="rect">
            <a:avLst/>
          </a:prstGeom>
          <a:noFill/>
          <a:ln>
            <a:noFill/>
          </a:ln>
        </p:spPr>
      </p:pic>
      <p:sp>
        <p:nvSpPr>
          <p:cNvPr id="99" name="Google Shape;99;p18"/>
          <p:cNvSpPr txBox="1"/>
          <p:nvPr/>
        </p:nvSpPr>
        <p:spPr>
          <a:xfrm>
            <a:off x="5646750" y="3204500"/>
            <a:ext cx="3185400" cy="18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Source Code Pro"/>
                <a:ea typeface="Source Code Pro"/>
                <a:cs typeface="Source Code Pro"/>
                <a:sym typeface="Source Code Pro"/>
              </a:rPr>
              <a:t>⚠️Penser à définir sa function au-dessus de la ligne tentant de l’exécuter.</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Quelques opérations logiques et boucles</a:t>
            </a:r>
            <a:endParaRPr/>
          </a:p>
        </p:txBody>
      </p:sp>
      <p:sp>
        <p:nvSpPr>
          <p:cNvPr id="105" name="Google Shape;105;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Comme dans beaucoup d’autre langage, on va avoir besoin d’opérations logiques et de boucle pour évoluer dans notre code. </a:t>
            </a:r>
            <a:br>
              <a:rPr lang="fr"/>
            </a:br>
            <a:r>
              <a:rPr lang="fr"/>
              <a:t>Pour cela, on va avoir “if,elif,else,while,...”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If elif else ...</a:t>
            </a:r>
            <a:endParaRPr/>
          </a:p>
        </p:txBody>
      </p:sp>
      <p:sp>
        <p:nvSpPr>
          <p:cNvPr id="111" name="Google Shape;111;p20"/>
          <p:cNvSpPr txBox="1"/>
          <p:nvPr>
            <p:ph idx="1" type="body"/>
          </p:nvPr>
        </p:nvSpPr>
        <p:spPr>
          <a:xfrm>
            <a:off x="311700" y="1468825"/>
            <a:ext cx="40701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⚠️Pour if, elif, else il faut penser à replacer les “:”</a:t>
            </a:r>
            <a:endParaRPr/>
          </a:p>
        </p:txBody>
      </p:sp>
      <p:pic>
        <p:nvPicPr>
          <p:cNvPr id="112" name="Google Shape;112;p20"/>
          <p:cNvPicPr preferRelativeResize="0"/>
          <p:nvPr/>
        </p:nvPicPr>
        <p:blipFill>
          <a:blip r:embed="rId3">
            <a:alphaModFix/>
          </a:blip>
          <a:stretch>
            <a:fillRect/>
          </a:stretch>
        </p:blipFill>
        <p:spPr>
          <a:xfrm>
            <a:off x="4381756" y="1468825"/>
            <a:ext cx="4450548" cy="3674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Boucle while</a:t>
            </a:r>
            <a:endParaRPr/>
          </a:p>
        </p:txBody>
      </p:sp>
      <p:sp>
        <p:nvSpPr>
          <p:cNvPr id="118" name="Google Shape;118;p21"/>
          <p:cNvSpPr txBox="1"/>
          <p:nvPr>
            <p:ph idx="1" type="body"/>
          </p:nvPr>
        </p:nvSpPr>
        <p:spPr>
          <a:xfrm>
            <a:off x="311700" y="1468825"/>
            <a:ext cx="4458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La boucle while va s’itérer autant de fois que nécessaire pour rompre la condition.</a:t>
            </a:r>
            <a:br>
              <a:rPr lang="fr"/>
            </a:br>
            <a:br>
              <a:rPr lang="fr"/>
            </a:br>
            <a:r>
              <a:rPr lang="fr"/>
              <a:t>⚠️ Attention aux boucles infinis dans lesquels la condition ne se brise jamais !</a:t>
            </a:r>
            <a:endParaRPr/>
          </a:p>
        </p:txBody>
      </p:sp>
      <p:pic>
        <p:nvPicPr>
          <p:cNvPr id="119" name="Google Shape;119;p21"/>
          <p:cNvPicPr preferRelativeResize="0"/>
          <p:nvPr/>
        </p:nvPicPr>
        <p:blipFill>
          <a:blip r:embed="rId3">
            <a:alphaModFix/>
          </a:blip>
          <a:stretch>
            <a:fillRect/>
          </a:stretch>
        </p:blipFill>
        <p:spPr>
          <a:xfrm>
            <a:off x="4770148" y="1468825"/>
            <a:ext cx="4062149" cy="225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