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5"/>
  </p:handoutMasterIdLst>
  <p:sldIdLst>
    <p:sldId id="256" r:id="rId3"/>
    <p:sldId id="257" r:id="rId4"/>
    <p:sldId id="258" r:id="rId5"/>
    <p:sldId id="259" r:id="rId6"/>
    <p:sldId id="260" r:id="rId7"/>
    <p:sldId id="263" r:id="rId8"/>
    <p:sldId id="264" r:id="rId9"/>
    <p:sldId id="265" r:id="rId10"/>
    <p:sldId id="262" r:id="rId12"/>
    <p:sldId id="261"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70180" y="1131570"/>
            <a:ext cx="11851640" cy="1168400"/>
          </a:xfrm>
        </p:spPr>
        <p:txBody>
          <a:bodyPr/>
          <a:p>
            <a:r>
              <a:rPr lang="en-US" altLang="zh-CN" sz="4800">
                <a:latin typeface="Arial" panose="020B0604020202020204" pitchFamily="34" charset="0"/>
                <a:cs typeface="Arial" panose="020B0604020202020204" pitchFamily="34" charset="0"/>
              </a:rPr>
              <a:t>Improve the predictability of SmartFund  </a:t>
            </a:r>
            <a:endParaRPr lang="en-US" altLang="zh-CN" sz="480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p:txBody>
          <a:bodyPr>
            <a:normAutofit lnSpcReduction="20000"/>
          </a:bodyPr>
          <a:p>
            <a:r>
              <a:rPr lang="en-US" altLang="zh-CN">
                <a:latin typeface="Arial" panose="020B0604020202020204" pitchFamily="34" charset="0"/>
                <a:cs typeface="Arial" panose="020B0604020202020204" pitchFamily="34" charset="0"/>
              </a:rPr>
              <a:t>Yiwei Dong</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dongyiwei@stu.scu.edu.cn</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Instructors: Meng Jiang, </a:t>
            </a:r>
            <a:r>
              <a:rPr lang="en-US" altLang="zh-CN">
                <a:latin typeface="Arial" panose="020B0604020202020204" pitchFamily="34" charset="0"/>
                <a:cs typeface="Arial" panose="020B0604020202020204" pitchFamily="34" charset="0"/>
                <a:sym typeface="+mn-ea"/>
              </a:rPr>
              <a:t>Qingkai Zeng</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{mjiang2, qzeng}@nd.edu</a:t>
            </a:r>
            <a:endParaRPr lang="en-US" altLang="zh-CN">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Future Work</a:t>
            </a:r>
            <a:endParaRPr lang="en-US" altLang="zh-CN"/>
          </a:p>
        </p:txBody>
      </p:sp>
      <p:sp>
        <p:nvSpPr>
          <p:cNvPr id="3" name="内容占位符 2"/>
          <p:cNvSpPr>
            <a:spLocks noGrp="1"/>
          </p:cNvSpPr>
          <p:nvPr>
            <p:ph idx="1"/>
          </p:nvPr>
        </p:nvSpPr>
        <p:spPr/>
        <p:txBody>
          <a:bodyPr/>
          <a:p>
            <a:pPr fontAlgn="auto">
              <a:lnSpc>
                <a:spcPct val="120000"/>
              </a:lnSpc>
            </a:pPr>
            <a:r>
              <a:rPr lang="en-US" altLang="zh-CN"/>
              <a:t>Optimize the SciBERT + Feedforward neural network model</a:t>
            </a:r>
            <a:endParaRPr lang="en-US" altLang="zh-CN"/>
          </a:p>
          <a:p>
            <a:pPr fontAlgn="auto">
              <a:lnSpc>
                <a:spcPct val="120000"/>
              </a:lnSpc>
            </a:pPr>
            <a:r>
              <a:rPr lang="en-US" altLang="zh-CN"/>
              <a:t>Test the reasonability of each step(e.g. If it is reasonable to cut each long abstract to 490 words? If it is better to cut those abstracts backward so that we can get a better result?)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pPr marL="0" indent="0">
              <a:buNone/>
            </a:pPr>
            <a:r>
              <a:rPr lang="en-US" altLang="zh-CN" sz="3200"/>
              <a:t>In this project: </a:t>
            </a:r>
            <a:endParaRPr lang="en-US" altLang="zh-CN" sz="3200"/>
          </a:p>
          <a:p>
            <a:pPr lvl="1" fontAlgn="auto">
              <a:lnSpc>
                <a:spcPct val="120000"/>
              </a:lnSpc>
            </a:pPr>
            <a:r>
              <a:rPr lang="en-US" altLang="zh-CN" sz="2800"/>
              <a:t>We propose to improve the predictability of SmartFund, to make it function better</a:t>
            </a:r>
            <a:endParaRPr lang="en-US" altLang="zh-CN" sz="2800"/>
          </a:p>
          <a:p>
            <a:pPr lvl="1" fontAlgn="auto">
              <a:lnSpc>
                <a:spcPct val="120000"/>
              </a:lnSpc>
            </a:pPr>
            <a:r>
              <a:rPr lang="en-US" altLang="zh-CN" sz="2800"/>
              <a:t>We propose to use SciBERT to extract the information contained in abstracts</a:t>
            </a:r>
            <a:endParaRPr lang="en-US" altLang="zh-CN" sz="2800"/>
          </a:p>
          <a:p>
            <a:pPr lvl="1" fontAlgn="auto">
              <a:lnSpc>
                <a:spcPct val="120000"/>
              </a:lnSpc>
            </a:pPr>
            <a:endParaRPr lang="en-US" altLang="zh-CN" sz="2800"/>
          </a:p>
          <a:p>
            <a:pPr lvl="1" fontAlgn="auto">
              <a:lnSpc>
                <a:spcPct val="120000"/>
              </a:lnSpc>
            </a:pPr>
            <a:endParaRPr lang="en-US" altLang="zh-CN" sz="2800"/>
          </a:p>
          <a:p>
            <a:pPr lvl="1" fontAlgn="auto">
              <a:lnSpc>
                <a:spcPct val="120000"/>
              </a:lnSpc>
            </a:pPr>
            <a:endParaRPr lang="en-US" altLang="zh-CN" sz="2800"/>
          </a:p>
          <a:p>
            <a:pPr marL="457200" lvl="1" indent="0" fontAlgn="auto">
              <a:lnSpc>
                <a:spcPct val="120000"/>
              </a:lnSpc>
              <a:buNone/>
            </a:pPr>
            <a:endParaRPr lang="en-US" altLang="zh-CN" sz="2800"/>
          </a:p>
          <a:p>
            <a:endParaRPr lang="en-US" altLang="zh-CN" sz="2800"/>
          </a:p>
        </p:txBody>
      </p:sp>
      <p:sp>
        <p:nvSpPr>
          <p:cNvPr id="4" name="文本框 3"/>
          <p:cNvSpPr txBox="1"/>
          <p:nvPr/>
        </p:nvSpPr>
        <p:spPr>
          <a:xfrm>
            <a:off x="831850" y="4715510"/>
            <a:ext cx="10035540" cy="1568450"/>
          </a:xfrm>
          <a:prstGeom prst="rect">
            <a:avLst/>
          </a:prstGeom>
          <a:noFill/>
        </p:spPr>
        <p:txBody>
          <a:bodyPr wrap="square" rtlCol="0">
            <a:spAutoFit/>
          </a:bodyPr>
          <a:p>
            <a:r>
              <a:rPr lang="en-US" altLang="zh-CN" sz="3200"/>
              <a:t>Feel free to contact me at dongyiwei@stu.scu.edu.cn should you have any questions!</a:t>
            </a:r>
            <a:endParaRPr lang="en-US" altLang="zh-CN" sz="3200"/>
          </a:p>
          <a:p>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4965"/>
            <a:ext cx="10515600" cy="1325563"/>
          </a:xfrm>
        </p:spPr>
        <p:txBody>
          <a:bodyPr/>
          <a:p>
            <a:r>
              <a:rPr lang="en-US" altLang="zh-CN">
                <a:cs typeface="+mj-lt"/>
              </a:rPr>
              <a:t>Introduction</a:t>
            </a:r>
            <a:endParaRPr lang="en-US" altLang="zh-CN">
              <a:cs typeface="+mj-lt"/>
            </a:endParaRPr>
          </a:p>
        </p:txBody>
      </p:sp>
      <p:sp>
        <p:nvSpPr>
          <p:cNvPr id="3" name="内容占位符 2"/>
          <p:cNvSpPr>
            <a:spLocks noGrp="1"/>
          </p:cNvSpPr>
          <p:nvPr>
            <p:ph idx="1"/>
          </p:nvPr>
        </p:nvSpPr>
        <p:spPr>
          <a:xfrm>
            <a:off x="838200" y="1482090"/>
            <a:ext cx="10728325" cy="4158615"/>
          </a:xfrm>
        </p:spPr>
        <p:txBody>
          <a:bodyPr>
            <a:noAutofit/>
          </a:bodyPr>
          <a:p>
            <a:pPr fontAlgn="auto">
              <a:lnSpc>
                <a:spcPct val="150000"/>
              </a:lnSpc>
            </a:pPr>
            <a:r>
              <a:rPr lang="en-US" altLang="zh-CN" sz="2300">
                <a:cs typeface="+mn-lt"/>
              </a:rPr>
              <a:t>This project aims at improving the predictability of SmartFund, which is a model used for research outcomes prediction developed by Alvin Alaphat and Dr. Jiang. SmartFund leverages the past project data (</a:t>
            </a:r>
            <a:r>
              <a:rPr lang="en-US" altLang="zh-CN" sz="2300">
                <a:cs typeface="+mn-lt"/>
                <a:sym typeface="+mn-ea"/>
              </a:rPr>
              <a:t>award amount, investigators, university, and abstract)</a:t>
            </a:r>
            <a:r>
              <a:rPr lang="en-US" altLang="zh-CN" sz="2300">
                <a:cs typeface="+mn-lt"/>
              </a:rPr>
              <a:t> from the National Science Foundation (NSF) website, to predict the number of papers and corresponding citations a new project might produce, and thus it is expected to help NSF fund projects efficiently and cost-effectively. However, the performance of SmartFund model is not so satisfying, with coefficient of determination 0.348 for #papers prediction and 0.188 for #citations prediction. Therefore,  it is important to enhance the predictability of SmartFund to make it useful in the real sense.</a:t>
            </a:r>
            <a:endParaRPr lang="en-US" altLang="zh-CN" sz="2300">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Motivitions</a:t>
            </a:r>
            <a:endParaRPr lang="en-US" altLang="zh-CN"/>
          </a:p>
        </p:txBody>
      </p:sp>
      <p:sp>
        <p:nvSpPr>
          <p:cNvPr id="3" name="内容占位符 2"/>
          <p:cNvSpPr>
            <a:spLocks noGrp="1"/>
          </p:cNvSpPr>
          <p:nvPr>
            <p:ph idx="1"/>
          </p:nvPr>
        </p:nvSpPr>
        <p:spPr/>
        <p:txBody>
          <a:bodyPr/>
          <a:p>
            <a:r>
              <a:rPr lang="en-US" altLang="zh-CN"/>
              <a:t>Textual features can be better extracted by SciBERT model</a:t>
            </a:r>
            <a:endParaRPr lang="en-US" altLang="zh-CN"/>
          </a:p>
          <a:p>
            <a:pPr marL="0" indent="0" fontAlgn="auto">
              <a:lnSpc>
                <a:spcPct val="150000"/>
              </a:lnSpc>
              <a:buNone/>
            </a:pPr>
            <a:r>
              <a:rPr lang="en-US" altLang="zh-CN" sz="2100"/>
              <a:t>   </a:t>
            </a:r>
            <a:r>
              <a:rPr lang="en-US" altLang="zh-CN" sz="2400"/>
              <a:t> Textual features hidden in the abstract can be extracted more amply by SciBERT, the state-of-the-art natural language processing model.</a:t>
            </a:r>
            <a:r>
              <a:rPr lang="en-US" altLang="zh-CN" sz="2100"/>
              <a:t> </a:t>
            </a:r>
            <a:endParaRPr lang="en-US" altLang="zh-CN"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26160"/>
            <a:ext cx="10515600" cy="788670"/>
          </a:xfrm>
        </p:spPr>
        <p:txBody>
          <a:bodyPr>
            <a:normAutofit fontScale="90000"/>
          </a:bodyPr>
          <a:p>
            <a:r>
              <a:rPr lang="en-US" altLang="zh-CN" sz="4890">
                <a:cs typeface="+mj-lt"/>
              </a:rPr>
              <a:t>Work of </a:t>
            </a:r>
            <a:r>
              <a:rPr lang="en-US" altLang="zh-CN" sz="4890">
                <a:cs typeface="+mj-lt"/>
                <a:sym typeface="+mn-ea"/>
              </a:rPr>
              <a:t>Alvin Alaphat and Dr. Jiang:</a:t>
            </a:r>
            <a:br>
              <a:rPr lang="en-US" altLang="zh-CN" sz="4890">
                <a:cs typeface="+mj-lt"/>
                <a:sym typeface="+mn-ea"/>
              </a:rPr>
            </a:br>
            <a:r>
              <a:rPr lang="en-US" altLang="zh-CN" sz="4890">
                <a:cs typeface="+mj-lt"/>
                <a:sym typeface="+mn-ea"/>
              </a:rPr>
              <a:t>LDA + regression Models</a:t>
            </a:r>
            <a:br>
              <a:rPr lang="en-US" altLang="zh-CN">
                <a:cs typeface="+mj-lt"/>
                <a:sym typeface="+mn-ea"/>
              </a:rPr>
            </a:br>
            <a:endParaRPr lang="en-US" altLang="zh-CN">
              <a:cs typeface="+mj-lt"/>
            </a:endParaRPr>
          </a:p>
        </p:txBody>
      </p:sp>
      <p:sp>
        <p:nvSpPr>
          <p:cNvPr id="3" name="内容占位符 2"/>
          <p:cNvSpPr>
            <a:spLocks noGrp="1"/>
          </p:cNvSpPr>
          <p:nvPr>
            <p:ph idx="1"/>
          </p:nvPr>
        </p:nvSpPr>
        <p:spPr>
          <a:xfrm>
            <a:off x="838200" y="1891030"/>
            <a:ext cx="10515600" cy="4727575"/>
          </a:xfrm>
        </p:spPr>
        <p:txBody>
          <a:bodyPr>
            <a:normAutofit fontScale="25000"/>
          </a:bodyPr>
          <a:p>
            <a:pPr indent="0" fontAlgn="auto">
              <a:lnSpc>
                <a:spcPct val="120000"/>
              </a:lnSpc>
            </a:pPr>
            <a:r>
              <a:rPr lang="en-US" altLang="zh-CN" sz="11200">
                <a:cs typeface="+mn-lt"/>
              </a:rPr>
              <a:t>Extract data from NSF</a:t>
            </a:r>
            <a:r>
              <a:rPr lang="en-US" altLang="zh-CN" sz="11200" baseline="30000">
                <a:cs typeface="+mn-lt"/>
              </a:rPr>
              <a:t>1</a:t>
            </a:r>
            <a:r>
              <a:rPr lang="en-US" altLang="zh-CN" sz="11200">
                <a:cs typeface="+mn-lt"/>
              </a:rPr>
              <a:t> and Open Academic Data</a:t>
            </a:r>
            <a:r>
              <a:rPr lang="en-US" altLang="zh-CN" sz="11200" baseline="30000">
                <a:cs typeface="+mn-lt"/>
              </a:rPr>
              <a:t>2</a:t>
            </a:r>
            <a:endParaRPr lang="en-US" altLang="zh-CN" sz="11200" baseline="30000">
              <a:cs typeface="+mn-lt"/>
            </a:endParaRPr>
          </a:p>
          <a:p>
            <a:pPr indent="0" fontAlgn="auto">
              <a:lnSpc>
                <a:spcPct val="120000"/>
              </a:lnSpc>
            </a:pPr>
            <a:r>
              <a:rPr lang="en-US" altLang="zh-CN" sz="11200">
                <a:cs typeface="+mn-lt"/>
              </a:rPr>
              <a:t>Feature extraction</a:t>
            </a:r>
            <a:endParaRPr lang="en-US" altLang="zh-CN" sz="11200">
              <a:cs typeface="+mn-lt"/>
            </a:endParaRPr>
          </a:p>
          <a:p>
            <a:pPr lvl="1" indent="0" fontAlgn="auto">
              <a:lnSpc>
                <a:spcPct val="100000"/>
              </a:lnSpc>
            </a:pPr>
            <a:r>
              <a:rPr lang="en-US" altLang="zh-CN" sz="8400">
                <a:cs typeface="+mn-lt"/>
              </a:rPr>
              <a:t>Bag-of-Words model</a:t>
            </a:r>
            <a:endParaRPr lang="en-US" altLang="zh-CN" sz="8400">
              <a:cs typeface="+mn-lt"/>
            </a:endParaRPr>
          </a:p>
          <a:p>
            <a:pPr lvl="1" indent="0" fontAlgn="auto">
              <a:lnSpc>
                <a:spcPct val="100000"/>
              </a:lnSpc>
            </a:pPr>
            <a:r>
              <a:rPr lang="en-US" altLang="zh-CN" sz="8400">
                <a:cs typeface="+mn-lt"/>
              </a:rPr>
              <a:t>Latent Dirichlet Allocation (LDA) </a:t>
            </a:r>
            <a:endParaRPr lang="en-US" altLang="zh-CN" sz="8400">
              <a:cs typeface="+mn-lt"/>
            </a:endParaRPr>
          </a:p>
          <a:p>
            <a:pPr lvl="1" indent="0" fontAlgn="auto">
              <a:lnSpc>
                <a:spcPct val="100000"/>
              </a:lnSpc>
            </a:pPr>
            <a:r>
              <a:rPr lang="en-US" altLang="zh-CN" sz="8400">
                <a:cs typeface="+mn-lt"/>
              </a:rPr>
              <a:t>Term Frequency-Inverse Document Frequency (TF-IDF) </a:t>
            </a:r>
            <a:endParaRPr lang="en-US" altLang="zh-CN" sz="8400">
              <a:cs typeface="+mn-lt"/>
            </a:endParaRPr>
          </a:p>
          <a:p>
            <a:pPr lvl="1" indent="0" fontAlgn="auto">
              <a:lnSpc>
                <a:spcPct val="100000"/>
              </a:lnSpc>
            </a:pPr>
            <a:r>
              <a:rPr lang="en-US" altLang="zh-CN" sz="8400">
                <a:cs typeface="+mn-lt"/>
              </a:rPr>
              <a:t>AutoPhrase model: upgrading vocabulary from words only to words and phrases</a:t>
            </a:r>
            <a:endParaRPr lang="en-US" altLang="zh-CN" sz="8400">
              <a:cs typeface="+mn-lt"/>
            </a:endParaRPr>
          </a:p>
          <a:p>
            <a:pPr indent="0" fontAlgn="auto">
              <a:lnSpc>
                <a:spcPct val="120000"/>
              </a:lnSpc>
            </a:pPr>
            <a:r>
              <a:rPr lang="en-US" altLang="zh-CN" sz="11200">
                <a:cs typeface="+mn-lt"/>
              </a:rPr>
              <a:t>Feature selection</a:t>
            </a:r>
            <a:endParaRPr lang="en-US" altLang="zh-CN" sz="11200">
              <a:cs typeface="+mn-lt"/>
            </a:endParaRPr>
          </a:p>
          <a:p>
            <a:pPr indent="0" fontAlgn="auto">
              <a:lnSpc>
                <a:spcPct val="120000"/>
              </a:lnSpc>
            </a:pPr>
            <a:r>
              <a:rPr lang="en-US" altLang="zh-CN" sz="11200">
                <a:cs typeface="+mn-lt"/>
              </a:rPr>
              <a:t>Regression models</a:t>
            </a:r>
            <a:endParaRPr lang="en-US" altLang="zh-CN" sz="4800" baseline="30000">
              <a:cs typeface="+mn-lt"/>
            </a:endParaRPr>
          </a:p>
          <a:p>
            <a:pPr marL="0" indent="0" algn="r" fontAlgn="auto">
              <a:lnSpc>
                <a:spcPct val="100000"/>
              </a:lnSpc>
              <a:buNone/>
            </a:pPr>
            <a:r>
              <a:rPr lang="en-US" altLang="zh-CN" sz="4800" baseline="30000">
                <a:cs typeface="+mn-lt"/>
              </a:rPr>
              <a:t>1</a:t>
            </a:r>
            <a:r>
              <a:rPr lang="en-US" altLang="zh-CN" sz="4800">
                <a:cs typeface="+mn-lt"/>
              </a:rPr>
              <a:t>NSF Award Search: https://www.nsf.gov/awardsearch/download.jsp</a:t>
            </a:r>
            <a:endParaRPr lang="en-US" altLang="zh-CN" sz="4800">
              <a:cs typeface="+mn-lt"/>
            </a:endParaRPr>
          </a:p>
          <a:p>
            <a:pPr marL="0" indent="0" algn="r" fontAlgn="auto">
              <a:lnSpc>
                <a:spcPct val="100000"/>
              </a:lnSpc>
              <a:buNone/>
            </a:pPr>
            <a:r>
              <a:rPr lang="en-US" altLang="zh-CN" sz="4800" baseline="30000">
                <a:cs typeface="+mn-lt"/>
              </a:rPr>
              <a:t>2</a:t>
            </a:r>
            <a:r>
              <a:rPr lang="en-US" altLang="zh-CN" sz="4800">
                <a:cs typeface="+mn-lt"/>
              </a:rPr>
              <a:t>Open Academic Graph: https://www.openacademic.ai/oag/</a:t>
            </a:r>
            <a:endParaRPr lang="en-US" altLang="zh-CN" sz="4800">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7725" y="201930"/>
            <a:ext cx="10793730" cy="1325880"/>
          </a:xfrm>
        </p:spPr>
        <p:txBody>
          <a:bodyPr>
            <a:normAutofit/>
          </a:bodyPr>
          <a:p>
            <a:r>
              <a:rPr lang="en-US" altLang="zh-CN">
                <a:cs typeface="+mj-lt"/>
              </a:rPr>
              <a:t>Results of Topic Modeling + Regression Models</a:t>
            </a:r>
            <a:endParaRPr lang="en-US" altLang="zh-CN">
              <a:cs typeface="+mj-lt"/>
            </a:endParaRPr>
          </a:p>
        </p:txBody>
      </p:sp>
      <p:pic>
        <p:nvPicPr>
          <p:cNvPr id="6" name="内容占位符 5"/>
          <p:cNvPicPr>
            <a:picLocks noChangeAspect="1"/>
          </p:cNvPicPr>
          <p:nvPr>
            <p:ph idx="1"/>
          </p:nvPr>
        </p:nvPicPr>
        <p:blipFill>
          <a:blip r:embed="rId1"/>
          <a:stretch>
            <a:fillRect/>
          </a:stretch>
        </p:blipFill>
        <p:spPr>
          <a:xfrm>
            <a:off x="1258570" y="1316355"/>
            <a:ext cx="7603490" cy="2669540"/>
          </a:xfrm>
          <a:prstGeom prst="rect">
            <a:avLst/>
          </a:prstGeom>
        </p:spPr>
      </p:pic>
      <p:pic>
        <p:nvPicPr>
          <p:cNvPr id="7" name="图片 6"/>
          <p:cNvPicPr>
            <a:picLocks noChangeAspect="1"/>
          </p:cNvPicPr>
          <p:nvPr/>
        </p:nvPicPr>
        <p:blipFill>
          <a:blip r:embed="rId2"/>
          <a:srcRect l="-504"/>
          <a:stretch>
            <a:fillRect/>
          </a:stretch>
        </p:blipFill>
        <p:spPr>
          <a:xfrm>
            <a:off x="1257935" y="4404995"/>
            <a:ext cx="7604125" cy="1654175"/>
          </a:xfrm>
          <a:prstGeom prst="rect">
            <a:avLst/>
          </a:prstGeom>
        </p:spPr>
      </p:pic>
      <p:sp>
        <p:nvSpPr>
          <p:cNvPr id="8" name="文本框 7"/>
          <p:cNvSpPr txBox="1"/>
          <p:nvPr/>
        </p:nvSpPr>
        <p:spPr>
          <a:xfrm>
            <a:off x="1356360" y="3985895"/>
            <a:ext cx="9479280" cy="368300"/>
          </a:xfrm>
          <a:prstGeom prst="rect">
            <a:avLst/>
          </a:prstGeom>
          <a:noFill/>
        </p:spPr>
        <p:txBody>
          <a:bodyPr wrap="square" rtlCol="0">
            <a:spAutoFit/>
          </a:bodyPr>
          <a:p>
            <a:r>
              <a:rPr lang="en-US" altLang="zh-CN"/>
              <a:t>Table 1: Performance on predicting the number of papers produced by an unseen project</a:t>
            </a:r>
            <a:r>
              <a:rPr lang="en-US" altLang="zh-CN" baseline="30000"/>
              <a:t>1</a:t>
            </a:r>
            <a:r>
              <a:rPr lang="en-US" altLang="zh-CN"/>
              <a:t> </a:t>
            </a:r>
            <a:endParaRPr lang="en-US" altLang="zh-CN"/>
          </a:p>
        </p:txBody>
      </p:sp>
      <p:sp>
        <p:nvSpPr>
          <p:cNvPr id="9" name="文本框 8"/>
          <p:cNvSpPr txBox="1"/>
          <p:nvPr/>
        </p:nvSpPr>
        <p:spPr>
          <a:xfrm>
            <a:off x="1356360" y="6028055"/>
            <a:ext cx="9622790" cy="368300"/>
          </a:xfrm>
          <a:prstGeom prst="rect">
            <a:avLst/>
          </a:prstGeom>
          <a:noFill/>
        </p:spPr>
        <p:txBody>
          <a:bodyPr wrap="square" rtlCol="0">
            <a:spAutoFit/>
          </a:bodyPr>
          <a:p>
            <a:r>
              <a:rPr lang="en-US" altLang="zh-CN"/>
              <a:t>Table 2: Performance on predicting the number of citations the produced papers can have</a:t>
            </a:r>
            <a:r>
              <a:rPr lang="en-US" altLang="zh-CN" baseline="30000"/>
              <a:t>2</a:t>
            </a:r>
            <a:r>
              <a:rPr lang="en-US" altLang="zh-CN"/>
              <a:t> </a:t>
            </a:r>
            <a:endParaRPr lang="en-US" altLang="zh-CN"/>
          </a:p>
        </p:txBody>
      </p:sp>
      <p:sp>
        <p:nvSpPr>
          <p:cNvPr id="10" name="文本框 9"/>
          <p:cNvSpPr txBox="1"/>
          <p:nvPr/>
        </p:nvSpPr>
        <p:spPr>
          <a:xfrm>
            <a:off x="6024245" y="6396355"/>
            <a:ext cx="5339080" cy="275590"/>
          </a:xfrm>
          <a:prstGeom prst="rect">
            <a:avLst/>
          </a:prstGeom>
          <a:noFill/>
        </p:spPr>
        <p:txBody>
          <a:bodyPr wrap="square" rtlCol="0">
            <a:spAutoFit/>
          </a:bodyPr>
          <a:p>
            <a:pPr algn="r"/>
            <a:r>
              <a:rPr lang="en-US" altLang="zh-CN" sz="1200" baseline="30000"/>
              <a:t>1,2</a:t>
            </a:r>
            <a:r>
              <a:rPr lang="en-US" altLang="zh-CN" sz="1200"/>
              <a:t> from Alvin and Dr. Jiang</a:t>
            </a:r>
            <a:endParaRPr lang="en-US" altLang="zh-CN"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SciBERT Model + Regression Models</a:t>
            </a:r>
            <a:endParaRPr lang="en-US" altLang="zh-CN"/>
          </a:p>
        </p:txBody>
      </p:sp>
      <p:sp>
        <p:nvSpPr>
          <p:cNvPr id="3" name="内容占位符 2"/>
          <p:cNvSpPr>
            <a:spLocks noGrp="1"/>
          </p:cNvSpPr>
          <p:nvPr>
            <p:ph idx="1"/>
          </p:nvPr>
        </p:nvSpPr>
        <p:spPr>
          <a:xfrm>
            <a:off x="838200" y="1890395"/>
            <a:ext cx="10515600" cy="4351338"/>
          </a:xfrm>
        </p:spPr>
        <p:txBody>
          <a:bodyPr/>
          <a:p>
            <a:r>
              <a:rPr lang="en-US" altLang="zh-CN"/>
              <a:t>Using SciBERT Model to get sentence embeddings of abstracts</a:t>
            </a:r>
            <a:endParaRPr lang="en-US" altLang="zh-CN"/>
          </a:p>
          <a:p>
            <a:r>
              <a:rPr lang="en-US" altLang="zh-CN"/>
              <a:t>Feed the sentence embeddings to regression models </a:t>
            </a:r>
            <a:endParaRPr lang="zh-CN" altLang="en-US"/>
          </a:p>
          <a:p>
            <a:endParaRPr lang="en-US" altLang="zh-CN"/>
          </a:p>
        </p:txBody>
      </p:sp>
      <p:grpSp>
        <p:nvGrpSpPr>
          <p:cNvPr id="9" name="组合 8"/>
          <p:cNvGrpSpPr/>
          <p:nvPr/>
        </p:nvGrpSpPr>
        <p:grpSpPr>
          <a:xfrm>
            <a:off x="2894594" y="3225165"/>
            <a:ext cx="6231890" cy="3016885"/>
            <a:chOff x="3886" y="4753"/>
            <a:chExt cx="10706" cy="5244"/>
          </a:xfrm>
        </p:grpSpPr>
        <p:sp>
          <p:nvSpPr>
            <p:cNvPr id="6" name="圆角矩形 5"/>
            <p:cNvSpPr/>
            <p:nvPr/>
          </p:nvSpPr>
          <p:spPr>
            <a:xfrm>
              <a:off x="3886" y="4753"/>
              <a:ext cx="10706" cy="524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圆角矩形 3"/>
            <p:cNvSpPr/>
            <p:nvPr/>
          </p:nvSpPr>
          <p:spPr>
            <a:xfrm>
              <a:off x="4157" y="6251"/>
              <a:ext cx="3908" cy="221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4000"/>
                <a:t>SciBERT</a:t>
              </a:r>
              <a:endParaRPr lang="en-US" altLang="zh-CN" sz="4000"/>
            </a:p>
          </p:txBody>
        </p:sp>
        <p:sp>
          <p:nvSpPr>
            <p:cNvPr id="7" name="圆角矩形 6"/>
            <p:cNvSpPr/>
            <p:nvPr/>
          </p:nvSpPr>
          <p:spPr>
            <a:xfrm>
              <a:off x="9739" y="6145"/>
              <a:ext cx="4464" cy="242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4000"/>
                <a:t>Regression Models</a:t>
              </a:r>
              <a:endParaRPr lang="en-US" altLang="zh-CN" sz="4000"/>
            </a:p>
          </p:txBody>
        </p:sp>
        <p:sp>
          <p:nvSpPr>
            <p:cNvPr id="8" name="右箭头 7"/>
            <p:cNvSpPr/>
            <p:nvPr/>
          </p:nvSpPr>
          <p:spPr>
            <a:xfrm>
              <a:off x="8214" y="6946"/>
              <a:ext cx="1378" cy="596"/>
            </a:xfrm>
            <a:prstGeom prst="rightArrow">
              <a:avLst>
                <a:gd name="adj1" fmla="val 23562"/>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sp>
        <p:nvSpPr>
          <p:cNvPr id="10" name="圆角矩形 9"/>
          <p:cNvSpPr/>
          <p:nvPr/>
        </p:nvSpPr>
        <p:spPr>
          <a:xfrm>
            <a:off x="195580" y="4234180"/>
            <a:ext cx="1989455" cy="8458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4000"/>
              <a:t>Abstract</a:t>
            </a:r>
            <a:endParaRPr lang="en-US" altLang="zh-CN" sz="4000"/>
          </a:p>
        </p:txBody>
      </p:sp>
      <p:sp>
        <p:nvSpPr>
          <p:cNvPr id="11" name="右箭头 10"/>
          <p:cNvSpPr/>
          <p:nvPr/>
        </p:nvSpPr>
        <p:spPr>
          <a:xfrm flipV="1">
            <a:off x="2286635" y="4583430"/>
            <a:ext cx="506730" cy="147955"/>
          </a:xfrm>
          <a:prstGeom prst="right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右箭头 11"/>
          <p:cNvSpPr/>
          <p:nvPr/>
        </p:nvSpPr>
        <p:spPr>
          <a:xfrm flipV="1">
            <a:off x="9222105" y="4584065"/>
            <a:ext cx="506730" cy="147955"/>
          </a:xfrm>
          <a:prstGeom prst="right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圆角矩形 12"/>
          <p:cNvSpPr/>
          <p:nvPr/>
        </p:nvSpPr>
        <p:spPr>
          <a:xfrm>
            <a:off x="9814560" y="4138295"/>
            <a:ext cx="2266315" cy="10375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4000"/>
              <a:t>#paper</a:t>
            </a:r>
            <a:endParaRPr lang="en-US" altLang="zh-CN" sz="4000"/>
          </a:p>
          <a:p>
            <a:pPr algn="ctr"/>
            <a:r>
              <a:rPr lang="en-US" altLang="zh-CN" sz="4000"/>
              <a:t>#citation</a:t>
            </a:r>
            <a:endParaRPr lang="en-US" altLang="zh-CN" sz="4000"/>
          </a:p>
        </p:txBody>
      </p:sp>
      <p:sp>
        <p:nvSpPr>
          <p:cNvPr id="15" name="圆角矩形 14"/>
          <p:cNvSpPr/>
          <p:nvPr/>
        </p:nvSpPr>
        <p:spPr>
          <a:xfrm>
            <a:off x="5075555" y="3253740"/>
            <a:ext cx="1478915" cy="51689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Embedding</a:t>
            </a:r>
            <a:endParaRPr lang="en-US" altLang="zh-CN"/>
          </a:p>
        </p:txBody>
      </p:sp>
      <p:graphicFrame>
        <p:nvGraphicFramePr>
          <p:cNvPr id="16" name="表格 15"/>
          <p:cNvGraphicFramePr/>
          <p:nvPr/>
        </p:nvGraphicFramePr>
        <p:xfrm>
          <a:off x="5657850" y="3770630"/>
          <a:ext cx="242570" cy="716280"/>
        </p:xfrm>
        <a:graphic>
          <a:graphicData uri="http://schemas.openxmlformats.org/drawingml/2006/table">
            <a:tbl>
              <a:tblPr firstRow="1" bandRow="1">
                <a:tableStyleId>{5940675A-B579-460E-94D1-54222C63F5DA}</a:tableStyleId>
              </a:tblPr>
              <a:tblGrid>
                <a:gridCol w="242570"/>
              </a:tblGrid>
              <a:tr h="179070">
                <a:tc>
                  <a:txBody>
                    <a:bodyPr/>
                    <a:p>
                      <a:pPr indent="0">
                        <a:buNone/>
                      </a:pPr>
                      <a:r>
                        <a:rPr lang="en-US" sz="800" b="0">
                          <a:solidFill>
                            <a:srgbClr val="000000"/>
                          </a:solidFill>
                          <a:latin typeface="Calibri" panose="020F0502020204030204" charset="0"/>
                          <a:cs typeface="Calibri" panose="020F0502020204030204" charset="0"/>
                        </a:rPr>
                        <a:t> </a:t>
                      </a:r>
                      <a:endParaRPr lang="en-US" altLang="en-US" sz="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070">
                <a:tc>
                  <a:txBody>
                    <a:bodyPr/>
                    <a:p>
                      <a:pPr indent="0">
                        <a:buNone/>
                      </a:pPr>
                      <a:r>
                        <a:rPr lang="en-US" sz="800" b="0">
                          <a:solidFill>
                            <a:srgbClr val="000000"/>
                          </a:solidFill>
                          <a:latin typeface="Calibri" panose="020F0502020204030204" charset="0"/>
                          <a:cs typeface="Calibri" panose="020F0502020204030204" charset="0"/>
                        </a:rPr>
                        <a:t> </a:t>
                      </a:r>
                      <a:endParaRPr lang="en-US" altLang="en-US" sz="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070">
                <a:tc>
                  <a:txBody>
                    <a:bodyPr/>
                    <a:p>
                      <a:pPr indent="0">
                        <a:buNone/>
                      </a:pPr>
                      <a:r>
                        <a:rPr lang="en-US" sz="800" b="0">
                          <a:solidFill>
                            <a:srgbClr val="000000"/>
                          </a:solidFill>
                          <a:latin typeface="Calibri" panose="020F0502020204030204" charset="0"/>
                          <a:cs typeface="Calibri" panose="020F0502020204030204" charset="0"/>
                        </a:rPr>
                        <a:t> </a:t>
                      </a:r>
                      <a:endParaRPr lang="en-US" altLang="en-US" sz="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070">
                <a:tc>
                  <a:txBody>
                    <a:bodyPr/>
                    <a:p>
                      <a:pPr indent="0">
                        <a:buNone/>
                      </a:pPr>
                      <a:endParaRPr lang="en-US" altLang="en-US" sz="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Processing</a:t>
            </a:r>
            <a:endParaRPr lang="en-US" altLang="zh-CN"/>
          </a:p>
        </p:txBody>
      </p:sp>
      <p:sp>
        <p:nvSpPr>
          <p:cNvPr id="3" name="内容占位符 2"/>
          <p:cNvSpPr>
            <a:spLocks noGrp="1"/>
          </p:cNvSpPr>
          <p:nvPr>
            <p:ph idx="1"/>
          </p:nvPr>
        </p:nvSpPr>
        <p:spPr/>
        <p:txBody>
          <a:bodyPr/>
          <a:p>
            <a:pPr fontAlgn="auto">
              <a:lnSpc>
                <a:spcPct val="120000"/>
              </a:lnSpc>
            </a:pPr>
            <a:r>
              <a:rPr lang="en-US" altLang="zh-CN">
                <a:sym typeface="+mn-ea"/>
              </a:rPr>
              <a:t>Delete items with none abstract</a:t>
            </a:r>
            <a:endParaRPr lang="en-US" altLang="zh-CN">
              <a:sym typeface="+mn-ea"/>
            </a:endParaRPr>
          </a:p>
          <a:p>
            <a:pPr fontAlgn="auto">
              <a:lnSpc>
                <a:spcPct val="120000"/>
              </a:lnSpc>
            </a:pPr>
            <a:r>
              <a:rPr lang="en-US" altLang="zh-CN">
                <a:sym typeface="+mn-ea"/>
              </a:rPr>
              <a:t>Tokenize abstract &amp; Cut to 490 tokens (BERT model can tackle at most 512 tokens at one time. Here, we regard each abstract as one sentence, and take the sentence embedding as its feature)</a:t>
            </a:r>
            <a:endParaRPr lang="en-US" altLang="zh-CN">
              <a:sym typeface="+mn-ea"/>
            </a:endParaRPr>
          </a:p>
          <a:p>
            <a:pPr fontAlgn="auto">
              <a:lnSpc>
                <a:spcPct val="120000"/>
              </a:lnSpc>
            </a:pPr>
            <a:r>
              <a:rPr lang="en-US" altLang="zh-CN"/>
              <a:t>Split train, dev, and test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Use SciBERT to Embed All The Abstracts</a:t>
            </a:r>
            <a:br>
              <a:rPr lang="en-US" altLang="zh-CN"/>
            </a:br>
            <a:endParaRPr lang="zh-CN" altLang="en-US"/>
          </a:p>
        </p:txBody>
      </p:sp>
      <p:graphicFrame>
        <p:nvGraphicFramePr>
          <p:cNvPr id="7" name="表格 6"/>
          <p:cNvGraphicFramePr/>
          <p:nvPr>
            <p:custDataLst>
              <p:tags r:id="rId1"/>
            </p:custDataLst>
          </p:nvPr>
        </p:nvGraphicFramePr>
        <p:xfrm>
          <a:off x="1000760" y="2310130"/>
          <a:ext cx="6410410" cy="3647440"/>
        </p:xfrm>
        <a:graphic>
          <a:graphicData uri="http://schemas.openxmlformats.org/drawingml/2006/table">
            <a:tbl>
              <a:tblPr firstRow="1" bandRow="1">
                <a:tableStyleId>{5940675A-B579-460E-94D1-54222C63F5DA}</a:tableStyleId>
              </a:tblPr>
              <a:tblGrid>
                <a:gridCol w="5129530"/>
                <a:gridCol w="640715"/>
                <a:gridCol w="640165"/>
              </a:tblGrid>
              <a:tr h="1038225">
                <a:tc>
                  <a:txBody>
                    <a:bodyPr/>
                    <a:p>
                      <a:pPr indent="0" algn="l">
                        <a:buNone/>
                      </a:pPr>
                      <a:r>
                        <a:rPr lang="en-US" sz="1800" b="0">
                          <a:solidFill>
                            <a:srgbClr val="000000"/>
                          </a:solidFill>
                          <a:latin typeface="Calibri" panose="020F0502020204030204" charset="0"/>
                          <a:cs typeface="Calibri" panose="020F0502020204030204" charset="0"/>
                        </a:rPr>
                        <a:t>This is a workshop on the use of mathematical and computer models in biological resource conservation. It is designed to...</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0</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0</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955">
                <a:tc>
                  <a:txBody>
                    <a:bodyPr/>
                    <a:p>
                      <a:pPr indent="0" algn="l">
                        <a:buNone/>
                      </a:pPr>
                      <a:r>
                        <a:rPr lang="en-US" sz="1800" b="0">
                          <a:solidFill>
                            <a:srgbClr val="000000"/>
                          </a:solidFill>
                          <a:latin typeface="Calibri" panose="020F0502020204030204" charset="0"/>
                          <a:cs typeface="Calibri" panose="020F0502020204030204" charset="0"/>
                        </a:rPr>
                        <a:t>The distribution of Ba in the ocean is similar to the refractory components, silica and alkalinity. Therefore reconstructions of Ba in ancient...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1</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90</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7940">
                <a:tc>
                  <a:txBody>
                    <a:bodyPr/>
                    <a:p>
                      <a:pPr indent="0" algn="l">
                        <a:buNone/>
                      </a:pPr>
                      <a:r>
                        <a:rPr lang="en-US" sz="1800" b="0">
                          <a:solidFill>
                            <a:srgbClr val="000000"/>
                          </a:solidFill>
                          <a:latin typeface="Calibri" panose="020F0502020204030204" charset="0"/>
                          <a:cs typeface="Calibri" panose="020F0502020204030204" charset="0"/>
                        </a:rPr>
                        <a:t>The research objective of this project is to investigate how performance can be made comparable across a wide range of construction project sizes and types. Performance...</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0</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0</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custDataLst>
              <p:tags r:id="rId2"/>
            </p:custDataLst>
          </p:nvPr>
        </p:nvGraphicFramePr>
        <p:xfrm>
          <a:off x="7969568" y="2320290"/>
          <a:ext cx="4032250" cy="3477895"/>
        </p:xfrm>
        <a:graphic>
          <a:graphicData uri="http://schemas.openxmlformats.org/drawingml/2006/table">
            <a:tbl>
              <a:tblPr firstRow="1" bandRow="1">
                <a:tableStyleId>{5940675A-B579-460E-94D1-54222C63F5DA}</a:tableStyleId>
              </a:tblPr>
              <a:tblGrid>
                <a:gridCol w="1008000"/>
                <a:gridCol w="1008000"/>
                <a:gridCol w="1008000"/>
                <a:gridCol w="1008000"/>
              </a:tblGrid>
              <a:tr h="1036800">
                <a:tc>
                  <a:txBody>
                    <a:bodyPr/>
                    <a:p>
                      <a:pPr indent="0" algn="ctr">
                        <a:buNone/>
                      </a:pPr>
                      <a:r>
                        <a:rPr lang="en-US" sz="1800" b="0">
                          <a:solidFill>
                            <a:srgbClr val="000000"/>
                          </a:solidFill>
                          <a:latin typeface="Calibri" panose="020F0502020204030204" charset="0"/>
                          <a:cs typeface="Calibri" panose="020F0502020204030204" charset="0"/>
                        </a:rPr>
                        <a:t>-0.6507</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  0.0876</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-0.8717</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800">
                <a:tc>
                  <a:txBody>
                    <a:bodyPr/>
                    <a:p>
                      <a:pPr indent="0" algn="ctr">
                        <a:buNone/>
                      </a:pPr>
                      <a:r>
                        <a:rPr lang="en-US" sz="1800" b="0">
                          <a:solidFill>
                            <a:srgbClr val="000000"/>
                          </a:solidFill>
                          <a:latin typeface="Calibri" panose="020F0502020204030204" charset="0"/>
                          <a:cs typeface="Calibri" panose="020F0502020204030204" charset="0"/>
                        </a:rPr>
                        <a:t>-0.6902</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-0.3954</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 -0.8150</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6800">
                <a:tc>
                  <a:txBody>
                    <a:bodyPr/>
                    <a:p>
                      <a:pPr indent="0" algn="ctr">
                        <a:buNone/>
                      </a:pPr>
                      <a:r>
                        <a:rPr lang="en-US" sz="1800" b="0">
                          <a:solidFill>
                            <a:srgbClr val="000000"/>
                          </a:solidFill>
                          <a:latin typeface="Calibri" panose="020F0502020204030204" charset="0"/>
                          <a:cs typeface="Calibri" panose="020F0502020204030204" charset="0"/>
                        </a:rPr>
                        <a:t> 0.1398</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 -0.3006</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 -0.5552</a:t>
                      </a:r>
                      <a:endParaRPr lang="en-US" sz="1800" b="0">
                        <a:solidFill>
                          <a:srgbClr val="000000"/>
                        </a:solidFill>
                        <a:latin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200">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Calibri" panose="020F0502020204030204" charset="0"/>
                          <a:cs typeface="Calibri" panose="020F0502020204030204" charset="0"/>
                        </a:rPr>
                        <a:t>...</a:t>
                      </a:r>
                      <a:endParaRPr lang="en-US" altLang="en-US" sz="18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右箭头 9"/>
          <p:cNvSpPr/>
          <p:nvPr/>
        </p:nvSpPr>
        <p:spPr>
          <a:xfrm>
            <a:off x="7533005" y="3909695"/>
            <a:ext cx="314960" cy="1117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文本框 10"/>
          <p:cNvSpPr txBox="1"/>
          <p:nvPr/>
        </p:nvSpPr>
        <p:spPr>
          <a:xfrm>
            <a:off x="354330" y="1877695"/>
            <a:ext cx="1263650" cy="368300"/>
          </a:xfrm>
          <a:prstGeom prst="rect">
            <a:avLst/>
          </a:prstGeom>
          <a:noFill/>
        </p:spPr>
        <p:txBody>
          <a:bodyPr wrap="square" rtlCol="0">
            <a:spAutoFit/>
          </a:bodyPr>
          <a:p>
            <a:r>
              <a:rPr lang="en-US" altLang="zh-CN"/>
              <a:t>ID</a:t>
            </a:r>
            <a:endParaRPr lang="en-US" altLang="zh-CN"/>
          </a:p>
        </p:txBody>
      </p:sp>
      <p:sp>
        <p:nvSpPr>
          <p:cNvPr id="100" name="文本框 99"/>
          <p:cNvSpPr txBox="1"/>
          <p:nvPr/>
        </p:nvSpPr>
        <p:spPr>
          <a:xfrm>
            <a:off x="100965" y="2684145"/>
            <a:ext cx="1083945" cy="337185"/>
          </a:xfrm>
          <a:prstGeom prst="rect">
            <a:avLst/>
          </a:prstGeom>
          <a:noFill/>
          <a:ln w="9525">
            <a:noFill/>
          </a:ln>
        </p:spPr>
        <p:txBody>
          <a:bodyPr wrap="square">
            <a:spAutoFit/>
          </a:bodyPr>
          <a:p>
            <a:pPr indent="0"/>
            <a:r>
              <a:rPr lang="en-US" sz="1600" b="0">
                <a:solidFill>
                  <a:srgbClr val="000000"/>
                </a:solidFill>
                <a:latin typeface="Calibri" panose="020F0502020204030204" charset="0"/>
              </a:rPr>
              <a:t>8854199</a:t>
            </a:r>
            <a:endParaRPr lang="zh-CN" altLang="en-US" sz="1600"/>
          </a:p>
        </p:txBody>
      </p:sp>
      <p:sp>
        <p:nvSpPr>
          <p:cNvPr id="12" name="文本框 11"/>
          <p:cNvSpPr txBox="1"/>
          <p:nvPr/>
        </p:nvSpPr>
        <p:spPr>
          <a:xfrm>
            <a:off x="100965" y="3684270"/>
            <a:ext cx="1083945" cy="337185"/>
          </a:xfrm>
          <a:prstGeom prst="rect">
            <a:avLst/>
          </a:prstGeom>
          <a:noFill/>
          <a:ln w="9525">
            <a:noFill/>
          </a:ln>
        </p:spPr>
        <p:txBody>
          <a:bodyPr wrap="square">
            <a:spAutoFit/>
          </a:bodyPr>
          <a:p>
            <a:pPr indent="0"/>
            <a:r>
              <a:rPr lang="en-US" sz="1600" b="0">
                <a:solidFill>
                  <a:srgbClr val="000000"/>
                </a:solidFill>
                <a:latin typeface="Calibri" panose="020F0502020204030204" charset="0"/>
              </a:rPr>
              <a:t>9012033</a:t>
            </a:r>
            <a:endParaRPr lang="en-US" sz="1600" b="0">
              <a:solidFill>
                <a:srgbClr val="000000"/>
              </a:solidFill>
              <a:latin typeface="Calibri" panose="020F0502020204030204" charset="0"/>
            </a:endParaRPr>
          </a:p>
        </p:txBody>
      </p:sp>
      <p:sp>
        <p:nvSpPr>
          <p:cNvPr id="13" name="文本框 12"/>
          <p:cNvSpPr txBox="1"/>
          <p:nvPr/>
        </p:nvSpPr>
        <p:spPr>
          <a:xfrm>
            <a:off x="100965" y="4815205"/>
            <a:ext cx="1083945" cy="337185"/>
          </a:xfrm>
          <a:prstGeom prst="rect">
            <a:avLst/>
          </a:prstGeom>
          <a:noFill/>
          <a:ln w="9525">
            <a:noFill/>
          </a:ln>
        </p:spPr>
        <p:txBody>
          <a:bodyPr wrap="square">
            <a:spAutoFit/>
          </a:bodyPr>
          <a:p>
            <a:pPr indent="0"/>
            <a:r>
              <a:rPr lang="en-US" sz="1600" b="0">
                <a:solidFill>
                  <a:srgbClr val="000000"/>
                </a:solidFill>
                <a:latin typeface="Calibri" panose="020F0502020204030204" charset="0"/>
              </a:rPr>
              <a:t>1536005</a:t>
            </a:r>
            <a:endParaRPr lang="en-US" sz="1600" b="0">
              <a:solidFill>
                <a:srgbClr val="000000"/>
              </a:solidFill>
              <a:latin typeface="Calibri" panose="020F0502020204030204" charset="0"/>
            </a:endParaRPr>
          </a:p>
        </p:txBody>
      </p:sp>
      <p:sp>
        <p:nvSpPr>
          <p:cNvPr id="14" name="文本框 13"/>
          <p:cNvSpPr txBox="1"/>
          <p:nvPr/>
        </p:nvSpPr>
        <p:spPr>
          <a:xfrm>
            <a:off x="3108960" y="1877695"/>
            <a:ext cx="1729740" cy="368300"/>
          </a:xfrm>
          <a:prstGeom prst="rect">
            <a:avLst/>
          </a:prstGeom>
          <a:noFill/>
        </p:spPr>
        <p:txBody>
          <a:bodyPr wrap="square" rtlCol="0">
            <a:spAutoFit/>
          </a:bodyPr>
          <a:p>
            <a:r>
              <a:rPr lang="en-US" altLang="zh-CN"/>
              <a:t>Abstract</a:t>
            </a:r>
            <a:endParaRPr lang="en-US" altLang="zh-CN"/>
          </a:p>
        </p:txBody>
      </p:sp>
      <p:sp>
        <p:nvSpPr>
          <p:cNvPr id="15" name="文本框 14"/>
          <p:cNvSpPr txBox="1"/>
          <p:nvPr/>
        </p:nvSpPr>
        <p:spPr>
          <a:xfrm>
            <a:off x="5943600" y="1877695"/>
            <a:ext cx="2338070" cy="368300"/>
          </a:xfrm>
          <a:prstGeom prst="rect">
            <a:avLst/>
          </a:prstGeom>
          <a:noFill/>
        </p:spPr>
        <p:txBody>
          <a:bodyPr wrap="square" rtlCol="0">
            <a:spAutoFit/>
          </a:bodyPr>
          <a:p>
            <a:r>
              <a:rPr lang="en-US" altLang="zh-CN"/>
              <a:t> #paper #citation</a:t>
            </a:r>
            <a:endParaRPr lang="en-US" altLang="zh-CN"/>
          </a:p>
        </p:txBody>
      </p:sp>
      <p:sp>
        <p:nvSpPr>
          <p:cNvPr id="16" name="文本框 15"/>
          <p:cNvSpPr txBox="1"/>
          <p:nvPr/>
        </p:nvSpPr>
        <p:spPr>
          <a:xfrm>
            <a:off x="8281670" y="1877695"/>
            <a:ext cx="3782060" cy="368300"/>
          </a:xfrm>
          <a:prstGeom prst="rect">
            <a:avLst/>
          </a:prstGeom>
          <a:noFill/>
        </p:spPr>
        <p:txBody>
          <a:bodyPr wrap="square" rtlCol="0">
            <a:spAutoFit/>
          </a:bodyPr>
          <a:p>
            <a:r>
              <a:rPr lang="en-US" altLang="zh-CN"/>
              <a:t>0                  1                 ...              767</a:t>
            </a:r>
            <a:endParaRPr lang="en-US" altLang="zh-CN"/>
          </a:p>
        </p:txBody>
      </p:sp>
      <p:sp>
        <p:nvSpPr>
          <p:cNvPr id="17" name="文本框 16"/>
          <p:cNvSpPr txBox="1"/>
          <p:nvPr/>
        </p:nvSpPr>
        <p:spPr>
          <a:xfrm>
            <a:off x="8942070" y="1509395"/>
            <a:ext cx="2411730" cy="368300"/>
          </a:xfrm>
          <a:prstGeom prst="rect">
            <a:avLst/>
          </a:prstGeom>
          <a:noFill/>
        </p:spPr>
        <p:txBody>
          <a:bodyPr wrap="square" rtlCol="0">
            <a:spAutoFit/>
          </a:bodyPr>
          <a:p>
            <a:r>
              <a:rPr lang="en-US" altLang="zh-CN"/>
              <a:t>Sentence embeddings</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Feedforward Neural Network</a:t>
            </a:r>
            <a:endParaRPr lang="en-US" altLang="zh-CN"/>
          </a:p>
        </p:txBody>
      </p:sp>
      <p:sp>
        <p:nvSpPr>
          <p:cNvPr id="3" name="内容占位符 2"/>
          <p:cNvSpPr>
            <a:spLocks noGrp="1"/>
          </p:cNvSpPr>
          <p:nvPr>
            <p:ph idx="1"/>
          </p:nvPr>
        </p:nvSpPr>
        <p:spPr/>
        <p:txBody>
          <a:bodyPr/>
          <a:p>
            <a:pPr fontAlgn="auto">
              <a:lnSpc>
                <a:spcPct val="120000"/>
              </a:lnSpc>
            </a:pPr>
            <a:r>
              <a:rPr lang="en-US" altLang="zh-CN"/>
              <a:t>Pass the obtained sentence embedding as the input to the feedforward neural network</a:t>
            </a:r>
            <a:endParaRPr lang="en-US" altLang="zh-CN"/>
          </a:p>
          <a:p>
            <a:pPr fontAlgn="auto">
              <a:lnSpc>
                <a:spcPct val="120000"/>
              </a:lnSpc>
            </a:pPr>
            <a:r>
              <a:rPr lang="en-US" altLang="zh-CN"/>
              <a:t>Train &amp; </a:t>
            </a:r>
            <a:r>
              <a:rPr lang="en-US">
                <a:sym typeface="+mn-ea"/>
              </a:rPr>
              <a:t>Save the model with the least MSE on validation set </a:t>
            </a:r>
            <a:endParaRPr lang="en-US"/>
          </a:p>
          <a:p>
            <a:pPr fontAlgn="auto">
              <a:lnSpc>
                <a:spcPct val="120000"/>
              </a:lnSpc>
            </a:pPr>
            <a:endParaRPr lang="en-US" altLang="zh-CN"/>
          </a:p>
        </p:txBody>
      </p:sp>
    </p:spTree>
  </p:cSld>
  <p:clrMapOvr>
    <a:masterClrMapping/>
  </p:clrMapOvr>
</p:sld>
</file>

<file path=ppt/tags/tag1.xml><?xml version="1.0" encoding="utf-8"?>
<p:tagLst xmlns:p="http://schemas.openxmlformats.org/presentationml/2006/main">
  <p:tag name="KSO_WM_UNIT_TABLE_BEAUTIFY" val="smartTable{b21b051b-d695-4291-a271-31e119f68293}"/>
</p:tagLst>
</file>

<file path=ppt/tags/tag2.xml><?xml version="1.0" encoding="utf-8"?>
<p:tagLst xmlns:p="http://schemas.openxmlformats.org/presentationml/2006/main">
  <p:tag name="KSO_WM_UNIT_TABLE_BEAUTIFY" val="smartTable{a230d604-36ff-42a1-a1eb-030c9c77ea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3666</Words>
  <Application>WPS 演示</Application>
  <PresentationFormat>宽屏</PresentationFormat>
  <Paragraphs>165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Calibri</vt:lpstr>
      <vt:lpstr>微软雅黑</vt:lpstr>
      <vt:lpstr>Arial Unicode MS</vt:lpstr>
      <vt:lpstr>Office 主题</vt:lpstr>
      <vt:lpstr>Improve the predictibility of SmartFund  </vt:lpstr>
      <vt:lpstr>Introduction</vt:lpstr>
      <vt:lpstr>Motivitions</vt:lpstr>
      <vt:lpstr>Work of Alvin Alaphat and Dr. Jiang: LDA + regression Models </vt:lpstr>
      <vt:lpstr>Results of Topic Modeling + Regression Models</vt:lpstr>
      <vt:lpstr>SciBERT Model + Regression Models</vt:lpstr>
      <vt:lpstr>Data Processing</vt:lpstr>
      <vt:lpstr>Use SciBERT to Embed All The Abstracts </vt:lpstr>
      <vt:lpstr>Feedforward Neural Network</vt:lpstr>
      <vt:lpstr>Future Work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DoraTTWW</cp:lastModifiedBy>
  <cp:revision>19</cp:revision>
  <dcterms:created xsi:type="dcterms:W3CDTF">2020-07-04T09:06:00Z</dcterms:created>
  <dcterms:modified xsi:type="dcterms:W3CDTF">2020-08-24T09:03:09Z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