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7" r:id="rId4"/>
    <p:sldId id="269" r:id="rId5"/>
    <p:sldId id="268" r:id="rId6"/>
    <p:sldId id="266" r:id="rId7"/>
    <p:sldId id="264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778" userDrawn="1">
          <p15:clr>
            <a:srgbClr val="A4A3A4"/>
          </p15:clr>
        </p15:guide>
        <p15:guide id="5" pos="69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eabin Lim" initials="h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A3"/>
    <a:srgbClr val="FFDB00"/>
    <a:srgbClr val="848C45"/>
    <a:srgbClr val="8C7764"/>
    <a:srgbClr val="595736"/>
    <a:srgbClr val="71733D"/>
    <a:srgbClr val="F0F0F2"/>
    <a:srgbClr val="C6AEA2"/>
    <a:srgbClr val="E1B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-72" y="-91"/>
      </p:cViewPr>
      <p:guideLst>
        <p:guide orient="horz" pos="1049"/>
        <p:guide orient="horz" pos="2160"/>
        <p:guide pos="3840"/>
        <p:guide pos="778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3-10T21:28:43.212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1072-3E96-4BB2-8A93-9BCC76FC3EF7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01A3-26F5-4360-8CCB-68A91628E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7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101A3-26F5-4360-8CCB-68A91628EC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3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0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9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9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0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3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6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4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7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3AF2-201B-418F-B8B2-7E4D7387CD19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E9E5-9C1B-40ED-8B7C-4D9E08470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20100" y="448871"/>
            <a:ext cx="11351799" cy="5960258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54800" y="2001520"/>
            <a:ext cx="4734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0" dirty="0" err="1" smtClean="0">
                <a:solidFill>
                  <a:schemeClr val="bg1"/>
                </a:solidFill>
                <a:latin typeface="+mj-lt"/>
                <a:ea typeface="남양주고딕EB" panose="02020A03020101020101" pitchFamily="18" charset="-127"/>
              </a:rPr>
              <a:t>O_Retail</a:t>
            </a:r>
            <a:endParaRPr lang="ko-KR" altLang="en-US" sz="6000" dirty="0">
              <a:solidFill>
                <a:schemeClr val="bg1"/>
              </a:solidFill>
              <a:latin typeface="+mj-lt"/>
              <a:ea typeface="남양주고딕EB" panose="02020A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0" y="2184771"/>
            <a:ext cx="697791" cy="697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5567" y="4914212"/>
            <a:ext cx="473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임혜빈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0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58A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324171" y="688578"/>
            <a:ext cx="265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pc="-150" dirty="0" smtClean="0">
                <a:solidFill>
                  <a:schemeClr val="bg1"/>
                </a:solidFill>
                <a:latin typeface="남양주고딕EB" panose="02020A03020101020101" pitchFamily="18" charset="-127"/>
                <a:ea typeface="남양주고딕EB" panose="02020A03020101020101" pitchFamily="18" charset="-127"/>
              </a:rPr>
              <a:t>Index</a:t>
            </a:r>
            <a:endParaRPr lang="ko-KR" altLang="en-US" sz="4800" spc="-150" dirty="0">
              <a:solidFill>
                <a:schemeClr val="bg1"/>
              </a:solidFill>
              <a:latin typeface="남양주고딕EB" panose="02020A03020101020101" pitchFamily="18" charset="-127"/>
              <a:ea typeface="남양주고딕EB" panose="02020A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15112" y="1638904"/>
            <a:ext cx="261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atin typeface="+mn-ea"/>
              </a:rPr>
              <a:t>데이터 읽어오기</a:t>
            </a:r>
            <a:endParaRPr lang="ko-KR" altLang="en-US" sz="2400" spc="-15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5112" y="2778893"/>
            <a:ext cx="261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smtClean="0">
                <a:latin typeface="+mn-ea"/>
              </a:rPr>
              <a:t>데이터 분석</a:t>
            </a:r>
            <a:endParaRPr lang="ko-KR" altLang="en-US" sz="2400" spc="-15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92" y="1491397"/>
            <a:ext cx="815975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95" y="2607164"/>
            <a:ext cx="702167" cy="80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0" y="941113"/>
            <a:ext cx="697791" cy="6977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60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7">
        <p14:reveal/>
      </p:transition>
    </mc:Choice>
    <mc:Fallback xmlns="">
      <p:transition spd="slow" advTm="47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745" y="369502"/>
            <a:ext cx="11382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데이터 읽어오기</a:t>
            </a:r>
            <a:endParaRPr lang="ko-KR" altLang="en-US" sz="2400" spc="-150" dirty="0">
              <a:solidFill>
                <a:srgbClr val="0058A3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18744" y="1444239"/>
            <a:ext cx="11382191" cy="5077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8746" y="982522"/>
            <a:ext cx="1138219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+mn-ea"/>
              </a:rPr>
              <a:t>데이터를 송장기준으로 불러올 수 있게 데이터 분류합니다</a:t>
            </a:r>
            <a:r>
              <a:rPr lang="en-US" altLang="ko-KR" sz="1400" spc="-80" dirty="0" smtClean="0">
                <a:latin typeface="+mn-ea"/>
              </a:rPr>
              <a:t>.</a:t>
            </a:r>
            <a:endParaRPr lang="ko-KR" altLang="en-US" sz="1400" spc="-80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" y="1626926"/>
            <a:ext cx="3300398" cy="53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" y="2285167"/>
            <a:ext cx="5349659" cy="449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10" y="2864097"/>
            <a:ext cx="9192030" cy="298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액자 3"/>
          <p:cNvSpPr/>
          <p:nvPr/>
        </p:nvSpPr>
        <p:spPr>
          <a:xfrm>
            <a:off x="871268" y="2976113"/>
            <a:ext cx="836762" cy="3023035"/>
          </a:xfrm>
          <a:prstGeom prst="frame">
            <a:avLst/>
          </a:prstGeom>
          <a:solidFill>
            <a:srgbClr val="0058A3"/>
          </a:solidFill>
          <a:ln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/>
          <p:cNvSpPr/>
          <p:nvPr/>
        </p:nvSpPr>
        <p:spPr>
          <a:xfrm>
            <a:off x="905773" y="3036498"/>
            <a:ext cx="767751" cy="205308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93" y="2510088"/>
            <a:ext cx="10365406" cy="54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아래쪽 화살표 9"/>
          <p:cNvSpPr/>
          <p:nvPr/>
        </p:nvSpPr>
        <p:spPr>
          <a:xfrm>
            <a:off x="2002833" y="1842054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5811715" y="3341077"/>
            <a:ext cx="1230923" cy="869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3400810" y="1842053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처리 26"/>
          <p:cNvSpPr/>
          <p:nvPr/>
        </p:nvSpPr>
        <p:spPr>
          <a:xfrm>
            <a:off x="8097715" y="3313273"/>
            <a:ext cx="545124" cy="712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5013998" y="1855131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처리 28"/>
          <p:cNvSpPr/>
          <p:nvPr/>
        </p:nvSpPr>
        <p:spPr>
          <a:xfrm>
            <a:off x="8836270" y="3297591"/>
            <a:ext cx="791306" cy="869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5913172" y="1833040"/>
            <a:ext cx="365653" cy="738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1828800" y="3305432"/>
            <a:ext cx="422209" cy="7913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처리 31"/>
          <p:cNvSpPr/>
          <p:nvPr/>
        </p:nvSpPr>
        <p:spPr>
          <a:xfrm>
            <a:off x="2497016" y="3305432"/>
            <a:ext cx="2593730" cy="7913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처리 32"/>
          <p:cNvSpPr/>
          <p:nvPr/>
        </p:nvSpPr>
        <p:spPr>
          <a:xfrm>
            <a:off x="7385538" y="3340126"/>
            <a:ext cx="422209" cy="79131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>
            <a:off x="6933096" y="1824248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7914888" y="1824248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10200888" y="1788467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>
            <a:off x="10566541" y="1788467"/>
            <a:ext cx="365653" cy="73820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처리 39"/>
          <p:cNvSpPr/>
          <p:nvPr/>
        </p:nvSpPr>
        <p:spPr>
          <a:xfrm>
            <a:off x="5577155" y="3340126"/>
            <a:ext cx="234560" cy="87923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2189336"/>
      </p:ext>
    </p:extLst>
  </p:cSld>
  <p:clrMapOvr>
    <a:masterClrMapping/>
  </p:clrMapOvr>
  <p:transition spd="slow" advTm="286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10" grpId="0" animBg="1"/>
      <p:bldP spid="10" grpId="1" animBg="1"/>
      <p:bldP spid="11" grpId="0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30" grpId="0" animBg="1"/>
      <p:bldP spid="30" grpId="1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8743" y="369502"/>
            <a:ext cx="11382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데이터 </a:t>
            </a:r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분석하기 전 원하는 데이터만 불러오기</a:t>
            </a:r>
            <a:endParaRPr lang="ko-KR" altLang="en-US" sz="2400" spc="-150" dirty="0">
              <a:solidFill>
                <a:srgbClr val="0058A3"/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18744" y="982522"/>
            <a:ext cx="1138219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80" dirty="0" err="1" smtClean="0">
                <a:latin typeface="+mn-ea"/>
              </a:rPr>
              <a:t>Dirtionary</a:t>
            </a:r>
            <a:r>
              <a:rPr lang="ko-KR" altLang="en-US" sz="1400" spc="-80" dirty="0" smtClean="0">
                <a:latin typeface="+mn-ea"/>
              </a:rPr>
              <a:t>로 분류해둔 </a:t>
            </a:r>
            <a:r>
              <a:rPr lang="ko-KR" altLang="en-US" sz="1400" spc="-80" dirty="0" err="1" smtClean="0">
                <a:latin typeface="+mn-ea"/>
              </a:rPr>
              <a:t>데이터중</a:t>
            </a:r>
            <a:r>
              <a:rPr lang="ko-KR" altLang="en-US" sz="1400" spc="-80" dirty="0" smtClean="0">
                <a:latin typeface="+mn-ea"/>
              </a:rPr>
              <a:t> 원하는 데이터만 불러와서 비교할 수 </a:t>
            </a:r>
            <a:r>
              <a:rPr lang="ko-KR" altLang="en-US" sz="1400" spc="-80" dirty="0" smtClean="0">
                <a:latin typeface="+mn-ea"/>
              </a:rPr>
              <a:t>있게</a:t>
            </a:r>
            <a:r>
              <a:rPr lang="en-US" altLang="ko-KR" sz="1400" spc="-80" dirty="0">
                <a:latin typeface="+mn-ea"/>
              </a:rPr>
              <a:t> </a:t>
            </a:r>
            <a:r>
              <a:rPr lang="ko-KR" altLang="en-US" sz="1400" spc="-80" dirty="0" smtClean="0">
                <a:latin typeface="+mn-ea"/>
              </a:rPr>
              <a:t>처리해둡니다</a:t>
            </a:r>
            <a:r>
              <a:rPr lang="en-US" altLang="ko-KR" sz="1400" spc="-80" dirty="0" smtClean="0">
                <a:latin typeface="+mn-ea"/>
              </a:rPr>
              <a:t>.</a:t>
            </a:r>
            <a:endParaRPr lang="ko-KR" altLang="en-US" sz="1400" spc="-80" dirty="0"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8744" y="1444239"/>
            <a:ext cx="11382191" cy="50773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81" y="1742337"/>
            <a:ext cx="10365406" cy="54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2074202"/>
      </p:ext>
    </p:extLst>
  </p:cSld>
  <p:clrMapOvr>
    <a:masterClrMapping/>
  </p:clrMapOvr>
  <p:transition spd="slow" advTm="286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779" y="369502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smtClean="0">
                <a:solidFill>
                  <a:srgbClr val="0058A3"/>
                </a:solidFill>
                <a:latin typeface="+mj-ea"/>
                <a:ea typeface="+mj-ea"/>
              </a:rPr>
              <a:t>데이터 시나리오</a:t>
            </a:r>
            <a:endParaRPr lang="ko-KR" altLang="en-US" sz="2400" spc="-150" dirty="0">
              <a:solidFill>
                <a:srgbClr val="0058A3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+mn-ea"/>
              </a:rPr>
              <a:t>개인화와 초개인화 서비스로 시나리오</a:t>
            </a:r>
            <a:endParaRPr lang="en-US" altLang="ko-KR" sz="1400" spc="-80" dirty="0" smtClean="0">
              <a:latin typeface="+mn-ea"/>
            </a:endParaRPr>
          </a:p>
          <a:p>
            <a:pPr algn="ctr">
              <a:lnSpc>
                <a:spcPct val="130000"/>
              </a:lnSpc>
            </a:pPr>
            <a:endParaRPr lang="ko-KR" altLang="en-US" sz="1400" spc="-8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12793" y="3039444"/>
            <a:ext cx="5571856" cy="2983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18745" y="3015236"/>
            <a:ext cx="5571856" cy="2983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9229" y="3048845"/>
            <a:ext cx="5207725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  <a:buAutoNum type="arabicPeriod"/>
            </a:pPr>
            <a:r>
              <a:rPr lang="ko-KR" altLang="en-US" sz="1400" spc="-80" dirty="0" smtClean="0">
                <a:latin typeface="+mn-ea"/>
              </a:rPr>
              <a:t>개인화 서비스 </a:t>
            </a:r>
            <a:r>
              <a:rPr lang="ko-KR" altLang="en-US" sz="1400" spc="-80" dirty="0" err="1" smtClean="0">
                <a:latin typeface="+mn-ea"/>
              </a:rPr>
              <a:t>추친을</a:t>
            </a:r>
            <a:r>
              <a:rPr lang="ko-KR" altLang="en-US" sz="1400" spc="-80" dirty="0" smtClean="0">
                <a:latin typeface="+mn-ea"/>
              </a:rPr>
              <a:t> 위한 시나리오 </a:t>
            </a:r>
            <a:endParaRPr lang="en-US" altLang="ko-KR" sz="1400" spc="-80" dirty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(</a:t>
            </a:r>
            <a:r>
              <a:rPr lang="en-US" altLang="ko-KR" sz="1400" spc="-80" dirty="0">
                <a:latin typeface="+mn-ea"/>
              </a:rPr>
              <a:t>(</a:t>
            </a:r>
            <a:r>
              <a:rPr lang="ko-KR" altLang="en-US" sz="1400" spc="-80" dirty="0" smtClean="0">
                <a:latin typeface="+mn-ea"/>
              </a:rPr>
              <a:t>데이터로만 구성해서 분석하기</a:t>
            </a:r>
            <a:r>
              <a:rPr lang="en-US" altLang="ko-KR" sz="1400" spc="-80" dirty="0" smtClean="0">
                <a:latin typeface="+mn-ea"/>
              </a:rPr>
              <a:t>)</a:t>
            </a:r>
            <a:r>
              <a:rPr lang="ko-KR" altLang="en-US" sz="1400" spc="-80" dirty="0" smtClean="0">
                <a:latin typeface="+mn-ea"/>
              </a:rPr>
              <a:t> </a:t>
            </a:r>
            <a:endParaRPr lang="ko-KR" altLang="en-US" sz="1400" spc="-8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7284" y="3048845"/>
            <a:ext cx="520772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80" dirty="0">
                <a:latin typeface="+mn-ea"/>
              </a:rPr>
              <a:t>2</a:t>
            </a:r>
            <a:r>
              <a:rPr lang="en-US" altLang="ko-KR" sz="1400" spc="-80" dirty="0" smtClean="0">
                <a:latin typeface="+mn-ea"/>
              </a:rPr>
              <a:t>. </a:t>
            </a:r>
            <a:r>
              <a:rPr lang="ko-KR" altLang="en-US" sz="1400" spc="-80" dirty="0" smtClean="0">
                <a:latin typeface="+mn-ea"/>
              </a:rPr>
              <a:t>초개인화 서비스 </a:t>
            </a:r>
            <a:r>
              <a:rPr lang="ko-KR" altLang="en-US" sz="1400" spc="-80" dirty="0" err="1" smtClean="0">
                <a:latin typeface="+mn-ea"/>
              </a:rPr>
              <a:t>추친을</a:t>
            </a:r>
            <a:r>
              <a:rPr lang="ko-KR" altLang="en-US" sz="1400" spc="-80" dirty="0" smtClean="0">
                <a:latin typeface="+mn-ea"/>
              </a:rPr>
              <a:t> 위한 시나리오</a:t>
            </a:r>
            <a:endParaRPr lang="en-US" altLang="ko-KR" sz="1400" spc="-80" dirty="0" smtClean="0"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400" spc="-80" dirty="0" smtClean="0">
                <a:latin typeface="+mn-ea"/>
              </a:rPr>
              <a:t>(</a:t>
            </a:r>
            <a:r>
              <a:rPr lang="ko-KR" altLang="en-US" sz="1400" spc="-80" dirty="0" smtClean="0">
                <a:latin typeface="+mn-ea"/>
              </a:rPr>
              <a:t>데이터로 고객기준으로 분류해  분석하기</a:t>
            </a:r>
            <a:r>
              <a:rPr lang="en-US" altLang="ko-KR" sz="1400" spc="-80" dirty="0" smtClean="0">
                <a:latin typeface="+mn-ea"/>
              </a:rPr>
              <a:t>)</a:t>
            </a:r>
            <a:r>
              <a:rPr lang="ko-KR" altLang="en-US" sz="1400" spc="-80" dirty="0" smtClean="0">
                <a:latin typeface="+mn-ea"/>
              </a:rPr>
              <a:t> </a:t>
            </a:r>
            <a:endParaRPr lang="ko-KR" altLang="en-US" sz="1400" spc="-8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9230" y="3704646"/>
            <a:ext cx="5207725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ko-KR" altLang="en-US" sz="1400" spc="-80" dirty="0" smtClean="0">
                <a:latin typeface="+mn-ea"/>
              </a:rPr>
              <a:t>국가 기준 상품 수요 </a:t>
            </a:r>
            <a:r>
              <a:rPr lang="en-US" altLang="ko-KR" sz="1400" spc="-80" dirty="0" smtClean="0">
                <a:latin typeface="+mn-ea"/>
              </a:rPr>
              <a:t>(</a:t>
            </a:r>
            <a:r>
              <a:rPr lang="ko-KR" altLang="en-US" sz="1400" spc="-80" dirty="0" smtClean="0">
                <a:latin typeface="+mn-ea"/>
              </a:rPr>
              <a:t>날씨와 유행의 영향</a:t>
            </a:r>
            <a:r>
              <a:rPr lang="en-US" altLang="ko-KR" sz="1400" spc="-80" dirty="0" smtClean="0">
                <a:latin typeface="+mn-ea"/>
              </a:rPr>
              <a:t>)</a:t>
            </a: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ko-KR" altLang="en-US" sz="1400" spc="-80" dirty="0" smtClean="0">
                <a:latin typeface="+mn-ea"/>
              </a:rPr>
              <a:t>국가 기준 상품 상세 내용 분석 </a:t>
            </a:r>
            <a:r>
              <a:rPr lang="en-US" altLang="ko-KR" sz="1400" spc="-80" dirty="0" smtClean="0">
                <a:latin typeface="+mn-ea"/>
              </a:rPr>
              <a:t>(</a:t>
            </a:r>
            <a:r>
              <a:rPr lang="ko-KR" altLang="en-US" sz="1400" spc="-80" dirty="0" smtClean="0">
                <a:latin typeface="+mn-ea"/>
              </a:rPr>
              <a:t>계절과 날씨의 영향</a:t>
            </a:r>
            <a:r>
              <a:rPr lang="en-US" altLang="ko-KR" sz="1400" spc="-80" dirty="0" smtClean="0">
                <a:latin typeface="+mn-ea"/>
              </a:rPr>
              <a:t>)</a:t>
            </a:r>
            <a:endParaRPr lang="en-US" altLang="ko-KR" sz="1400" spc="-80" dirty="0">
              <a:latin typeface="+mn-ea"/>
            </a:endParaRP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ko-KR" altLang="en-US" sz="1400" spc="-80" dirty="0" smtClean="0">
                <a:latin typeface="+mn-ea"/>
              </a:rPr>
              <a:t>제품과 제품의 연관성 추천 </a:t>
            </a:r>
            <a:r>
              <a:rPr lang="en-US" altLang="ko-KR" sz="1400" spc="-80" dirty="0" smtClean="0">
                <a:latin typeface="+mn-ea"/>
              </a:rPr>
              <a:t>(</a:t>
            </a:r>
            <a:r>
              <a:rPr lang="ko-KR" altLang="en-US" sz="1400" spc="-80" dirty="0" smtClean="0">
                <a:latin typeface="+mn-ea"/>
              </a:rPr>
              <a:t>함께 구매하는 제품</a:t>
            </a:r>
            <a:r>
              <a:rPr lang="en-US" altLang="ko-KR" sz="1400" spc="-80" dirty="0" smtClean="0">
                <a:latin typeface="+mn-ea"/>
              </a:rPr>
              <a:t>)</a:t>
            </a: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ko-KR" altLang="en-US" sz="1400" spc="-80" dirty="0" smtClean="0">
                <a:latin typeface="+mn-ea"/>
              </a:rPr>
              <a:t>제품의 상세내용으로 연관성 추천 </a:t>
            </a:r>
            <a:r>
              <a:rPr lang="en-US" altLang="ko-KR" sz="1400" spc="-80" dirty="0" smtClean="0">
                <a:latin typeface="+mn-ea"/>
              </a:rPr>
              <a:t>(</a:t>
            </a:r>
            <a:r>
              <a:rPr lang="ko-KR" altLang="en-US" sz="1400" spc="-80" dirty="0" smtClean="0">
                <a:latin typeface="+mn-ea"/>
              </a:rPr>
              <a:t>비슷한 제품</a:t>
            </a:r>
            <a:r>
              <a:rPr lang="en-US" altLang="ko-KR" sz="1400" spc="-80" dirty="0" smtClean="0">
                <a:latin typeface="+mn-ea"/>
              </a:rPr>
              <a:t>)</a:t>
            </a: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ko-KR" altLang="en-US" sz="1400" spc="-80" dirty="0" smtClean="0">
                <a:latin typeface="+mn-ea"/>
              </a:rPr>
              <a:t>송장 시간 기준  많이 팔리는 시간과 달</a:t>
            </a:r>
            <a:endParaRPr lang="en-US" altLang="ko-KR" sz="1400" spc="-80" dirty="0" smtClean="0">
              <a:latin typeface="+mn-ea"/>
            </a:endParaRP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endParaRPr lang="en-US" altLang="ko-KR" sz="1400" spc="-80" dirty="0" smtClean="0">
              <a:latin typeface="+mn-ea"/>
            </a:endParaRP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ko-KR" altLang="en-US" sz="1400" spc="-80" dirty="0" smtClean="0">
                <a:latin typeface="+mn-ea"/>
              </a:rPr>
              <a:t>분석하고 자료 </a:t>
            </a:r>
            <a:r>
              <a:rPr lang="ko-KR" altLang="en-US" sz="1400" spc="-80" dirty="0" err="1" smtClean="0">
                <a:latin typeface="+mn-ea"/>
              </a:rPr>
              <a:t>ㄱㄱ</a:t>
            </a:r>
            <a:endParaRPr lang="en-US" altLang="ko-KR" sz="1400" spc="-8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94857" y="3715546"/>
            <a:ext cx="5207725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ko-KR" altLang="en-US" sz="1400" spc="-80" dirty="0" smtClean="0">
                <a:latin typeface="+mn-ea"/>
              </a:rPr>
              <a:t>구매주기</a:t>
            </a:r>
            <a:r>
              <a:rPr lang="en-US" altLang="ko-KR" sz="1400" spc="-80" dirty="0" smtClean="0">
                <a:latin typeface="+mn-ea"/>
              </a:rPr>
              <a:t>, </a:t>
            </a:r>
            <a:r>
              <a:rPr lang="ko-KR" altLang="en-US" sz="1400" spc="-80" dirty="0" smtClean="0">
                <a:latin typeface="+mn-ea"/>
              </a:rPr>
              <a:t>시간 파악 </a:t>
            </a:r>
            <a:r>
              <a:rPr lang="en-US" altLang="ko-KR" sz="1400" spc="-80" dirty="0" smtClean="0">
                <a:latin typeface="+mn-ea"/>
              </a:rPr>
              <a:t>(</a:t>
            </a:r>
            <a:r>
              <a:rPr lang="ko-KR" altLang="en-US" sz="1400" spc="-80" dirty="0" smtClean="0">
                <a:latin typeface="+mn-ea"/>
              </a:rPr>
              <a:t>평균</a:t>
            </a:r>
            <a:r>
              <a:rPr lang="en-US" altLang="ko-KR" sz="1400" spc="-80" dirty="0" smtClean="0">
                <a:latin typeface="+mn-ea"/>
              </a:rPr>
              <a:t>)</a:t>
            </a: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ko-KR" altLang="en-US" sz="1400" spc="-80" dirty="0" smtClean="0">
                <a:latin typeface="+mn-ea"/>
              </a:rPr>
              <a:t>한번 </a:t>
            </a:r>
            <a:r>
              <a:rPr lang="ko-KR" altLang="en-US" sz="1400" spc="-80" dirty="0" err="1" smtClean="0">
                <a:latin typeface="+mn-ea"/>
              </a:rPr>
              <a:t>구매시</a:t>
            </a:r>
            <a:r>
              <a:rPr lang="ko-KR" altLang="en-US" sz="1400" spc="-80" dirty="0" smtClean="0">
                <a:latin typeface="+mn-ea"/>
              </a:rPr>
              <a:t> 양 파악 </a:t>
            </a:r>
            <a:r>
              <a:rPr lang="en-US" altLang="ko-KR" sz="1400" spc="-80" dirty="0">
                <a:latin typeface="+mn-ea"/>
              </a:rPr>
              <a:t>(</a:t>
            </a:r>
            <a:r>
              <a:rPr lang="ko-KR" altLang="en-US" sz="1400" spc="-80" dirty="0">
                <a:latin typeface="+mn-ea"/>
              </a:rPr>
              <a:t>평균</a:t>
            </a:r>
            <a:r>
              <a:rPr lang="en-US" altLang="ko-KR" sz="1400" spc="-80" dirty="0">
                <a:latin typeface="+mn-ea"/>
              </a:rPr>
              <a:t>)</a:t>
            </a:r>
            <a:endParaRPr lang="en-US" altLang="ko-KR" sz="1400" spc="-80" dirty="0" smtClean="0">
              <a:latin typeface="+mn-ea"/>
            </a:endParaRP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ko-KR" altLang="en-US" sz="1400" spc="-80" dirty="0" smtClean="0">
                <a:latin typeface="+mn-ea"/>
              </a:rPr>
              <a:t>한번 </a:t>
            </a:r>
            <a:r>
              <a:rPr lang="ko-KR" altLang="en-US" sz="1400" spc="-80" dirty="0" err="1" smtClean="0">
                <a:latin typeface="+mn-ea"/>
              </a:rPr>
              <a:t>구매시</a:t>
            </a:r>
            <a:r>
              <a:rPr lang="ko-KR" altLang="en-US" sz="1400" spc="-80" dirty="0" smtClean="0">
                <a:latin typeface="+mn-ea"/>
              </a:rPr>
              <a:t> 금액 파악 </a:t>
            </a:r>
            <a:r>
              <a:rPr lang="en-US" altLang="ko-KR" sz="1400" spc="-80" dirty="0">
                <a:latin typeface="+mn-ea"/>
              </a:rPr>
              <a:t>(</a:t>
            </a:r>
            <a:r>
              <a:rPr lang="ko-KR" altLang="en-US" sz="1400" spc="-80" dirty="0">
                <a:latin typeface="+mn-ea"/>
              </a:rPr>
              <a:t>평균</a:t>
            </a:r>
            <a:r>
              <a:rPr lang="en-US" altLang="ko-KR" sz="1400" spc="-80" dirty="0" smtClean="0">
                <a:latin typeface="+mn-ea"/>
              </a:rPr>
              <a:t>)</a:t>
            </a: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ko-KR" altLang="en-US" sz="1400" spc="-80" dirty="0" smtClean="0">
                <a:latin typeface="+mn-ea"/>
              </a:rPr>
              <a:t>제품의 상세 내용을 분석하고 관심 제품 파악</a:t>
            </a:r>
            <a:endParaRPr lang="en-US" altLang="ko-KR" sz="1400" spc="-80" dirty="0" smtClean="0">
              <a:latin typeface="+mn-ea"/>
            </a:endParaRP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endParaRPr lang="en-US" altLang="ko-KR" sz="1400" spc="-80" dirty="0" smtClean="0">
              <a:latin typeface="+mn-ea"/>
            </a:endParaRP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endParaRPr lang="en-US" altLang="ko-KR" sz="1400" spc="-80" dirty="0">
              <a:latin typeface="+mn-ea"/>
            </a:endParaRPr>
          </a:p>
          <a:p>
            <a:pPr marL="285750" indent="-285750" algn="ctr">
              <a:lnSpc>
                <a:spcPct val="130000"/>
              </a:lnSpc>
              <a:buFontTx/>
              <a:buChar char="-"/>
            </a:pPr>
            <a:r>
              <a:rPr lang="ko-KR" altLang="en-US" sz="1400" spc="-80" dirty="0" smtClean="0">
                <a:latin typeface="+mn-ea"/>
              </a:rPr>
              <a:t>분석하고 자료 </a:t>
            </a:r>
            <a:r>
              <a:rPr lang="ko-KR" altLang="en-US" sz="1400" spc="-80" dirty="0" err="1" smtClean="0">
                <a:latin typeface="+mn-ea"/>
              </a:rPr>
              <a:t>ㄱㄱ</a:t>
            </a:r>
            <a:endParaRPr lang="en-US" altLang="ko-KR" sz="1400" spc="-80" dirty="0" smtClean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9741039"/>
      </p:ext>
    </p:extLst>
  </p:cSld>
  <p:clrMapOvr>
    <a:masterClrMapping/>
  </p:clrMapOvr>
  <p:transition spd="slow" advTm="2865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29835" y="369502"/>
            <a:ext cx="406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</a:t>
            </a:r>
            <a:r>
              <a:rPr lang="ko-KR" altLang="en-US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국가와 제품</a:t>
            </a:r>
            <a:endParaRPr lang="ko-KR" altLang="en-US" sz="2400" spc="-150" dirty="0">
              <a:solidFill>
                <a:srgbClr val="0058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국가 </a:t>
            </a:r>
            <a:r>
              <a:rPr lang="en-US" altLang="ko-KR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제품번호 </a:t>
            </a:r>
            <a:r>
              <a:rPr lang="en-US" altLang="ko-KR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</a:t>
            </a:r>
            <a:endParaRPr lang="ko-KR" altLang="en-US" sz="1400" spc="-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 flipH="1">
            <a:off x="341266" y="1898224"/>
            <a:ext cx="1511809" cy="4243631"/>
            <a:chOff x="5334000" y="2218604"/>
            <a:chExt cx="5622925" cy="1313351"/>
          </a:xfrm>
        </p:grpSpPr>
        <p:sp>
          <p:nvSpPr>
            <p:cNvPr id="7" name="직사각형 6"/>
            <p:cNvSpPr/>
            <p:nvPr/>
          </p:nvSpPr>
          <p:spPr>
            <a:xfrm>
              <a:off x="6360160" y="2218604"/>
              <a:ext cx="4596765" cy="1313351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가로는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한 제품을 구매한 양을 나타냅니다</a:t>
              </a:r>
              <a:r>
                <a:rPr lang="en-US" altLang="ko-KR" dirty="0" smtClean="0"/>
                <a:t>.</a:t>
              </a:r>
            </a:p>
            <a:p>
              <a:pPr algn="ctr"/>
              <a:endParaRPr lang="ko-KR" altLang="en-US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5334000" y="2875280"/>
              <a:ext cx="1290320" cy="0"/>
            </a:xfrm>
            <a:prstGeom prst="straightConnector1">
              <a:avLst/>
            </a:prstGeom>
            <a:ln w="25400">
              <a:solidFill>
                <a:srgbClr val="0058A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8189139" y="1651030"/>
            <a:ext cx="3455299" cy="828428"/>
            <a:chOff x="4612640" y="3716265"/>
            <a:chExt cx="6344286" cy="828428"/>
          </a:xfrm>
        </p:grpSpPr>
        <p:cxnSp>
          <p:nvCxnSpPr>
            <p:cNvPr id="45" name="직선 화살표 연결선 44"/>
            <p:cNvCxnSpPr/>
            <p:nvPr/>
          </p:nvCxnSpPr>
          <p:spPr>
            <a:xfrm flipH="1">
              <a:off x="4612640" y="4122664"/>
              <a:ext cx="2458721" cy="0"/>
            </a:xfrm>
            <a:prstGeom prst="straightConnector1">
              <a:avLst/>
            </a:prstGeom>
            <a:ln w="25400">
              <a:solidFill>
                <a:srgbClr val="FFDB00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6360160" y="3716265"/>
              <a:ext cx="4596766" cy="828428"/>
            </a:xfrm>
            <a:prstGeom prst="rect">
              <a:avLst/>
            </a:prstGeom>
            <a:solidFill>
              <a:srgbClr val="FFD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071171" y="5334000"/>
            <a:ext cx="2711141" cy="1209994"/>
            <a:chOff x="3920499" y="4729003"/>
            <a:chExt cx="7036426" cy="1209994"/>
          </a:xfrm>
        </p:grpSpPr>
        <p:cxnSp>
          <p:nvCxnSpPr>
            <p:cNvPr id="52" name="직선 화살표 연결선 51"/>
            <p:cNvCxnSpPr/>
            <p:nvPr/>
          </p:nvCxnSpPr>
          <p:spPr>
            <a:xfrm flipH="1">
              <a:off x="3920499" y="5334000"/>
              <a:ext cx="2561581" cy="0"/>
            </a:xfrm>
            <a:prstGeom prst="straightConnector1">
              <a:avLst/>
            </a:prstGeom>
            <a:ln w="25400">
              <a:solidFill>
                <a:srgbClr val="0058A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6360160" y="4729003"/>
              <a:ext cx="4596765" cy="1209994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flipH="1">
            <a:off x="1489347" y="2065244"/>
            <a:ext cx="3148913" cy="978233"/>
            <a:chOff x="6522720" y="2385624"/>
            <a:chExt cx="3148913" cy="978233"/>
          </a:xfrm>
        </p:grpSpPr>
        <p:sp>
          <p:nvSpPr>
            <p:cNvPr id="54" name="TextBox 53"/>
            <p:cNvSpPr txBox="1"/>
            <p:nvPr/>
          </p:nvSpPr>
          <p:spPr>
            <a:xfrm>
              <a:off x="6522720" y="2385624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가론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2720" y="2754459"/>
              <a:ext cx="3148913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400" spc="-5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아무리 작은 공간이더라도 목적을 정하고</a:t>
              </a:r>
              <a:endParaRPr lang="en-US" altLang="ko-KR" sz="1400" spc="-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400" spc="-50" dirty="0" smtClean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그에 맞게 활용하는 것이 중요합니다</a:t>
              </a:r>
              <a:endParaRPr lang="en-US" altLang="ko-KR" sz="1400" spc="-50" dirty="0" smtClean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058150" y="5431105"/>
            <a:ext cx="1586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</a:t>
            </a:r>
            <a:r>
              <a:rPr lang="ko-KR" altLang="en-US" sz="1600" spc="-15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텍ㅇㅇㅇ스트를</a:t>
            </a:r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입력하세요</a:t>
            </a:r>
            <a:endParaRPr lang="ko-KR" altLang="en-US" sz="1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99521" y="1651030"/>
            <a:ext cx="1586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이곳에 </a:t>
            </a:r>
            <a:r>
              <a:rPr lang="ko-KR" altLang="en-US" sz="1600" spc="-15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텍ㅇㅇㅇ스트를</a:t>
            </a:r>
            <a:r>
              <a:rPr lang="ko-KR" altLang="en-US" sz="16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입력하세요</a:t>
            </a:r>
            <a:endParaRPr lang="ko-KR" altLang="en-US" sz="16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610128"/>
      </p:ext>
    </p:extLst>
  </p:cSld>
  <p:clrMapOvr>
    <a:masterClrMapping/>
  </p:clrMapOvr>
  <p:transition spd="slow" advTm="600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9779" y="369502"/>
            <a:ext cx="317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 </a:t>
            </a:r>
            <a:r>
              <a:rPr lang="ko-KR" altLang="en-US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정리의 </a:t>
            </a:r>
            <a:r>
              <a:rPr lang="en-US" altLang="ko-KR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400" spc="-150" dirty="0" smtClean="0">
                <a:solidFill>
                  <a:srgbClr val="0058A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단계</a:t>
            </a:r>
            <a:endParaRPr lang="ko-KR" altLang="en-US" sz="2400" spc="-150" dirty="0">
              <a:solidFill>
                <a:srgbClr val="0058A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2290" y="831167"/>
            <a:ext cx="3567421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8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이곳에 제목에 대한 간략한 설명을 적어주세요</a:t>
            </a:r>
            <a:endParaRPr lang="ko-KR" altLang="en-US" sz="1400" spc="-8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247206" y="4443730"/>
            <a:ext cx="3002400" cy="1774295"/>
            <a:chOff x="1247206" y="4443730"/>
            <a:chExt cx="3002400" cy="1774295"/>
          </a:xfrm>
        </p:grpSpPr>
        <p:sp>
          <p:nvSpPr>
            <p:cNvPr id="18" name="직사각형 17"/>
            <p:cNvSpPr/>
            <p:nvPr/>
          </p:nvSpPr>
          <p:spPr>
            <a:xfrm>
              <a:off x="1248611" y="4443730"/>
              <a:ext cx="3000995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47206" y="4490958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텍스트를 입력하세요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7206" y="5156196"/>
              <a:ext cx="300099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바깥에서 시작해 안쪽으로 들어오기</a:t>
              </a:r>
              <a:endParaRPr lang="en-US" altLang="ko-KR" sz="14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방부터 베란다까지 청소해야 한다면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방은 안쪽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베란다는 바깥쪽 순서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93394" y="1651015"/>
            <a:ext cx="3003806" cy="4567009"/>
            <a:chOff x="4593394" y="1651015"/>
            <a:chExt cx="3003806" cy="4567009"/>
          </a:xfrm>
        </p:grpSpPr>
        <p:pic>
          <p:nvPicPr>
            <p:cNvPr id="1028" name="Picture 4" descr="minimal life에 대한 이미지 검색결과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4800" y="1651015"/>
              <a:ext cx="3002400" cy="3000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4596205" y="4443730"/>
              <a:ext cx="3000995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93394" y="4490958"/>
              <a:ext cx="3000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텍스트를 입력하세요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95502" y="5156195"/>
              <a:ext cx="300099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큰 물건부터 차례대로 정리하기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소파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책상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TV,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담요 등 부피가 큰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물건부터 먼저 정리하는 것이 효율적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938177" y="1651015"/>
            <a:ext cx="3006617" cy="4567008"/>
            <a:chOff x="7938177" y="1651015"/>
            <a:chExt cx="3006617" cy="4567008"/>
          </a:xfrm>
        </p:grpSpPr>
        <p:pic>
          <p:nvPicPr>
            <p:cNvPr id="1030" name="Picture 6" descr="minimal life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792" r="7208"/>
            <a:stretch/>
          </p:blipFill>
          <p:spPr bwMode="auto">
            <a:xfrm>
              <a:off x="7942393" y="1651015"/>
              <a:ext cx="3000995" cy="3000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/>
          </p:nvSpPr>
          <p:spPr>
            <a:xfrm>
              <a:off x="7942393" y="4443730"/>
              <a:ext cx="3002401" cy="416560"/>
            </a:xfrm>
            <a:prstGeom prst="rect">
              <a:avLst/>
            </a:prstGeom>
            <a:solidFill>
              <a:srgbClr val="0058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38177" y="4490958"/>
              <a:ext cx="3002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텍스트를 입력하세요</a:t>
              </a:r>
              <a:endParaRPr lang="ko-KR" altLang="en-US" sz="16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943798" y="5156194"/>
              <a:ext cx="300099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공간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보다 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물건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정리가 우선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 자체보다 옷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화장품</a:t>
              </a:r>
              <a:r>
                <a:rPr lang="en-US" altLang="ko-KR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이불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spc="-5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등과 같은 물건을 먼저 정리</a:t>
              </a:r>
              <a:endParaRPr lang="en-US" altLang="ko-KR" sz="1400" spc="-50" dirty="0" smtClean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6200" y="74298"/>
            <a:ext cx="12039599" cy="6707502"/>
          </a:xfrm>
          <a:prstGeom prst="rect">
            <a:avLst/>
          </a:prstGeom>
          <a:noFill/>
          <a:ln w="152400">
            <a:solidFill>
              <a:srgbClr val="0058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30" y="2008835"/>
            <a:ext cx="40163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2241553"/>
      </p:ext>
    </p:extLst>
  </p:cSld>
  <p:clrMapOvr>
    <a:masterClrMapping/>
  </p:clrMapOvr>
  <p:transition spd="slow" advTm="39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251</Words>
  <Application>Microsoft Office PowerPoint</Application>
  <PresentationFormat>사용자 지정</PresentationFormat>
  <Paragraphs>57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Arial</vt:lpstr>
      <vt:lpstr>맑은 고딕</vt:lpstr>
      <vt:lpstr>나눔스퀘어 ExtraBold</vt:lpstr>
      <vt:lpstr>남양주고딕EB</vt:lpstr>
      <vt:lpstr>나눔스퀘어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Emma</dc:creator>
  <cp:lastModifiedBy>heabin Lim</cp:lastModifiedBy>
  <cp:revision>61</cp:revision>
  <dcterms:created xsi:type="dcterms:W3CDTF">2019-09-08T14:28:11Z</dcterms:created>
  <dcterms:modified xsi:type="dcterms:W3CDTF">2020-03-25T15:33:58Z</dcterms:modified>
</cp:coreProperties>
</file>