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61" r:id="rId2"/>
    <p:sldId id="262" r:id="rId3"/>
    <p:sldId id="267" r:id="rId4"/>
    <p:sldId id="269" r:id="rId5"/>
    <p:sldId id="268" r:id="rId6"/>
    <p:sldId id="266" r:id="rId7"/>
    <p:sldId id="264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MS PGothic" panose="020B0600070205080204" pitchFamily="34" charset="-128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4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778" userDrawn="1">
          <p15:clr>
            <a:srgbClr val="A4A3A4"/>
          </p15:clr>
        </p15:guide>
        <p15:guide id="5" pos="690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abin Lim" initials="h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A3"/>
    <a:srgbClr val="FFDB00"/>
    <a:srgbClr val="848C45"/>
    <a:srgbClr val="8C7764"/>
    <a:srgbClr val="595736"/>
    <a:srgbClr val="71733D"/>
    <a:srgbClr val="F0F0F2"/>
    <a:srgbClr val="C6AEA2"/>
    <a:srgbClr val="E1B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9" autoAdjust="0"/>
    <p:restoredTop sz="94676" autoAdjust="0"/>
  </p:normalViewPr>
  <p:slideViewPr>
    <p:cSldViewPr snapToGrid="0">
      <p:cViewPr>
        <p:scale>
          <a:sx n="100" d="100"/>
          <a:sy n="100" d="100"/>
        </p:scale>
        <p:origin x="163" y="691"/>
      </p:cViewPr>
      <p:guideLst>
        <p:guide orient="horz" pos="1049"/>
        <p:guide orient="horz" pos="2160"/>
        <p:guide pos="3840"/>
        <p:guide pos="778"/>
        <p:guide pos="6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3-10T21:28:43.212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61072-3E96-4BB2-8A93-9BCC76FC3EF7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101A3-26F5-4360-8CCB-68A91628E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77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101A3-26F5-4360-8CCB-68A91628ECB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032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101A3-26F5-4360-8CCB-68A91628EC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785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34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9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1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29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0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3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3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6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14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07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73AF2-201B-418F-B8B2-7E4D7387CD19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2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20100" y="448871"/>
            <a:ext cx="11351799" cy="5960258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54800" y="2001520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0" dirty="0" err="1" smtClean="0">
                <a:solidFill>
                  <a:schemeClr val="bg1"/>
                </a:solidFill>
                <a:latin typeface="+mj-lt"/>
                <a:ea typeface="남양주고딕EB" panose="02020A03020101020101" pitchFamily="18" charset="-127"/>
              </a:rPr>
              <a:t>O_Retail</a:t>
            </a:r>
            <a:endParaRPr lang="ko-KR" altLang="en-US" sz="6000" dirty="0">
              <a:solidFill>
                <a:schemeClr val="bg1"/>
              </a:solidFill>
              <a:latin typeface="+mj-lt"/>
              <a:ea typeface="남양주고딕EB" panose="02020A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200" y="2184771"/>
            <a:ext cx="697791" cy="6977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75567" y="4914212"/>
            <a:ext cx="473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 smtClean="0">
                <a:solidFill>
                  <a:schemeClr val="bg1"/>
                </a:solidFill>
                <a:latin typeface="+mj-ea"/>
                <a:ea typeface="+mj-ea"/>
              </a:rPr>
              <a:t>Bean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404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9"/>
    </mc:Choice>
    <mc:Fallback xmlns="">
      <p:transition spd="slow" advTm="33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0151"/>
            <a:ext cx="6096000" cy="6858000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24171" y="688578"/>
            <a:ext cx="2651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 smtClean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Index</a:t>
            </a:r>
            <a:endParaRPr lang="ko-KR" altLang="en-US" sz="4800" spc="-150" dirty="0">
              <a:solidFill>
                <a:schemeClr val="bg1"/>
              </a:solidFill>
              <a:latin typeface="MS PGothic" panose="020B0600070205080204" pitchFamily="34" charset="-128"/>
              <a:ea typeface="남양주고딕EB" panose="02020A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15112" y="1638904"/>
            <a:ext cx="2617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 smtClean="0">
                <a:latin typeface="+mn-ea"/>
              </a:rPr>
              <a:t>데이터 읽어오기</a:t>
            </a:r>
            <a:endParaRPr lang="ko-KR" altLang="en-US" sz="2400" spc="-15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15112" y="2778893"/>
            <a:ext cx="2617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 smtClean="0">
                <a:latin typeface="+mn-ea"/>
              </a:rPr>
              <a:t>데이터 분석</a:t>
            </a:r>
            <a:endParaRPr lang="ko-KR" altLang="en-US" sz="2400" spc="-150" dirty="0"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892" y="1491397"/>
            <a:ext cx="815975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795" y="2607164"/>
            <a:ext cx="702167" cy="805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80" y="941113"/>
            <a:ext cx="697791" cy="6977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601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7">
        <p14:reveal/>
      </p:transition>
    </mc:Choice>
    <mc:Fallback xmlns="">
      <p:transition spd="slow" advTm="47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8745" y="369502"/>
            <a:ext cx="1138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58A3"/>
                </a:solidFill>
                <a:latin typeface="+mj-ea"/>
                <a:ea typeface="+mj-ea"/>
              </a:rPr>
              <a:t>데이터 읽어오기</a:t>
            </a:r>
            <a:endParaRPr lang="ko-KR" altLang="en-US" sz="2400" spc="-150" dirty="0">
              <a:solidFill>
                <a:srgbClr val="0058A3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18744" y="1444239"/>
            <a:ext cx="11382191" cy="50773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8746" y="982522"/>
            <a:ext cx="1138219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80" dirty="0" smtClean="0">
                <a:latin typeface="+mn-ea"/>
              </a:rPr>
              <a:t>데이터를 송장기준으로 불러올 수 있게 데이터 분류합니다</a:t>
            </a:r>
            <a:r>
              <a:rPr lang="en-US" altLang="ko-KR" sz="1400" spc="-80" dirty="0" smtClean="0">
                <a:latin typeface="+mn-ea"/>
              </a:rPr>
              <a:t>.</a:t>
            </a:r>
            <a:endParaRPr lang="ko-KR" altLang="en-US" sz="1400" spc="-80" dirty="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10" y="1626926"/>
            <a:ext cx="3300398" cy="535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10" y="2285167"/>
            <a:ext cx="5349659" cy="449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10" y="2864097"/>
            <a:ext cx="9192030" cy="2988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액자 3"/>
          <p:cNvSpPr/>
          <p:nvPr/>
        </p:nvSpPr>
        <p:spPr>
          <a:xfrm>
            <a:off x="871268" y="2976113"/>
            <a:ext cx="836762" cy="3023035"/>
          </a:xfrm>
          <a:prstGeom prst="frame">
            <a:avLst/>
          </a:prstGeom>
          <a:solidFill>
            <a:srgbClr val="0058A3"/>
          </a:solidFill>
          <a:ln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905773" y="3036498"/>
            <a:ext cx="767751" cy="205308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393" y="2510088"/>
            <a:ext cx="10365406" cy="543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아래쪽 화살표 9"/>
          <p:cNvSpPr/>
          <p:nvPr/>
        </p:nvSpPr>
        <p:spPr>
          <a:xfrm>
            <a:off x="2002833" y="1842054"/>
            <a:ext cx="365653" cy="738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5811715" y="3341077"/>
            <a:ext cx="1230923" cy="869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>
            <a:off x="3400810" y="1842053"/>
            <a:ext cx="365653" cy="738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처리 26"/>
          <p:cNvSpPr/>
          <p:nvPr/>
        </p:nvSpPr>
        <p:spPr>
          <a:xfrm>
            <a:off x="8097715" y="3313273"/>
            <a:ext cx="545124" cy="712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5013998" y="1855131"/>
            <a:ext cx="365653" cy="738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처리 28"/>
          <p:cNvSpPr/>
          <p:nvPr/>
        </p:nvSpPr>
        <p:spPr>
          <a:xfrm>
            <a:off x="8836270" y="3297591"/>
            <a:ext cx="791306" cy="869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>
            <a:off x="5913172" y="1833040"/>
            <a:ext cx="365653" cy="738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1828800" y="3305432"/>
            <a:ext cx="422209" cy="79131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처리 31"/>
          <p:cNvSpPr/>
          <p:nvPr/>
        </p:nvSpPr>
        <p:spPr>
          <a:xfrm>
            <a:off x="2497016" y="3305432"/>
            <a:ext cx="2593730" cy="79131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처리 32"/>
          <p:cNvSpPr/>
          <p:nvPr/>
        </p:nvSpPr>
        <p:spPr>
          <a:xfrm>
            <a:off x="7385538" y="3340126"/>
            <a:ext cx="422209" cy="79131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아래쪽 화살표 33"/>
          <p:cNvSpPr/>
          <p:nvPr/>
        </p:nvSpPr>
        <p:spPr>
          <a:xfrm>
            <a:off x="6933096" y="1824248"/>
            <a:ext cx="365653" cy="73820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>
            <a:off x="7914888" y="1824248"/>
            <a:ext cx="365653" cy="73820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아래쪽 화살표 35"/>
          <p:cNvSpPr/>
          <p:nvPr/>
        </p:nvSpPr>
        <p:spPr>
          <a:xfrm>
            <a:off x="10200888" y="1788467"/>
            <a:ext cx="365653" cy="73820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아래쪽 화살표 36"/>
          <p:cNvSpPr/>
          <p:nvPr/>
        </p:nvSpPr>
        <p:spPr>
          <a:xfrm>
            <a:off x="10566541" y="1788467"/>
            <a:ext cx="365653" cy="73820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처리 39"/>
          <p:cNvSpPr/>
          <p:nvPr/>
        </p:nvSpPr>
        <p:spPr>
          <a:xfrm>
            <a:off x="5577155" y="3340126"/>
            <a:ext cx="234560" cy="87923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2189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10" grpId="0" animBg="1"/>
      <p:bldP spid="10" grpId="1" animBg="1"/>
      <p:bldP spid="11" grpId="0" animBg="1"/>
      <p:bldP spid="26" grpId="0" animBg="1"/>
      <p:bldP spid="26" grpId="1" animBg="1"/>
      <p:bldP spid="27" grpId="0" animBg="1"/>
      <p:bldP spid="28" grpId="0" animBg="1"/>
      <p:bldP spid="28" grpId="1" animBg="1"/>
      <p:bldP spid="29" grpId="0" animBg="1"/>
      <p:bldP spid="30" grpId="0" animBg="1"/>
      <p:bldP spid="30" grpId="1" animBg="1"/>
      <p:bldP spid="31" grpId="0" animBg="1"/>
      <p:bldP spid="32" grpId="0" animBg="1"/>
      <p:bldP spid="33" grpId="0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8743" y="369502"/>
            <a:ext cx="1138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58A3"/>
                </a:solidFill>
                <a:latin typeface="+mj-ea"/>
                <a:ea typeface="+mj-ea"/>
              </a:rPr>
              <a:t>데이터 분석하기 전 원하는 데이터만 불러오기</a:t>
            </a:r>
            <a:endParaRPr lang="ko-KR" altLang="en-US" sz="2400" spc="-150" dirty="0">
              <a:solidFill>
                <a:srgbClr val="0058A3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18744" y="982522"/>
            <a:ext cx="1138219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spc="-80" dirty="0" err="1" smtClean="0">
                <a:latin typeface="+mn-ea"/>
              </a:rPr>
              <a:t>Dirtionary</a:t>
            </a:r>
            <a:r>
              <a:rPr lang="ko-KR" altLang="en-US" sz="1400" spc="-80" dirty="0" smtClean="0">
                <a:latin typeface="+mn-ea"/>
              </a:rPr>
              <a:t>로 분류해둔 </a:t>
            </a:r>
            <a:r>
              <a:rPr lang="ko-KR" altLang="en-US" sz="1400" spc="-80" dirty="0" err="1" smtClean="0">
                <a:latin typeface="+mn-ea"/>
              </a:rPr>
              <a:t>데이터중</a:t>
            </a:r>
            <a:r>
              <a:rPr lang="ko-KR" altLang="en-US" sz="1400" spc="-80" dirty="0" smtClean="0">
                <a:latin typeface="+mn-ea"/>
              </a:rPr>
              <a:t> 원하는 데이터만 불러와서 비교할 수 있게</a:t>
            </a:r>
            <a:r>
              <a:rPr lang="en-US" altLang="ko-KR" sz="1400" spc="-80" dirty="0">
                <a:latin typeface="+mn-ea"/>
              </a:rPr>
              <a:t> </a:t>
            </a:r>
            <a:r>
              <a:rPr lang="ko-KR" altLang="en-US" sz="1400" spc="-80" dirty="0" smtClean="0">
                <a:latin typeface="+mn-ea"/>
              </a:rPr>
              <a:t>처리해둡니다</a:t>
            </a:r>
            <a:r>
              <a:rPr lang="en-US" altLang="ko-KR" sz="1400" spc="-80" dirty="0" smtClean="0">
                <a:latin typeface="+mn-ea"/>
              </a:rPr>
              <a:t>.</a:t>
            </a:r>
            <a:endParaRPr lang="ko-KR" altLang="en-US" sz="1400" spc="-80" dirty="0"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18744" y="1444238"/>
            <a:ext cx="11382191" cy="50773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81" y="1742337"/>
            <a:ext cx="10365406" cy="543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863" y="2803586"/>
            <a:ext cx="1976359" cy="191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직선 연결선 11"/>
          <p:cNvCxnSpPr/>
          <p:nvPr/>
        </p:nvCxnSpPr>
        <p:spPr>
          <a:xfrm flipH="1">
            <a:off x="9877244" y="1711846"/>
            <a:ext cx="172529" cy="34525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2613798" y="1940546"/>
            <a:ext cx="172529" cy="34525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6538817" y="1940546"/>
            <a:ext cx="172529" cy="34525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9963508" y="2035234"/>
            <a:ext cx="51758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2786327" y="2225117"/>
            <a:ext cx="51758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5851046" y="2052091"/>
            <a:ext cx="51758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862" y="2803586"/>
            <a:ext cx="10198875" cy="2104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직선 연결선 25"/>
          <p:cNvCxnSpPr/>
          <p:nvPr/>
        </p:nvCxnSpPr>
        <p:spPr>
          <a:xfrm flipH="1">
            <a:off x="6625081" y="2035234"/>
            <a:ext cx="260518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3571331" y="2225117"/>
            <a:ext cx="227971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10614801" y="2035234"/>
            <a:ext cx="39250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065359" y="2224517"/>
            <a:ext cx="90146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9301611" y="2035234"/>
            <a:ext cx="25879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038170" y="2224517"/>
            <a:ext cx="25879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5949684" y="2224517"/>
            <a:ext cx="25879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650" y="2803586"/>
            <a:ext cx="1967572" cy="2788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직선 연결선 41"/>
          <p:cNvCxnSpPr/>
          <p:nvPr/>
        </p:nvCxnSpPr>
        <p:spPr>
          <a:xfrm flipH="1">
            <a:off x="9618451" y="2034634"/>
            <a:ext cx="25879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2370480" y="2224517"/>
            <a:ext cx="25879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H="1">
            <a:off x="6208477" y="2224517"/>
            <a:ext cx="348823" cy="6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13" y="2764688"/>
            <a:ext cx="2282226" cy="2866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1147313" y="2014069"/>
            <a:ext cx="540000" cy="104830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82074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09779" y="369502"/>
            <a:ext cx="317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58A3"/>
                </a:solidFill>
                <a:latin typeface="+mj-ea"/>
                <a:ea typeface="+mj-ea"/>
              </a:rPr>
              <a:t>개인화</a:t>
            </a:r>
            <a:endParaRPr lang="ko-KR" altLang="en-US" sz="2400" spc="-150" dirty="0">
              <a:solidFill>
                <a:srgbClr val="0058A3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2290" y="831167"/>
            <a:ext cx="3567421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80" dirty="0" smtClean="0">
                <a:latin typeface="+mn-ea"/>
              </a:rPr>
              <a:t>개인화 서비스 제공할  시나리오입니다</a:t>
            </a:r>
            <a:r>
              <a:rPr lang="en-US" altLang="ko-KR" sz="1400" spc="-80" dirty="0" smtClean="0">
                <a:latin typeface="+mn-ea"/>
              </a:rPr>
              <a:t>.</a:t>
            </a:r>
            <a:endParaRPr lang="en-US" altLang="ko-KR" sz="1400" spc="-80" dirty="0" smtClean="0">
              <a:latin typeface="+mn-ea"/>
            </a:endParaRPr>
          </a:p>
          <a:p>
            <a:pPr algn="ctr">
              <a:lnSpc>
                <a:spcPct val="130000"/>
              </a:lnSpc>
            </a:pPr>
            <a:endParaRPr lang="ko-KR" altLang="en-US" sz="1400" spc="-80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18743" y="1254072"/>
            <a:ext cx="7263477" cy="4776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9229" y="1319634"/>
            <a:ext cx="5207725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80" dirty="0" smtClean="0">
                <a:latin typeface="+mn-ea"/>
              </a:rPr>
              <a:t>1. </a:t>
            </a:r>
            <a:r>
              <a:rPr lang="ko-KR" altLang="en-US" sz="1400" spc="-80" dirty="0" smtClean="0">
                <a:latin typeface="+mn-ea"/>
              </a:rPr>
              <a:t>개인화란 무엇일까</a:t>
            </a:r>
            <a:r>
              <a:rPr lang="en-US" altLang="ko-KR" sz="1400" spc="-80" dirty="0" smtClean="0">
                <a:latin typeface="+mn-ea"/>
              </a:rPr>
              <a:t>?	</a:t>
            </a:r>
            <a:endParaRPr lang="en-US" altLang="ko-KR" sz="1400" spc="-8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0100" y="1744018"/>
            <a:ext cx="6745287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80" dirty="0" smtClean="0">
                <a:latin typeface="+mn-ea"/>
              </a:rPr>
              <a:t>Data</a:t>
            </a:r>
            <a:r>
              <a:rPr lang="ko-KR" altLang="en-US" sz="1400" spc="-80" dirty="0" smtClean="0">
                <a:latin typeface="+mn-ea"/>
              </a:rPr>
              <a:t>를 기반으로 개개인에게 맞춤형 </a:t>
            </a:r>
            <a:r>
              <a:rPr lang="ko-KR" altLang="en-US" sz="1400" spc="-80" dirty="0" err="1" smtClean="0">
                <a:latin typeface="+mn-ea"/>
              </a:rPr>
              <a:t>콘텐츠를</a:t>
            </a:r>
            <a:r>
              <a:rPr lang="ko-KR" altLang="en-US" sz="1400" spc="-80" dirty="0" smtClean="0">
                <a:latin typeface="+mn-ea"/>
              </a:rPr>
              <a:t> 추천해주는 서비스</a:t>
            </a:r>
            <a:endParaRPr lang="en-US" altLang="ko-KR" sz="1400" spc="-8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80" dirty="0" smtClean="0">
                <a:latin typeface="+mn-ea"/>
              </a:rPr>
              <a:t>== </a:t>
            </a:r>
            <a:r>
              <a:rPr lang="ko-KR" altLang="en-US" sz="1400" spc="-80" dirty="0" smtClean="0">
                <a:latin typeface="+mn-ea"/>
              </a:rPr>
              <a:t>알 고 리 즘 경 험</a:t>
            </a:r>
            <a:endParaRPr lang="en-US" altLang="ko-KR" sz="1400" spc="-8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80" dirty="0" smtClean="0">
                <a:latin typeface="+mn-ea"/>
              </a:rPr>
              <a:t>결과물을 제공하느냐에 따라 세분화와 개인화로 구분</a:t>
            </a:r>
            <a:endParaRPr lang="en-US" altLang="ko-KR" sz="1400" spc="-8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80" dirty="0" smtClean="0">
                <a:latin typeface="+mn-ea"/>
              </a:rPr>
              <a:t>	</a:t>
            </a:r>
            <a:r>
              <a:rPr lang="ko-KR" altLang="en-US" sz="1400" spc="-80" dirty="0" err="1" smtClean="0">
                <a:latin typeface="+mn-ea"/>
              </a:rPr>
              <a:t>타켓의</a:t>
            </a:r>
            <a:r>
              <a:rPr lang="ko-KR" altLang="en-US" sz="1400" spc="-80" dirty="0" smtClean="0">
                <a:latin typeface="+mn-ea"/>
              </a:rPr>
              <a:t> 세분화 </a:t>
            </a:r>
            <a:r>
              <a:rPr lang="en-US" altLang="ko-KR" sz="1400" spc="-80" dirty="0" smtClean="0">
                <a:latin typeface="+mn-ea"/>
              </a:rPr>
              <a:t>: </a:t>
            </a:r>
            <a:r>
              <a:rPr lang="ko-KR" altLang="en-US" sz="1400" spc="-80" dirty="0" smtClean="0">
                <a:latin typeface="+mn-ea"/>
              </a:rPr>
              <a:t>인구 통계적 데이터만을 기반으로 결과물 노출</a:t>
            </a:r>
            <a:endParaRPr lang="en-US" altLang="ko-KR" sz="1400" spc="-8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80" dirty="0" smtClean="0">
                <a:latin typeface="+mn-ea"/>
              </a:rPr>
              <a:t>	</a:t>
            </a:r>
            <a:r>
              <a:rPr lang="ko-KR" altLang="en-US" sz="1400" spc="-80" dirty="0" smtClean="0">
                <a:latin typeface="+mn-ea"/>
              </a:rPr>
              <a:t>개인화 </a:t>
            </a:r>
            <a:r>
              <a:rPr lang="en-US" altLang="ko-KR" sz="1400" spc="-80" dirty="0" smtClean="0">
                <a:latin typeface="+mn-ea"/>
              </a:rPr>
              <a:t>: </a:t>
            </a:r>
            <a:r>
              <a:rPr lang="ko-KR" altLang="en-US" sz="1400" spc="-80" dirty="0" smtClean="0">
                <a:latin typeface="+mn-ea"/>
              </a:rPr>
              <a:t>사용자의 로그를 활용하여 데이터를 제공</a:t>
            </a:r>
            <a:endParaRPr lang="en-US" altLang="ko-KR" sz="1400" spc="-8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229" y="3300969"/>
            <a:ext cx="5207725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80" dirty="0" smtClean="0">
                <a:latin typeface="+mn-ea"/>
              </a:rPr>
              <a:t>2. </a:t>
            </a:r>
            <a:r>
              <a:rPr lang="ko-KR" altLang="en-US" sz="1400" spc="-80" dirty="0" smtClean="0">
                <a:latin typeface="+mn-ea"/>
              </a:rPr>
              <a:t>개인화에 필요한 데이터 이해하기</a:t>
            </a:r>
            <a:r>
              <a:rPr lang="en-US" altLang="ko-KR" sz="1400" spc="-80" dirty="0" smtClean="0">
                <a:latin typeface="+mn-ea"/>
              </a:rPr>
              <a:t> 	</a:t>
            </a:r>
            <a:endParaRPr lang="en-US" altLang="ko-KR" sz="1400" spc="-8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100" y="3726357"/>
            <a:ext cx="674528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pc="-80" dirty="0" err="1" smtClean="0">
                <a:latin typeface="+mn-ea"/>
              </a:rPr>
              <a:t>콘텐츠에</a:t>
            </a:r>
            <a:r>
              <a:rPr lang="ko-KR" altLang="en-US" sz="1400" spc="-80" dirty="0" smtClean="0">
                <a:latin typeface="+mn-ea"/>
              </a:rPr>
              <a:t> 대한 데이터와 사용자에 대한 데이터</a:t>
            </a:r>
            <a:endParaRPr lang="en-US" altLang="ko-KR" sz="1400" spc="-8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80" dirty="0" smtClean="0">
                <a:latin typeface="+mn-ea"/>
              </a:rPr>
              <a:t>	</a:t>
            </a:r>
            <a:r>
              <a:rPr lang="ko-KR" altLang="en-US" sz="1400" spc="-80" dirty="0" err="1" smtClean="0">
                <a:latin typeface="+mn-ea"/>
              </a:rPr>
              <a:t>콘텐츠</a:t>
            </a:r>
            <a:r>
              <a:rPr lang="ko-KR" altLang="en-US" sz="1400" spc="-80" dirty="0" smtClean="0">
                <a:latin typeface="+mn-ea"/>
              </a:rPr>
              <a:t> </a:t>
            </a:r>
            <a:r>
              <a:rPr lang="en-US" altLang="ko-KR" sz="1400" spc="-80" dirty="0" smtClean="0">
                <a:latin typeface="+mn-ea"/>
              </a:rPr>
              <a:t>: </a:t>
            </a:r>
            <a:r>
              <a:rPr lang="ko-KR" altLang="en-US" sz="1400" spc="-80" dirty="0" smtClean="0">
                <a:latin typeface="+mn-ea"/>
              </a:rPr>
              <a:t>키워드</a:t>
            </a:r>
            <a:r>
              <a:rPr lang="en-US" altLang="ko-KR" sz="1400" spc="-80" dirty="0" smtClean="0">
                <a:latin typeface="+mn-ea"/>
              </a:rPr>
              <a:t>(</a:t>
            </a:r>
            <a:r>
              <a:rPr lang="ko-KR" altLang="en-US" sz="1400" spc="-80" dirty="0" err="1" smtClean="0">
                <a:latin typeface="+mn-ea"/>
              </a:rPr>
              <a:t>콘텐츠</a:t>
            </a:r>
            <a:r>
              <a:rPr lang="en-US" altLang="ko-KR" sz="1400" spc="-80" dirty="0" smtClean="0">
                <a:latin typeface="+mn-ea"/>
              </a:rPr>
              <a:t>) </a:t>
            </a:r>
            <a:r>
              <a:rPr lang="ko-KR" altLang="en-US" sz="1400" spc="-80" dirty="0" smtClean="0">
                <a:latin typeface="+mn-ea"/>
              </a:rPr>
              <a:t>데이터</a:t>
            </a:r>
            <a:r>
              <a:rPr lang="en-US" altLang="ko-KR" sz="1400" spc="-80" dirty="0" smtClean="0">
                <a:latin typeface="+mn-ea"/>
              </a:rPr>
              <a:t>, </a:t>
            </a:r>
            <a:r>
              <a:rPr lang="ko-KR" altLang="en-US" sz="1400" spc="-80" dirty="0" smtClean="0">
                <a:latin typeface="+mn-ea"/>
              </a:rPr>
              <a:t>인구통계학적 선호도 데이터</a:t>
            </a:r>
            <a:endParaRPr lang="en-US" altLang="ko-KR" sz="1400" spc="-8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400" spc="-80" dirty="0">
                <a:latin typeface="+mn-ea"/>
              </a:rPr>
              <a:t>	</a:t>
            </a:r>
            <a:r>
              <a:rPr lang="ko-KR" altLang="en-US" sz="1400" spc="-80" dirty="0" smtClean="0">
                <a:latin typeface="+mn-ea"/>
              </a:rPr>
              <a:t>사용자 </a:t>
            </a:r>
            <a:r>
              <a:rPr lang="en-US" altLang="ko-KR" sz="1400" spc="-80" dirty="0" smtClean="0">
                <a:latin typeface="+mn-ea"/>
              </a:rPr>
              <a:t>: </a:t>
            </a:r>
            <a:r>
              <a:rPr lang="ko-KR" altLang="en-US" sz="1400" spc="-80" dirty="0" smtClean="0">
                <a:latin typeface="+mn-ea"/>
              </a:rPr>
              <a:t>키워드</a:t>
            </a:r>
            <a:r>
              <a:rPr lang="en-US" altLang="ko-KR" sz="1400" spc="-80" dirty="0" smtClean="0">
                <a:latin typeface="+mn-ea"/>
              </a:rPr>
              <a:t>(</a:t>
            </a:r>
            <a:r>
              <a:rPr lang="ko-KR" altLang="en-US" sz="1400" spc="-80" dirty="0" smtClean="0">
                <a:latin typeface="+mn-ea"/>
              </a:rPr>
              <a:t>개인정보</a:t>
            </a:r>
            <a:r>
              <a:rPr lang="en-US" altLang="ko-KR" sz="1400" spc="-80" dirty="0" smtClean="0">
                <a:latin typeface="+mn-ea"/>
              </a:rPr>
              <a:t>) </a:t>
            </a:r>
            <a:r>
              <a:rPr lang="ko-KR" altLang="en-US" sz="1400" spc="-80" dirty="0" smtClean="0">
                <a:latin typeface="+mn-ea"/>
              </a:rPr>
              <a:t>데이터</a:t>
            </a:r>
            <a:r>
              <a:rPr lang="en-US" altLang="ko-KR" sz="1400" spc="-80" dirty="0" smtClean="0">
                <a:latin typeface="+mn-ea"/>
              </a:rPr>
              <a:t>, </a:t>
            </a:r>
            <a:r>
              <a:rPr lang="ko-KR" altLang="en-US" sz="1400" spc="-80" dirty="0" err="1" smtClean="0">
                <a:latin typeface="+mn-ea"/>
              </a:rPr>
              <a:t>콘텐츠</a:t>
            </a:r>
            <a:r>
              <a:rPr lang="ko-KR" altLang="en-US" sz="1400" spc="-80" dirty="0" smtClean="0">
                <a:latin typeface="+mn-ea"/>
              </a:rPr>
              <a:t> 선호도 데이터</a:t>
            </a:r>
            <a:endParaRPr lang="en-US" altLang="ko-KR" sz="1400" spc="-8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9229" y="4733529"/>
            <a:ext cx="5207725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80" dirty="0" smtClean="0">
                <a:latin typeface="+mn-ea"/>
              </a:rPr>
              <a:t>3. </a:t>
            </a:r>
            <a:r>
              <a:rPr lang="ko-KR" altLang="en-US" sz="1400" spc="-80" dirty="0" smtClean="0">
                <a:latin typeface="+mn-ea"/>
              </a:rPr>
              <a:t>추천 방식에 따른 차이 이해하기</a:t>
            </a:r>
            <a:r>
              <a:rPr lang="en-US" altLang="ko-KR" sz="1400" spc="-80" dirty="0" smtClean="0">
                <a:latin typeface="+mn-ea"/>
              </a:rPr>
              <a:t> 	</a:t>
            </a:r>
            <a:endParaRPr lang="en-US" altLang="ko-KR" sz="1400" spc="-80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9741039"/>
      </p:ext>
    </p:extLst>
  </p:cSld>
  <p:clrMapOvr>
    <a:masterClrMapping/>
  </p:clrMapOvr>
  <p:transition spd="slow" advTm="2865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29835" y="369502"/>
            <a:ext cx="406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</a:t>
            </a:r>
            <a:r>
              <a:rPr lang="ko-KR" altLang="en-US" sz="2400" spc="-150" dirty="0" smtClean="0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국가와 제품</a:t>
            </a:r>
            <a:endParaRPr lang="ko-KR" altLang="en-US" sz="2400" spc="-150" dirty="0">
              <a:solidFill>
                <a:srgbClr val="0058A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2290" y="831167"/>
            <a:ext cx="3567421" cy="352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8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국가 </a:t>
            </a:r>
            <a:r>
              <a:rPr lang="en-US" altLang="ko-KR" sz="1400" spc="-8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400" spc="-8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제품번호 </a:t>
            </a:r>
            <a:r>
              <a:rPr lang="en-US" altLang="ko-KR" sz="1400" spc="-8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spc="-8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</a:t>
            </a:r>
            <a:endParaRPr lang="ko-KR" altLang="en-US" sz="1400" spc="-8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 flipH="1">
            <a:off x="341266" y="1898224"/>
            <a:ext cx="1511809" cy="4243631"/>
            <a:chOff x="5334000" y="2218604"/>
            <a:chExt cx="5622925" cy="1313351"/>
          </a:xfrm>
        </p:grpSpPr>
        <p:sp>
          <p:nvSpPr>
            <p:cNvPr id="7" name="직사각형 6"/>
            <p:cNvSpPr/>
            <p:nvPr/>
          </p:nvSpPr>
          <p:spPr>
            <a:xfrm>
              <a:off x="6360160" y="2218604"/>
              <a:ext cx="4596765" cy="1313351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가로는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한 제품을 구매한 양을 나타냅니다</a:t>
              </a:r>
              <a:r>
                <a:rPr lang="en-US" altLang="ko-KR" dirty="0" smtClean="0"/>
                <a:t>.</a:t>
              </a:r>
            </a:p>
            <a:p>
              <a:pPr algn="ctr"/>
              <a:endParaRPr lang="ko-KR" altLang="en-US" dirty="0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H="1">
              <a:off x="5334000" y="2875280"/>
              <a:ext cx="1290320" cy="0"/>
            </a:xfrm>
            <a:prstGeom prst="straightConnector1">
              <a:avLst/>
            </a:prstGeom>
            <a:ln w="25400">
              <a:solidFill>
                <a:srgbClr val="0058A3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8189139" y="1651030"/>
            <a:ext cx="3455299" cy="828428"/>
            <a:chOff x="4612640" y="3716265"/>
            <a:chExt cx="6344286" cy="828428"/>
          </a:xfrm>
        </p:grpSpPr>
        <p:cxnSp>
          <p:nvCxnSpPr>
            <p:cNvPr id="45" name="직선 화살표 연결선 44"/>
            <p:cNvCxnSpPr/>
            <p:nvPr/>
          </p:nvCxnSpPr>
          <p:spPr>
            <a:xfrm flipH="1">
              <a:off x="4612640" y="4122664"/>
              <a:ext cx="2458721" cy="0"/>
            </a:xfrm>
            <a:prstGeom prst="straightConnector1">
              <a:avLst/>
            </a:prstGeom>
            <a:ln w="25400">
              <a:solidFill>
                <a:srgbClr val="FFDB00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6360160" y="3716265"/>
              <a:ext cx="4596766" cy="828428"/>
            </a:xfrm>
            <a:prstGeom prst="rect">
              <a:avLst/>
            </a:prstGeom>
            <a:solidFill>
              <a:srgbClr val="FFD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9071171" y="5334000"/>
            <a:ext cx="2711141" cy="1209994"/>
            <a:chOff x="3920499" y="4729003"/>
            <a:chExt cx="7036426" cy="1209994"/>
          </a:xfrm>
        </p:grpSpPr>
        <p:cxnSp>
          <p:nvCxnSpPr>
            <p:cNvPr id="52" name="직선 화살표 연결선 51"/>
            <p:cNvCxnSpPr/>
            <p:nvPr/>
          </p:nvCxnSpPr>
          <p:spPr>
            <a:xfrm flipH="1">
              <a:off x="3920499" y="5334000"/>
              <a:ext cx="2561581" cy="0"/>
            </a:xfrm>
            <a:prstGeom prst="straightConnector1">
              <a:avLst/>
            </a:prstGeom>
            <a:ln w="25400">
              <a:solidFill>
                <a:srgbClr val="0058A3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6360160" y="4729003"/>
              <a:ext cx="4596765" cy="1209994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 flipH="1">
            <a:off x="1489347" y="2065244"/>
            <a:ext cx="3148913" cy="978233"/>
            <a:chOff x="6522720" y="2385624"/>
            <a:chExt cx="3148913" cy="978233"/>
          </a:xfrm>
        </p:grpSpPr>
        <p:sp>
          <p:nvSpPr>
            <p:cNvPr id="54" name="TextBox 53"/>
            <p:cNvSpPr txBox="1"/>
            <p:nvPr/>
          </p:nvSpPr>
          <p:spPr>
            <a:xfrm>
              <a:off x="6522720" y="2385624"/>
              <a:ext cx="3000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가론</a:t>
              </a:r>
              <a:endParaRPr lang="ko-KR" altLang="en-US" sz="16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22720" y="2754459"/>
              <a:ext cx="3148913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400" spc="-5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아무리 작은 공간이더라도 목적을 정하고</a:t>
              </a:r>
              <a:endParaRPr lang="en-US" altLang="ko-KR" sz="1400" spc="-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400" spc="-5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그에 맞게 활용하는 것이 중요합니다</a:t>
              </a:r>
              <a:endParaRPr lang="en-US" altLang="ko-KR" sz="1400" spc="-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0058150" y="5431105"/>
            <a:ext cx="1586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이곳에 </a:t>
            </a:r>
            <a:r>
              <a:rPr lang="ko-KR" altLang="en-US" sz="1600" spc="-15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텍ㅇㅇㅇ스트를</a:t>
            </a:r>
            <a:r>
              <a:rPr lang="ko-KR" altLang="en-US" sz="1600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입력하세요</a:t>
            </a:r>
            <a:endParaRPr lang="ko-KR" altLang="en-US" sz="16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99521" y="1651030"/>
            <a:ext cx="1586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이곳에 </a:t>
            </a:r>
            <a:r>
              <a:rPr lang="ko-KR" altLang="en-US" sz="1600" spc="-15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텍ㅇㅇㅇ스트를</a:t>
            </a:r>
            <a:r>
              <a:rPr lang="ko-KR" altLang="en-US" sz="1600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입력하세요</a:t>
            </a:r>
            <a:endParaRPr lang="ko-KR" altLang="en-US" sz="16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610128"/>
      </p:ext>
    </p:extLst>
  </p:cSld>
  <p:clrMapOvr>
    <a:masterClrMapping/>
  </p:clrMapOvr>
  <p:transition spd="slow" advTm="600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09779" y="369502"/>
            <a:ext cx="317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</a:t>
            </a:r>
            <a:r>
              <a:rPr lang="ko-KR" altLang="en-US" sz="2400" spc="-150" dirty="0" smtClean="0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정리의 </a:t>
            </a:r>
            <a:r>
              <a:rPr lang="en-US" altLang="ko-KR" sz="2400" spc="-150" dirty="0" smtClean="0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400" spc="-150" dirty="0" smtClean="0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</a:t>
            </a:r>
            <a:endParaRPr lang="ko-KR" altLang="en-US" sz="2400" spc="-150" dirty="0">
              <a:solidFill>
                <a:srgbClr val="0058A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2290" y="831167"/>
            <a:ext cx="3567421" cy="352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8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이곳에 제목에 대한 간략한 설명을 적어주세요</a:t>
            </a:r>
            <a:endParaRPr lang="ko-KR" altLang="en-US" sz="1400" spc="-8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247206" y="4443730"/>
            <a:ext cx="3002400" cy="1774295"/>
            <a:chOff x="1247206" y="4443730"/>
            <a:chExt cx="3002400" cy="1774295"/>
          </a:xfrm>
        </p:grpSpPr>
        <p:sp>
          <p:nvSpPr>
            <p:cNvPr id="18" name="직사각형 17"/>
            <p:cNvSpPr/>
            <p:nvPr/>
          </p:nvSpPr>
          <p:spPr>
            <a:xfrm>
              <a:off x="1248611" y="4443730"/>
              <a:ext cx="3000995" cy="416560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47206" y="4490958"/>
              <a:ext cx="3000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텍스트를 입력하세요</a:t>
              </a:r>
              <a:endParaRPr lang="ko-KR" altLang="en-US" sz="16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47206" y="5156196"/>
              <a:ext cx="3000996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바깥에서 시작해 안쪽으로 들어오기</a:t>
              </a:r>
              <a:endParaRPr lang="en-US" altLang="ko-KR" sz="1400" spc="-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방부터 베란다까지 청소해야 한다면</a:t>
              </a:r>
              <a:endParaRPr lang="en-US" altLang="ko-KR" sz="1400" spc="-5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방은 안쪽</a:t>
              </a:r>
              <a:r>
                <a:rPr lang="en-US" altLang="ko-KR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베란다는 바깥쪽 순서</a:t>
              </a:r>
              <a:endParaRPr lang="en-US" altLang="ko-KR" sz="1400" spc="-5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593394" y="1651015"/>
            <a:ext cx="3003806" cy="4567009"/>
            <a:chOff x="4593394" y="1651015"/>
            <a:chExt cx="3003806" cy="4567009"/>
          </a:xfrm>
        </p:grpSpPr>
        <p:pic>
          <p:nvPicPr>
            <p:cNvPr id="1028" name="Picture 4" descr="minimal life에 대한 이미지 검색결과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4800" y="1651015"/>
              <a:ext cx="3002400" cy="3000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직사각형 23"/>
            <p:cNvSpPr/>
            <p:nvPr/>
          </p:nvSpPr>
          <p:spPr>
            <a:xfrm>
              <a:off x="4596205" y="4443730"/>
              <a:ext cx="3000995" cy="416560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93394" y="4490958"/>
              <a:ext cx="3000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텍스트를 입력하세요</a:t>
              </a:r>
              <a:endParaRPr lang="ko-KR" altLang="en-US" sz="16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95502" y="5156195"/>
              <a:ext cx="3000996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큰 물건부터 차례대로 정리하기</a:t>
              </a:r>
              <a:endParaRPr lang="en-US" altLang="ko-KR" sz="1400" spc="-5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소파</a:t>
              </a:r>
              <a:r>
                <a:rPr lang="en-US" altLang="ko-KR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책상</a:t>
              </a:r>
              <a:r>
                <a:rPr lang="en-US" altLang="ko-KR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TV, </a:t>
              </a: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담요 등 부피가 큰</a:t>
              </a:r>
              <a:endParaRPr lang="en-US" altLang="ko-KR" sz="1400" spc="-5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물건부터 먼저 정리하는 것이 효율적</a:t>
              </a:r>
              <a:endParaRPr lang="en-US" altLang="ko-KR" sz="1400" spc="-5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7938177" y="1651015"/>
            <a:ext cx="3006617" cy="4567008"/>
            <a:chOff x="7938177" y="1651015"/>
            <a:chExt cx="3006617" cy="4567008"/>
          </a:xfrm>
        </p:grpSpPr>
        <p:pic>
          <p:nvPicPr>
            <p:cNvPr id="1030" name="Picture 6" descr="minimal life에 대한 이미지 검색결과"/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7792" r="7208"/>
            <a:stretch/>
          </p:blipFill>
          <p:spPr bwMode="auto">
            <a:xfrm>
              <a:off x="7942393" y="1651015"/>
              <a:ext cx="3000995" cy="3000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7942393" y="4443730"/>
              <a:ext cx="3002401" cy="416560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938177" y="4490958"/>
              <a:ext cx="3002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텍스트를 입력하세요</a:t>
              </a:r>
              <a:endParaRPr lang="ko-KR" altLang="en-US" sz="16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943798" y="5156194"/>
              <a:ext cx="3000996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</a:t>
              </a: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공간</a:t>
              </a:r>
              <a:r>
                <a:rPr lang="en-US" altLang="ko-KR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’</a:t>
              </a: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보다 </a:t>
              </a:r>
              <a:r>
                <a:rPr lang="en-US" altLang="ko-KR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</a:t>
              </a: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물건</a:t>
              </a:r>
              <a:r>
                <a:rPr lang="en-US" altLang="ko-KR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 </a:t>
              </a: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정리가 우선</a:t>
              </a:r>
              <a:endParaRPr lang="en-US" altLang="ko-KR" sz="1400" spc="-5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방 자체보다 옷</a:t>
              </a:r>
              <a:r>
                <a:rPr lang="en-US" altLang="ko-KR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화장품</a:t>
              </a:r>
              <a:r>
                <a:rPr lang="en-US" altLang="ko-KR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이불</a:t>
              </a:r>
              <a:endParaRPr lang="en-US" altLang="ko-KR" sz="1400" spc="-5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등과 같은 물건을 먼저 정리</a:t>
              </a:r>
              <a:endParaRPr lang="en-US" altLang="ko-KR" sz="1400" spc="-5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30" y="2008835"/>
            <a:ext cx="4016375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2241553"/>
      </p:ext>
    </p:extLst>
  </p:cSld>
  <p:clrMapOvr>
    <a:masterClrMapping/>
  </p:clrMapOvr>
  <p:transition spd="slow" advTm="395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7|1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1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195</Words>
  <Application>Microsoft Office PowerPoint</Application>
  <PresentationFormat>사용자 지정</PresentationFormat>
  <Paragraphs>50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굴림</vt:lpstr>
      <vt:lpstr>Arial</vt:lpstr>
      <vt:lpstr>맑은 고딕</vt:lpstr>
      <vt:lpstr>나눔스퀘어</vt:lpstr>
      <vt:lpstr>나눔스퀘어 ExtraBold</vt:lpstr>
      <vt:lpstr>남양주고딕EB</vt:lpstr>
      <vt:lpstr>MS PGothic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Emma</dc:creator>
  <cp:lastModifiedBy>heabin Lim</cp:lastModifiedBy>
  <cp:revision>66</cp:revision>
  <dcterms:created xsi:type="dcterms:W3CDTF">2019-09-08T14:28:11Z</dcterms:created>
  <dcterms:modified xsi:type="dcterms:W3CDTF">2020-04-04T09:02:29Z</dcterms:modified>
</cp:coreProperties>
</file>