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Abril Fatface"/>
      <p:regular r:id="rId17"/>
    </p:embeddedFont>
    <p:embeddedFont>
      <p:font typeface="Century Gothic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jcpdEa9fGKNp4mHAUQk63uXeL5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italic.fntdata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font" Target="fonts/CenturyGothic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brilFatface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CenturyGothic-bold.fntdata"/><Relationship Id="rId6" Type="http://schemas.openxmlformats.org/officeDocument/2006/relationships/slide" Target="slides/slide2.xml"/><Relationship Id="rId18" Type="http://schemas.openxmlformats.org/officeDocument/2006/relationships/font" Target="fonts/CenturyGothic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3dc3bcc91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3dc3bcc9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3dc3bcc91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3dc3bcc9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2" name="Google Shape;17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4fe4ae77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4fe4ae7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4fe4ae77b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4fe4ae77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3dc3bcc91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3dc3bcc9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ag=AccentColor&#10;Flavor=Light&#10;Target=Fill" id="12" name="Google Shape;12;p9"/>
          <p:cNvSpPr/>
          <p:nvPr/>
        </p:nvSpPr>
        <p:spPr>
          <a:xfrm flipH="1">
            <a:off x="2599854" y="527562"/>
            <a:ext cx="6992292" cy="5102484"/>
          </a:xfrm>
          <a:custGeom>
            <a:rect b="b" l="l" r="r" t="t"/>
            <a:pathLst>
              <a:path extrusionOk="0" h="5025119" w="6886274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" name="Google Shape;13;p9"/>
          <p:cNvSpPr txBox="1"/>
          <p:nvPr>
            <p:ph type="ctrTitle"/>
          </p:nvPr>
        </p:nvSpPr>
        <p:spPr>
          <a:xfrm>
            <a:off x="1508760" y="1591056"/>
            <a:ext cx="5705856" cy="32644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bril Fatface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9"/>
          <p:cNvSpPr txBox="1"/>
          <p:nvPr>
            <p:ph idx="1" type="subTitle"/>
          </p:nvPr>
        </p:nvSpPr>
        <p:spPr>
          <a:xfrm>
            <a:off x="1524000" y="4928616"/>
            <a:ext cx="5705856" cy="996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cap="none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ag=AccentColor&#10;Flavor=Light&#10;Target=Fill" id="74" name="Google Shape;74;p18"/>
          <p:cNvSpPr/>
          <p:nvPr/>
        </p:nvSpPr>
        <p:spPr>
          <a:xfrm>
            <a:off x="684965" y="1332237"/>
            <a:ext cx="5263732" cy="3841102"/>
          </a:xfrm>
          <a:custGeom>
            <a:rect b="b" l="l" r="r" t="t"/>
            <a:pathLst>
              <a:path extrusionOk="0" h="5025119" w="6886274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5" name="Google Shape;75;p18"/>
          <p:cNvSpPr txBox="1"/>
          <p:nvPr>
            <p:ph type="title"/>
          </p:nvPr>
        </p:nvSpPr>
        <p:spPr>
          <a:xfrm>
            <a:off x="1399032" y="2523744"/>
            <a:ext cx="3831336" cy="14538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bril Fatface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/>
          <p:nvPr>
            <p:ph idx="2" type="pic"/>
          </p:nvPr>
        </p:nvSpPr>
        <p:spPr>
          <a:xfrm>
            <a:off x="6711696" y="640079"/>
            <a:ext cx="4837176" cy="5568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1655064" y="4087368"/>
            <a:ext cx="3319272" cy="649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ag=AccentColor&#10;Flavor=Light&#10;Target=Fill" id="19" name="Google Shape;19;p10"/>
          <p:cNvSpPr/>
          <p:nvPr/>
        </p:nvSpPr>
        <p:spPr>
          <a:xfrm flipH="1">
            <a:off x="1" y="315111"/>
            <a:ext cx="3021543" cy="1435442"/>
          </a:xfrm>
          <a:custGeom>
            <a:rect b="b" l="l" r="r" t="t"/>
            <a:pathLst>
              <a:path extrusionOk="0" h="1435442" w="3021543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" name="Google Shape;2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" type="body"/>
          </p:nvPr>
        </p:nvSpPr>
        <p:spPr>
          <a:xfrm>
            <a:off x="838200" y="2011680"/>
            <a:ext cx="10515600" cy="416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ag=AccentColor&#10;Flavor=Light&#10;Target=Fill" id="26" name="Google Shape;26;p11"/>
          <p:cNvSpPr/>
          <p:nvPr/>
        </p:nvSpPr>
        <p:spPr>
          <a:xfrm>
            <a:off x="7209816" y="0"/>
            <a:ext cx="4143984" cy="5747660"/>
          </a:xfrm>
          <a:custGeom>
            <a:rect b="b" l="l" r="r" t="t"/>
            <a:pathLst>
              <a:path extrusionOk="0" h="5956080" w="384375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" name="Google Shape;27;p11"/>
          <p:cNvSpPr txBox="1"/>
          <p:nvPr>
            <p:ph type="title"/>
          </p:nvPr>
        </p:nvSpPr>
        <p:spPr>
          <a:xfrm>
            <a:off x="831850" y="1078991"/>
            <a:ext cx="5266944" cy="31363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bril Fatface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" type="body"/>
          </p:nvPr>
        </p:nvSpPr>
        <p:spPr>
          <a:xfrm>
            <a:off x="831850" y="4279392"/>
            <a:ext cx="5266944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Google Shape;2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ag=AccentColor&#10;Flavor=Light&#10;Target=Fill" id="33" name="Google Shape;33;p12"/>
          <p:cNvSpPr/>
          <p:nvPr/>
        </p:nvSpPr>
        <p:spPr>
          <a:xfrm flipH="1">
            <a:off x="1" y="315111"/>
            <a:ext cx="3021543" cy="1435442"/>
          </a:xfrm>
          <a:custGeom>
            <a:rect b="b" l="l" r="r" t="t"/>
            <a:pathLst>
              <a:path extrusionOk="0" h="1435442" w="3021543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" name="Google Shape;3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838200" y="2011680"/>
            <a:ext cx="4937760" cy="416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2" type="body"/>
          </p:nvPr>
        </p:nvSpPr>
        <p:spPr>
          <a:xfrm>
            <a:off x="6419088" y="2011680"/>
            <a:ext cx="4937760" cy="416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ag=AccentColor&#10;Flavor=Light&#10;Target=Fill" id="41" name="Google Shape;41;p13"/>
          <p:cNvSpPr/>
          <p:nvPr/>
        </p:nvSpPr>
        <p:spPr>
          <a:xfrm flipH="1">
            <a:off x="1" y="315111"/>
            <a:ext cx="3021543" cy="1435442"/>
          </a:xfrm>
          <a:custGeom>
            <a:rect b="b" l="l" r="r" t="t"/>
            <a:pathLst>
              <a:path extrusionOk="0" h="1435442" w="3021543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" name="Google Shape;42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" type="body"/>
          </p:nvPr>
        </p:nvSpPr>
        <p:spPr>
          <a:xfrm>
            <a:off x="839788" y="2011680"/>
            <a:ext cx="4937760" cy="9509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3"/>
          <p:cNvSpPr txBox="1"/>
          <p:nvPr>
            <p:ph idx="2" type="body"/>
          </p:nvPr>
        </p:nvSpPr>
        <p:spPr>
          <a:xfrm>
            <a:off x="839788" y="3127248"/>
            <a:ext cx="4937760" cy="306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3" type="body"/>
          </p:nvPr>
        </p:nvSpPr>
        <p:spPr>
          <a:xfrm>
            <a:off x="6419088" y="2011680"/>
            <a:ext cx="4937760" cy="9509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3"/>
          <p:cNvSpPr txBox="1"/>
          <p:nvPr>
            <p:ph idx="4" type="body"/>
          </p:nvPr>
        </p:nvSpPr>
        <p:spPr>
          <a:xfrm>
            <a:off x="6419088" y="3127248"/>
            <a:ext cx="4937760" cy="306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ag=AccentColor&#10;Flavor=Light&#10;Target=Fill" id="51" name="Google Shape;51;p14"/>
          <p:cNvSpPr/>
          <p:nvPr/>
        </p:nvSpPr>
        <p:spPr>
          <a:xfrm flipH="1">
            <a:off x="1969639" y="181596"/>
            <a:ext cx="8252722" cy="6022258"/>
          </a:xfrm>
          <a:custGeom>
            <a:rect b="b" l="l" r="r" t="t"/>
            <a:pathLst>
              <a:path extrusionOk="0" h="5025119" w="6886274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" name="Google Shape;52;p14"/>
          <p:cNvSpPr txBox="1"/>
          <p:nvPr>
            <p:ph type="title"/>
          </p:nvPr>
        </p:nvSpPr>
        <p:spPr>
          <a:xfrm>
            <a:off x="2843784" y="1572768"/>
            <a:ext cx="6501384" cy="4096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2">
  <p:cSld name="Blank 2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Mask ID=&#10;Mask position=bottom, center&#10;Mask family= brushstroke, landscape, wide" id="61" name="Google Shape;61;p16"/>
          <p:cNvSpPr/>
          <p:nvPr/>
        </p:nvSpPr>
        <p:spPr>
          <a:xfrm>
            <a:off x="1768100" y="-1"/>
            <a:ext cx="10423900" cy="5920155"/>
          </a:xfrm>
          <a:custGeom>
            <a:rect b="b" l="l" r="r" t="t"/>
            <a:pathLst>
              <a:path extrusionOk="0" h="5491534" w="10423900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" name="Google Shape;6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ag=AccentColor&#10;Flavor=Light&#10;Target=Fill" id="66" name="Google Shape;66;p17"/>
          <p:cNvSpPr/>
          <p:nvPr/>
        </p:nvSpPr>
        <p:spPr>
          <a:xfrm>
            <a:off x="4726728" y="0"/>
            <a:ext cx="7472381" cy="6858000"/>
          </a:xfrm>
          <a:custGeom>
            <a:rect b="b" l="l" r="r" t="t"/>
            <a:pathLst>
              <a:path extrusionOk="0" h="6886575" w="7472381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7" name="Google Shape;67;p17"/>
          <p:cNvSpPr txBox="1"/>
          <p:nvPr>
            <p:ph type="title"/>
          </p:nvPr>
        </p:nvSpPr>
        <p:spPr>
          <a:xfrm>
            <a:off x="839788" y="640080"/>
            <a:ext cx="3886200" cy="29535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bril Fatface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7059168" y="640080"/>
            <a:ext cx="4489704" cy="55961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839788" y="3776472"/>
            <a:ext cx="3886200" cy="2468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bril Fatface"/>
              <a:buNone/>
              <a:defRPr b="0" i="1" sz="4400" u="none" cap="none" strike="noStrik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ourworldindata.org/pneumonia#burden-of-pneumonia" TargetMode="External"/><Relationship Id="rId4" Type="http://schemas.openxmlformats.org/officeDocument/2006/relationships/hyperlink" Target="https://www.kaggle.com/paultimothymooney/chest-xray-pneumonia/metadata" TargetMode="External"/><Relationship Id="rId5" Type="http://schemas.openxmlformats.org/officeDocument/2006/relationships/hyperlink" Target="https://ieeexplore.ieee.org/document/8741582" TargetMode="External"/><Relationship Id="rId6" Type="http://schemas.openxmlformats.org/officeDocument/2006/relationships/hyperlink" Target="https://ieeexplore.ieee.org/abstract/document/8241753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/>
          <p:nvPr/>
        </p:nvSpPr>
        <p:spPr>
          <a:xfrm flipH="1">
            <a:off x="1" y="315111"/>
            <a:ext cx="3021543" cy="1435442"/>
          </a:xfrm>
          <a:custGeom>
            <a:rect b="b" l="l" r="r" t="t"/>
            <a:pathLst>
              <a:path extrusionOk="0" h="1435442" w="3021543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p1"/>
          <p:cNvSpPr/>
          <p:nvPr/>
        </p:nvSpPr>
        <p:spPr>
          <a:xfrm flipH="1">
            <a:off x="0" y="0"/>
            <a:ext cx="5962785" cy="6858000"/>
          </a:xfrm>
          <a:custGeom>
            <a:rect b="b" l="l" r="r" t="t"/>
            <a:pathLst>
              <a:path extrusionOk="0" h="6858000" w="5962785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0" name="Google Shape;100;p1"/>
          <p:cNvSpPr txBox="1"/>
          <p:nvPr>
            <p:ph type="ctrTitle"/>
          </p:nvPr>
        </p:nvSpPr>
        <p:spPr>
          <a:xfrm>
            <a:off x="838201" y="643467"/>
            <a:ext cx="3888526" cy="1800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ril Fatface"/>
              <a:buNone/>
            </a:pPr>
            <a:r>
              <a:rPr lang="en-IN" sz="2800"/>
              <a:t>CS 577: Deep Learning</a:t>
            </a:r>
            <a:br>
              <a:rPr lang="en-IN" sz="2800"/>
            </a:br>
            <a:br>
              <a:rPr lang="en-IN" sz="2800"/>
            </a:br>
            <a:r>
              <a:rPr lang="en-IN" sz="2800"/>
              <a:t>Project Presentation</a:t>
            </a:r>
            <a:endParaRPr/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643467" y="2623381"/>
            <a:ext cx="4083262" cy="3553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SUBMITTED BY: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000"/>
              <a:t>PARTH GUPTA (A20449774)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000"/>
              <a:t>SHIRISH VOGGA (A20456808)</a:t>
            </a:r>
            <a:endParaRPr/>
          </a:p>
          <a:p>
            <a:pPr indent="12700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</p:txBody>
      </p:sp>
      <p:pic>
        <p:nvPicPr>
          <p:cNvPr descr="Robot or bot reading deep learning exercise book Vector Image" id="102" name="Google Shape;10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9217" y="1137920"/>
            <a:ext cx="5319316" cy="4501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3dc3bcc91_0_9"/>
          <p:cNvSpPr txBox="1"/>
          <p:nvPr>
            <p:ph type="title"/>
          </p:nvPr>
        </p:nvSpPr>
        <p:spPr>
          <a:xfrm>
            <a:off x="246300" y="1814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g83dc3bcc91_0_9"/>
          <p:cNvSpPr txBox="1"/>
          <p:nvPr>
            <p:ph idx="1" type="body"/>
          </p:nvPr>
        </p:nvSpPr>
        <p:spPr>
          <a:xfrm>
            <a:off x="163275" y="1387925"/>
            <a:ext cx="11777100" cy="522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Summary for VGG16 </a:t>
            </a:r>
            <a:endParaRPr/>
          </a:p>
        </p:txBody>
      </p:sp>
      <p:pic>
        <p:nvPicPr>
          <p:cNvPr id="163" name="Google Shape;163;g83dc3bcc91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675" y="2102300"/>
            <a:ext cx="11455549" cy="436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3dc3bcc91_0_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9" name="Google Shape;169;g83dc3bcc91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750" y="1690825"/>
            <a:ext cx="10990476" cy="486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/>
          </a:p>
        </p:txBody>
      </p:sp>
      <p:sp>
        <p:nvSpPr>
          <p:cNvPr id="175" name="Google Shape;175;p7"/>
          <p:cNvSpPr txBox="1"/>
          <p:nvPr>
            <p:ph idx="1" type="body"/>
          </p:nvPr>
        </p:nvSpPr>
        <p:spPr>
          <a:xfrm>
            <a:off x="838200" y="2011680"/>
            <a:ext cx="10515600" cy="416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IHME, Global Burden of disease study (GBD)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B8067"/>
              </a:buClr>
              <a:buSzPts val="1600"/>
              <a:buNone/>
            </a:pPr>
            <a:r>
              <a:rPr lang="en-IN" sz="1800" u="sng">
                <a:solidFill>
                  <a:srgbClr val="EB8067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https://ourworldindata.org/pneumonia#burden-of-pneumonia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3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Mooney, Paul. “Chest X-Ray Images (Pneumonia).” Kaggle, March 24, 2018.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IN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https://www.kaggle.com/paultimothymooney/chest-xray-pneumonia/metadata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3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E. Ayan and H. M. Ünver, "Diagnosis of Pneumonia from Chest X-Ray Images Using Deep Learning," 2019 Scientific Meeting on Electrical-Electronics &amp; Biomedical Engineering and Computer Science (EBBT), Istanbul, Turkey, 2019, pp. 1-5.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IN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https://ieeexplore.ieee.org/document/8741582</a:t>
            </a:r>
            <a:endParaRPr sz="18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3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J. Ker, L. Wang, J. Rao and T. Lim, "Deep Learning Applications in Medical Image Analysis," in IEEE Access, vol. 6, pp. 9375-9389, 2018.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IN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https://ieeexplore.ieee.org/abstract/document/8241753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508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</p:txBody>
      </p:sp>
      <p:sp>
        <p:nvSpPr>
          <p:cNvPr id="108" name="Google Shape;108;p2"/>
          <p:cNvSpPr txBox="1"/>
          <p:nvPr>
            <p:ph idx="1" type="body"/>
          </p:nvPr>
        </p:nvSpPr>
        <p:spPr>
          <a:xfrm>
            <a:off x="838200" y="1452562"/>
            <a:ext cx="10515600" cy="4802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/>
              <a:t>Predict if a given X-ray image has Pneumonia or not.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/>
              <a:t>Why is it important...?</a:t>
            </a:r>
            <a:endParaRPr/>
          </a:p>
          <a:p>
            <a:pPr indent="-508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09" name="Google Shape;10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6" y="2695575"/>
            <a:ext cx="10515599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</p:txBody>
      </p:sp>
      <p:sp>
        <p:nvSpPr>
          <p:cNvPr id="115" name="Google Shape;115;p3"/>
          <p:cNvSpPr txBox="1"/>
          <p:nvPr>
            <p:ph idx="1" type="body"/>
          </p:nvPr>
        </p:nvSpPr>
        <p:spPr>
          <a:xfrm>
            <a:off x="838200" y="1524000"/>
            <a:ext cx="10515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/>
              <a:t>Requirement of computer-aided analysis for prediction.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		</a:t>
            </a:r>
            <a:r>
              <a:rPr b="1" lang="en-IN" sz="2000"/>
              <a:t>Normal Case									Pneumonia Case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16" name="Google Shape;11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8213" y="2814636"/>
            <a:ext cx="3775393" cy="3357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72250" y="2814636"/>
            <a:ext cx="3775393" cy="3357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</p:txBody>
      </p:sp>
      <p:sp>
        <p:nvSpPr>
          <p:cNvPr id="123" name="Google Shape;123;p4"/>
          <p:cNvSpPr txBox="1"/>
          <p:nvPr>
            <p:ph idx="1" type="body"/>
          </p:nvPr>
        </p:nvSpPr>
        <p:spPr>
          <a:xfrm>
            <a:off x="438150" y="1690687"/>
            <a:ext cx="10915650" cy="4929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/>
              <a:t>We use CNN to build our custom model.</a:t>
            </a:r>
            <a:endParaRPr/>
          </a:p>
          <a:p>
            <a:pPr indent="-228600" lvl="0" marL="22860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/>
              <a:t>We then, use transfer learning to build models on VGG16 and Xception.</a:t>
            </a:r>
            <a:endParaRPr/>
          </a:p>
          <a:p>
            <a:pPr indent="-228600" lvl="0" marL="22860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/>
              <a:t>We train on the train set and validate on the validation set. </a:t>
            </a:r>
            <a:endParaRPr/>
          </a:p>
          <a:p>
            <a:pPr indent="-228600" lvl="0" marL="22860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/>
              <a:t>Final metric of evaluation is precision and f1-score, validated on the test set.</a:t>
            </a:r>
            <a:endParaRPr/>
          </a:p>
          <a:p>
            <a:pPr indent="-228600" lvl="0" marL="22860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/>
              <a:t>We refer and build our models based on the papers published in IEEE and Arxiv.</a:t>
            </a:r>
            <a:endParaRPr/>
          </a:p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IN" sz="2000"/>
              <a:t>Dataset:</a:t>
            </a:r>
            <a:endParaRPr/>
          </a:p>
          <a:p>
            <a:pPr indent="-228600" lvl="0" marL="22860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/>
              <a:t>We download the data from Kaggle. This data was imbalanced and we created two datasets (Balanced and default imbalanced).</a:t>
            </a:r>
            <a:endParaRPr/>
          </a:p>
          <a:p>
            <a:pPr indent="-228600" lvl="0" marL="22860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/>
              <a:t>5862 images are found in the imbalanced dataset.</a:t>
            </a:r>
            <a:endParaRPr/>
          </a:p>
          <a:p>
            <a:pPr indent="-101600" lvl="0" marL="22860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Proposed Solution</a:t>
            </a:r>
            <a:endParaRPr/>
          </a:p>
        </p:txBody>
      </p:sp>
      <p:sp>
        <p:nvSpPr>
          <p:cNvPr id="129" name="Google Shape;129;p5"/>
          <p:cNvSpPr txBox="1"/>
          <p:nvPr>
            <p:ph idx="1" type="body"/>
          </p:nvPr>
        </p:nvSpPr>
        <p:spPr>
          <a:xfrm>
            <a:off x="600075" y="1690702"/>
            <a:ext cx="10753800" cy="50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/>
              <a:t>We use keras GPU framework to import VGG16 and Xception models.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/>
              <a:t>Next, we create train, validation and test directories, each with two sub-directories of normal and pneumonia images.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/>
              <a:t>Data augmentation steps like image zoom, contrast change, whitening and blurring were done to avoid overfitting.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/>
              <a:t>Lastly, we create a custom model and perform hyper tuning as necessary.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/>
              <a:t>Going forward, we implement models on VGG16, both with frozen and unfrozen layers. Perform hyper-tuning and augmentation as necessary.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/>
              <a:t>Further model was trained on Xception as well to compare the final results of each model.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/>
          <p:nvPr>
            <p:ph type="title"/>
          </p:nvPr>
        </p:nvSpPr>
        <p:spPr>
          <a:xfrm>
            <a:off x="634075" y="2052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/>
          </a:p>
        </p:txBody>
      </p:sp>
      <p:sp>
        <p:nvSpPr>
          <p:cNvPr id="135" name="Google Shape;135;p6"/>
          <p:cNvSpPr txBox="1"/>
          <p:nvPr>
            <p:ph idx="1" type="body"/>
          </p:nvPr>
        </p:nvSpPr>
        <p:spPr>
          <a:xfrm>
            <a:off x="244925" y="1530800"/>
            <a:ext cx="11756700" cy="53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IN" sz="2000"/>
              <a:t>For training the vgg16 model we first freeze all the weights and then load the training images in the resolution of 224*224 as mentioned in paper. Later we unlock the top 8 layers as mentioned in the paper and retrain our model. 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IN" sz="2000"/>
              <a:t>Next, for the Xception model which is designed to accept images of 299*299 resolution, we load the images at that resolution and train the same way we trained VGG16.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IN" sz="2000"/>
              <a:t>However here we unlock just top 2 layers of the network since xception is a large network and unlocking more layers leads to degraded performance due to overfitting.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IN" sz="2000"/>
              <a:t>In order to avoid </a:t>
            </a:r>
            <a:r>
              <a:rPr lang="en-IN" sz="2000"/>
              <a:t>overfitting</a:t>
            </a:r>
            <a:r>
              <a:rPr lang="en-IN" sz="2000"/>
              <a:t> we introduce batch normalization and dropout layers of 0,5 after each convolution block.</a:t>
            </a:r>
            <a:endParaRPr sz="20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IN" sz="2000"/>
              <a:t>We use adam optimizer and set the learning rate small to 1e-5 since its a large network and we do not want large gradient updates to be pushed to the network.</a:t>
            </a:r>
            <a:endParaRPr sz="20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IN" sz="2000"/>
              <a:t> Finally we train the model for 40 epochs , with a batch size of 20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4fe4ae77b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/>
          </a:p>
        </p:txBody>
      </p:sp>
      <p:sp>
        <p:nvSpPr>
          <p:cNvPr id="141" name="Google Shape;141;g74fe4ae77b_0_0"/>
          <p:cNvSpPr txBox="1"/>
          <p:nvPr>
            <p:ph idx="1" type="body"/>
          </p:nvPr>
        </p:nvSpPr>
        <p:spPr>
          <a:xfrm>
            <a:off x="428625" y="1690825"/>
            <a:ext cx="10925100" cy="4738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 sz="2000"/>
              <a:t>Like VGG16 and Xception we also write our own convolutional neural network with 5 convolution layers of filter 3*3 and each layer is followed by a maxpooling layer. 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IN" sz="2000"/>
              <a:t>Later we flatten the output of the </a:t>
            </a:r>
            <a:r>
              <a:rPr lang="en-IN" sz="2000"/>
              <a:t>convolutional</a:t>
            </a:r>
            <a:r>
              <a:rPr lang="en-IN" sz="2000"/>
              <a:t> block so that we can then feed to a dense layer for classification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IN" sz="2000"/>
              <a:t>Similarly in order to avoid overfitting we add dropout layers and l2 </a:t>
            </a:r>
            <a:r>
              <a:rPr lang="en-IN" sz="2000"/>
              <a:t>regularizer</a:t>
            </a:r>
            <a:r>
              <a:rPr lang="en-IN" sz="2000"/>
              <a:t> for each layer in the network so that the model does not overfit and moreover we also argument the images so it does not overfit and can also make a better prediction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IN" sz="2000"/>
              <a:t>Lastly we measure the precision and recall for each class as our end results.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4fe4ae77b_0_5"/>
          <p:cNvSpPr txBox="1"/>
          <p:nvPr>
            <p:ph type="title"/>
          </p:nvPr>
        </p:nvSpPr>
        <p:spPr>
          <a:xfrm>
            <a:off x="183700" y="140625"/>
            <a:ext cx="10515600" cy="85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/>
          </a:p>
        </p:txBody>
      </p:sp>
      <p:sp>
        <p:nvSpPr>
          <p:cNvPr id="147" name="Google Shape;147;g74fe4ae77b_0_5"/>
          <p:cNvSpPr txBox="1"/>
          <p:nvPr>
            <p:ph idx="1" type="body"/>
          </p:nvPr>
        </p:nvSpPr>
        <p:spPr>
          <a:xfrm>
            <a:off x="183700" y="877650"/>
            <a:ext cx="11654700" cy="573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Custom CNN model </a:t>
            </a:r>
            <a:endParaRPr/>
          </a:p>
        </p:txBody>
      </p:sp>
      <p:pic>
        <p:nvPicPr>
          <p:cNvPr id="148" name="Google Shape;148;g74fe4ae77b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16550"/>
            <a:ext cx="6259950" cy="479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74fe4ae77b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8124" y="1816550"/>
            <a:ext cx="5680126" cy="455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3dc3bcc91_0_2"/>
          <p:cNvSpPr txBox="1"/>
          <p:nvPr>
            <p:ph type="title"/>
          </p:nvPr>
        </p:nvSpPr>
        <p:spPr>
          <a:xfrm>
            <a:off x="244925" y="24267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Result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g83dc3bcc91_0_2"/>
          <p:cNvSpPr txBox="1"/>
          <p:nvPr>
            <p:ph idx="1" type="body"/>
          </p:nvPr>
        </p:nvSpPr>
        <p:spPr>
          <a:xfrm>
            <a:off x="244925" y="1245050"/>
            <a:ext cx="11715900" cy="534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Summary for Custom CNN model</a:t>
            </a:r>
            <a:endParaRPr/>
          </a:p>
        </p:txBody>
      </p:sp>
      <p:pic>
        <p:nvPicPr>
          <p:cNvPr id="156" name="Google Shape;156;g83dc3bcc91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375" y="2146550"/>
            <a:ext cx="11431024" cy="44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rushVTI">
  <a:themeElements>
    <a:clrScheme name="Custom 17">
      <a:dk1>
        <a:srgbClr val="000000"/>
      </a:dk1>
      <a:lt1>
        <a:srgbClr val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2020-04-26T05:54:38Z</dcterms:created>
  <dc:creator>parth gupta</dc:creator>
</cp:coreProperties>
</file>