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2" r:id="rId14"/>
    <p:sldId id="261" r:id="rId15"/>
    <p:sldId id="273" r:id="rId16"/>
    <p:sldId id="274" r:id="rId17"/>
    <p:sldId id="276" r:id="rId18"/>
    <p:sldId id="275" r:id="rId19"/>
    <p:sldId id="277" r:id="rId20"/>
    <p:sldId id="278" r:id="rId21"/>
    <p:sldId id="26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162B6-AF7D-4506-8DA2-37783B380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09E47F-D1B1-432D-9723-FBBA082A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B93F8-6BD5-452B-99D1-703EEF47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A97568-1235-49F8-841A-A3874FA8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F6F3FC-8E76-4EE4-8276-31A4B97D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9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B94ED-EDA7-4ABB-8E4A-1E35684B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C946FD-CCB3-4340-BEAF-FC66DC28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DF2AA-E670-4536-BE6A-11A1F7C6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3B79F-A9DE-4978-980E-8062CE97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299E0-1C4D-43B6-B218-B41CB816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949921-A139-4A6D-BCEC-3E61B5CEE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7A00E-149A-439C-B565-E938B6F2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431C2-F981-47C5-9F7B-B9855BE1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80A74D-45C1-40EF-A26F-B8A63C69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C997D-E050-4305-9BB7-E24E476C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7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79927-7DF6-4018-AB32-0DFF373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CEDDF-5448-40E2-B8E8-68578383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8B248B-C75F-4E90-86D9-99717E82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B36769-26B0-4E7F-BA90-469F1B87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F340E-9126-4DE7-9F6F-DF4C1B99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3B60F-CC79-451D-ABED-64883291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8E948F-6299-408E-A2FB-8157FA0E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AC506-476D-4AB2-80ED-07C9D8B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40DAA-A467-417B-B79E-949D4FEB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A3DBA-99D3-4326-9B52-41F04F62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E102B-7535-4837-A9EA-629E3478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22741-0AFA-4A32-BCCC-1383AAF1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4CCFE6-38C8-47FA-A5BF-E264EAF97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D06C91-FB71-4643-862B-7CA2D07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85657B-2340-415A-AC0A-C0009F5C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C2814-1E42-49D4-A585-26615619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7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DCD7-0DC1-4749-A8CA-2703901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B106F-B6FB-4EA7-911A-CA446B72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6F7448-69C6-4A10-9CC4-DBE6EC201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6A4E08-84B0-4888-B9EB-279D6763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37A484-78C4-486B-AA7E-70F4F2527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0858B8-7BF7-4476-B7AE-828171E0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36CEE2-A019-4F87-92F9-9EB2DBCA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6D1F6E-E89C-470D-94E1-6A93C1C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1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D93A7-847B-40FA-900A-A7120601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76FF85-178C-47FB-B962-E2F47628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85D5F2-DEB4-4307-8AD1-370A9A20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70CCED-D08E-47C1-97E8-2C898977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0690D9-3580-4C03-9ECC-E1DC5864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57A22-FF96-4118-88D7-14A294AE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3965FA-9422-4841-9CE9-5C28BC79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2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E95E6-3C2C-4372-8E4B-D67B881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E645E-DDB2-4B8B-991B-F3327290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005428-BB45-4115-9B90-6FA7E0D0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B50C8B-C078-407F-9D41-160021F9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5D24D-32C8-4E98-A8B4-CD4484D6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021455-DC3B-4CE1-A540-24733F3F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DF22C-40A9-4ED2-A25D-BCFDF5BF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B3617D-71F1-4D58-B094-7348E842D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B6F32D-8A7C-42C1-858A-2EA2DAF7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76D55B-FEBD-4B10-9368-1DD46C07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D1CA4B-76AC-4BF1-B4C8-5609A86A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BFB65-7FE9-4FF0-8501-AA31DE54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6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DDA9C-6150-4E45-9AA0-F7BBDB18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03638-E17A-4516-A211-EECFA23E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119C47-3F85-473D-A256-B13CCE65A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C1BD-3820-4AD7-B7A7-87EB1EBA16F5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70B9E-4496-4643-99F6-624BB9118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F870D-1DCD-4148-8F7C-030E66FE6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CD22-BFDF-4DEB-9DF0-DC6E40DFE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62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C1BA6-DF6F-45DD-AE0E-F85C25A6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2949"/>
            <a:ext cx="9144000" cy="98125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анализ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65E47B-6446-4836-9C6A-60C0EAC00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289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Лектор: Захарова Александра Александровна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доцент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9860C-31DA-4D72-8750-B2D77B918FA2}"/>
              </a:ext>
            </a:extLst>
          </p:cNvPr>
          <p:cNvSpPr txBox="1"/>
          <p:nvPr/>
        </p:nvSpPr>
        <p:spPr>
          <a:xfrm>
            <a:off x="5328356" y="5915378"/>
            <a:ext cx="149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DE892-4E98-47BB-A21D-CF609F586CFA}"/>
              </a:ext>
            </a:extLst>
          </p:cNvPr>
          <p:cNvSpPr txBox="1"/>
          <p:nvPr/>
        </p:nvSpPr>
        <p:spPr>
          <a:xfrm>
            <a:off x="2026356" y="2494847"/>
            <a:ext cx="845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1. Основные понятия теории систем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02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изолированности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характеру функционирования (по способности менять свою структуру и поведение) и по характеру изменений системы можно отнести к одному из следующих классов.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системы, структура и функции которых практически не изменяются в течение всего периода их существования. Как правило, качество функционирования стабильных систем со временем только ухудшается. К данному классу относится, прежде всего, широкий круг неживых систем, как естественных, так и искусственных.</a:t>
            </a:r>
          </a:p>
          <a:p>
            <a:pPr marL="457200" indent="-457200"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Развивающиеся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системы, структура и функции которых с течением времени претерпевают существенные изменения. Качество функционирования данных систем со временем может повышаться. Примерами развивающихся систем могут служить живые организмы, социальные системы (предприятия, учреждения, компании).</a:t>
            </a:r>
          </a:p>
        </p:txBody>
      </p:sp>
    </p:spTree>
    <p:extLst>
      <p:ext uri="{BB962C8B-B14F-4D97-AF65-F5344CB8AC3E}">
        <p14:creationId xmlns:p14="http://schemas.microsoft.com/office/powerpoint/2010/main" val="397627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изолированности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развивающихся систем можно выделить подклассы самостабилизирующихся (адаптивных) и самоорганизующихся систем, в которых происходят соответственно процессы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самостабилизации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самоорганизации.</a:t>
            </a:r>
          </a:p>
          <a:p>
            <a:pPr marL="457200" indent="-457200">
              <a:buAutoNum type="arabicParenR"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самостабилизация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(адаптация) — способность системы в ответ на поток возмущений из внешней среды вырабатывать соответствующие корректирующие действия, возвращающие систему в устойчивое состояние динамического баланса с внешней средой (живые организмы, рыночная система – спрос-предложение);</a:t>
            </a:r>
          </a:p>
          <a:p>
            <a:pPr marL="457200" indent="-457200">
              <a:buAutoNum type="arabicParenR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самоорганизация (развитие)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способность системы в ответ на поток возмущений из внешней среды реорганизовать свою внутреннюю структуру. Самоорганизация выражается в новых устойчивых состояниях, которые более стойки к возмущениям, чем предыдущие.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Адаптивные системы выживают в средах, в которых возмущения находятся в пределах диапазона их корректирующих действий; самоорганизующиеся системы эволюционируют в более сложные и более жизнеспособные системы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9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способу задания цели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систем, для которых цели задаются извне,  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систем, в которых цели формируются внутри системы. </a:t>
            </a:r>
          </a:p>
          <a:p>
            <a:pPr marL="457200" indent="-457200">
              <a:buAutoNum type="arabicParenR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первому из этих классов соответствует класс стабильных систем, так как стабильные системы не способны к каким-либо активным изменениям, для них цель определяется извне, исходя из задач их использования.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классу систем, самостоятельно формирующих свои цели, относятся развивающиеся системы, т. к. они способны к выбору своего поведения в соответствии с внутренне присущей целью.</a:t>
            </a:r>
          </a:p>
        </p:txBody>
      </p:sp>
    </p:spTree>
    <p:extLst>
      <p:ext uri="{BB962C8B-B14F-4D97-AF65-F5344CB8AC3E}">
        <p14:creationId xmlns:p14="http://schemas.microsoft.com/office/powerpoint/2010/main" val="228620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способу управления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того, входит ли управляющий блок в систему или является внешним по отношению к ней, выделяют классы самоуправляемых систем, управляемых извне и с комбинированным управлением.  </a:t>
            </a:r>
          </a:p>
          <a:p>
            <a:pPr marL="457200" indent="-457200">
              <a:buAutoNum type="arabicParenR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тому, используется ли в процессе управления обратная связь, различают системы с программным управлением (без обратной связи) и регулируемые (с обратной связью). </a:t>
            </a:r>
          </a:p>
          <a:p>
            <a:pPr marL="457200" indent="-457200">
              <a:buAutoNum type="arabicParenR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виду изменений в объекте управления, осуществляемых блоком управления, различают системы с управлением по параметрам (управление состоит в подстройке параметров) и с управлением по структуре (управление состоит в подстройке структуры)</a:t>
            </a:r>
          </a:p>
        </p:txBody>
      </p:sp>
    </p:spTree>
    <p:extLst>
      <p:ext uri="{BB962C8B-B14F-4D97-AF65-F5344CB8AC3E}">
        <p14:creationId xmlns:p14="http://schemas.microsoft.com/office/powerpoint/2010/main" val="145256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со свойством делимости система всегда рассматривается как совокупность частей — компонентов системы.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составные части сами могут состоять из других, более мелких, частей. 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системы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части системы, которые мы рассматриваем как неделимые. 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части системы, состоящие более чем из одного элемента.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подсистем должны выступать более или менее самостоятельные части системы, обладающие определенной целостностью, т. е. они сами могут рассматриваться как системы более низкого уровня.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элементов внутри подсистем должны быть сильнее, чем связи между подсистемами. </a:t>
            </a:r>
          </a:p>
        </p:txBody>
      </p:sp>
    </p:spTree>
    <p:extLst>
      <p:ext uri="{BB962C8B-B14F-4D97-AF65-F5344CB8AC3E}">
        <p14:creationId xmlns:p14="http://schemas.microsoft.com/office/powerpoint/2010/main" val="236140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любой системы применим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иерархичности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отдельные компоненты системы (и сама система) выступают как части системы более высокого уровня и одновременно как системы для компонентов низшего уровня. 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Вложенность более мелких частей системы в более крупные схематически может быть представлена в виде многоуровневой иерархии. На верхнем уровне иерархии представлена система в целом, на нижнем уровне — элементы системы, на промежуточных уровнях — подсистемы.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06677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175849B-7D60-4B26-81F0-663EA865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9AAEDE-8953-44AD-B529-46AFB7B2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65" y="1509536"/>
            <a:ext cx="9408823" cy="46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1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Эмерджентность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элементы и подсистемы, а также система в целом имеют множество свойств.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то, что позволяет отличать объекты друг от друга или отождествлять их друг с другом.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объекта, от которого зависят все его другие свойства, называется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обнаружения (выражения) сущности, отражающая внешние свойства и отношения предмета, называется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явлением.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Эмерджентность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у системы при объединении составляющих ее частей в целое принципиально новых качеств, не имеющихся у отдельных частей.</a:t>
            </a:r>
          </a:p>
        </p:txBody>
      </p:sp>
    </p:spTree>
    <p:extLst>
      <p:ext uri="{BB962C8B-B14F-4D97-AF65-F5344CB8AC3E}">
        <p14:creationId xmlns:p14="http://schemas.microsoft.com/office/powerpoint/2010/main" val="91739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эмерджентности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обеспечивается за счет выполнения принципа взаимодействия: единство обеспечивается взаимодействием частей.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понимается взаимное воздействие элементов друг на друга, когда изменение одного из них влечет изменение другого. (это установление связей между элементами).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(зависимость) — это такое отношение между объектами, когда изменениям одного из них соответствуют изменения другого.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соотнесение объектов друг с другом, установление различия или тождества в определенном смысле. </a:t>
            </a:r>
          </a:p>
        </p:txBody>
      </p:sp>
    </p:spTree>
    <p:extLst>
      <p:ext uri="{BB962C8B-B14F-4D97-AF65-F5344CB8AC3E}">
        <p14:creationId xmlns:p14="http://schemas.microsoft.com/office/powerpoint/2010/main" val="89618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8"/>
            <a:ext cx="10515600" cy="4731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системы являются связанными между собой, а также с окружающей средой разнообразными связями — информационными, вещественными, энергетическими.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внутренние связи элементов образуют структуру системы.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(от лат.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строение, расположение) — совокупность связей между частями системы.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Свойство системы как целого проявляется во взаимодействии с окружающей средой, т. е. реализуется через внешние связи (как функция системы), но само это свойство возникает лишь благодаря взаимодействию частей, т. е. благодаря внутренним связям, составляющим структуру системы.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если компоненты системы действуют несогласованно, взаимосвязи между ними постепенно ослабевают и отдельные части системы становятся локальными образованиями, т. е. целое распадается. </a:t>
            </a:r>
          </a:p>
        </p:txBody>
      </p:sp>
    </p:spTree>
    <p:extLst>
      <p:ext uri="{BB962C8B-B14F-4D97-AF65-F5344CB8AC3E}">
        <p14:creationId xmlns:p14="http://schemas.microsoft.com/office/powerpoint/2010/main" val="403120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9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4594578"/>
            <a:ext cx="10515600" cy="47319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если компоненты системы действуют несогласованно, взаимосвязи между ними постепенно ослабевают и отдельные части системы становятся локальными образованиями, т. е. целое распадается.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8819A5-A31C-48C3-BCE7-E03F7608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67" y="1328121"/>
            <a:ext cx="5743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1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FF5A7-3156-4BC1-AD55-D4F4D1E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46381-E243-46D7-9FD3-312FE22F3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89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FE930-1BB9-4824-8D26-72CF155C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совокупность взаимосвязанных элементов, обособленная от среды и взаимодействующая с ней как целое» (Ф.П. Тарасенко).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совокупность объектов, свойство которой определяется отношением между этими объектами» (Ф.И. Перегудов и др.)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конечное множество функциональных элементов и отношений между ними, выделенное из среды в соответствии с определенной целью в рамках определенного временного интервала»  (Б.А. Гладких, В.М.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Люханов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Ф.И. Перегудов [и др.])</a:t>
            </a:r>
          </a:p>
        </p:txBody>
      </p:sp>
    </p:spTree>
    <p:extLst>
      <p:ext uri="{BB962C8B-B14F-4D97-AF65-F5344CB8AC3E}">
        <p14:creationId xmlns:p14="http://schemas.microsoft.com/office/powerpoint/2010/main" val="14679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50D507-BEA8-4CB6-84B6-8BEE563E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311098"/>
            <a:ext cx="7358063" cy="53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происхождению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природные (естественные)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системы, существующие в живой и неживой природе, возникшие без участия человека. Примеры таких систем – атом, молекула, организм, популяция;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системы, созданные человеком: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материальные (реальные), состоящие из физических объектов, собранных человеком в систему с некоторой целью (механизмы, машины, автоматы, роботы, технические комплексы); 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абстрактные (идеальные) — системы представлений, созданные средствами мышления (учения, теории, методологии, проекты, языки).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смешанные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системы, представляющие собой объединения природных и искусственных объектов (эргономические системы (комплексы «человек – машина»); организационные системы (включающие людей, а также технические устройства).</a:t>
            </a:r>
          </a:p>
        </p:txBody>
      </p:sp>
    </p:spTree>
    <p:extLst>
      <p:ext uri="{BB962C8B-B14F-4D97-AF65-F5344CB8AC3E}">
        <p14:creationId xmlns:p14="http://schemas.microsoft.com/office/powerpoint/2010/main" val="422659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сложности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различать понятия «сложная» и «большая» система.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принципиально различных подхода к определению сложности.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связывает сложность не с особенностями самой системы, а с уровнем знаний исследователя о системе, с особенностями формирования и использования модели системы.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данной точки зрения на сложность, одна и та же система может быть идентифицирована как сложная (если недостаток информации о системе не позволяет успешно управлять ею или предсказывать ее поведение) и как простая (если исследователь хорошо представляет себе структуру системы и законы ее функционирования).</a:t>
            </a:r>
          </a:p>
        </p:txBody>
      </p:sp>
    </p:spTree>
    <p:extLst>
      <p:ext uri="{BB962C8B-B14F-4D97-AF65-F5344CB8AC3E}">
        <p14:creationId xmlns:p14="http://schemas.microsoft.com/office/powerpoint/2010/main" val="269076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сложности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принципиально различных подхода к определению сложности.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Другой подход заключается в определении понятия сложных систем через  выделение характерных особенностей этих систем. К числу этих особенностей относятся: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обусловливаемая как наличием большого числа подсистем, так и наличием большого числа связей между подсистемами;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многообразие природы подсистем и связей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характеризуется их различной физической сущностью;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многообразие структуры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обусловливаемое как разнообразием структур подсистем, так и разнообразием объединения подсистем в единую систему;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многокритериальность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обусловливаемая разнообразием целей отдельных подсистем, а также разнообразием требований, предъявляемых со стороны других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411210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сложности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малые простые системы – исправные бытовые приборы (для пользователя), неисправные приборы (для мастера),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шифрозамок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(для хозяина сейфа);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малые сложные системы – неисправные бытовой прибор (для пользователя);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простые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шифрозамок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похитителя, поезд (состав из вагонов);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сложные – мозг, экономика, живой организм, система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86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C721-B6C6-4D4F-A435-CA5B1627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систем по изолированности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9622A-0ABD-43BE-AA5F-DB57CB35B69B}"/>
              </a:ext>
            </a:extLst>
          </p:cNvPr>
          <p:cNvSpPr txBox="1"/>
          <p:nvPr/>
        </p:nvSpPr>
        <p:spPr>
          <a:xfrm>
            <a:off x="620889" y="1591733"/>
            <a:ext cx="11029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степени изолированности от окружающей среды системы подразделяются на два класса: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закрытые — изолированные системы, не взаимодействующие со средой; </a:t>
            </a:r>
          </a:p>
          <a:p>
            <a:pPr marL="457200" indent="-457200">
              <a:buAutoNum type="arabicParenR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открытые — системы, взаимодействующие со средой, обменивающиеся с ней материей, энергией, информацией.</a:t>
            </a:r>
          </a:p>
        </p:txBody>
      </p:sp>
    </p:spTree>
    <p:extLst>
      <p:ext uri="{BB962C8B-B14F-4D97-AF65-F5344CB8AC3E}">
        <p14:creationId xmlns:p14="http://schemas.microsoft.com/office/powerpoint/2010/main" val="550763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1503</Words>
  <Application>Microsoft Office PowerPoint</Application>
  <PresentationFormat>Широкоэкранный</PresentationFormat>
  <Paragraphs>104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Системный анализ</vt:lpstr>
      <vt:lpstr>Содержание</vt:lpstr>
      <vt:lpstr>Понятие системы</vt:lpstr>
      <vt:lpstr>Классификация систем</vt:lpstr>
      <vt:lpstr>Классификация систем по происхождению</vt:lpstr>
      <vt:lpstr>Классификация систем по сложности</vt:lpstr>
      <vt:lpstr>Классификация систем по сложности</vt:lpstr>
      <vt:lpstr>Классификация систем по сложности</vt:lpstr>
      <vt:lpstr>Классификация систем по изолированности</vt:lpstr>
      <vt:lpstr>Классификация систем по изолированности</vt:lpstr>
      <vt:lpstr>Классификация систем по изолированности</vt:lpstr>
      <vt:lpstr>Классификация систем по способу задания цели</vt:lpstr>
      <vt:lpstr>Классификация систем по способу управления</vt:lpstr>
      <vt:lpstr>Иерархичность</vt:lpstr>
      <vt:lpstr>Иерархичность</vt:lpstr>
      <vt:lpstr>Иерархичность</vt:lpstr>
      <vt:lpstr>Эмерджентность</vt:lpstr>
      <vt:lpstr>Целостность</vt:lpstr>
      <vt:lpstr>Целостность</vt:lpstr>
      <vt:lpstr>Целостность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Системный анализ</dc:title>
  <dc:creator>user</dc:creator>
  <cp:lastModifiedBy>user</cp:lastModifiedBy>
  <cp:revision>13</cp:revision>
  <dcterms:created xsi:type="dcterms:W3CDTF">2020-09-01T11:40:31Z</dcterms:created>
  <dcterms:modified xsi:type="dcterms:W3CDTF">2020-09-01T13:42:05Z</dcterms:modified>
</cp:coreProperties>
</file>