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E4A-735F-459A-8813-C48383E9C05C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DE-43A2-4665-A8D8-8377AE6A9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36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E4A-735F-459A-8813-C48383E9C05C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DE-43A2-4665-A8D8-8377AE6A9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05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E4A-735F-459A-8813-C48383E9C05C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DE-43A2-4665-A8D8-8377AE6A9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77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E4A-735F-459A-8813-C48383E9C05C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DE-43A2-4665-A8D8-8377AE6A9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0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E4A-735F-459A-8813-C48383E9C05C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DE-43A2-4665-A8D8-8377AE6A9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49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E4A-735F-459A-8813-C48383E9C05C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DE-43A2-4665-A8D8-8377AE6A9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E4A-735F-459A-8813-C48383E9C05C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DE-43A2-4665-A8D8-8377AE6A9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43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E4A-735F-459A-8813-C48383E9C05C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DE-43A2-4665-A8D8-8377AE6A9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05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E4A-735F-459A-8813-C48383E9C05C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DE-43A2-4665-A8D8-8377AE6A9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29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E4A-735F-459A-8813-C48383E9C05C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DE-43A2-4665-A8D8-8377AE6A9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24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AE4A-735F-459A-8813-C48383E9C05C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DE-43A2-4665-A8D8-8377AE6A9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25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AE4A-735F-459A-8813-C48383E9C05C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4CDE-43A2-4665-A8D8-8377AE6A9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45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ln w="38100">
            <a:solidFill>
              <a:schemeClr val="accent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Производственная практика «НИР»</a:t>
            </a:r>
            <a:endParaRPr lang="ru-RU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518997"/>
              </p:ext>
            </p:extLst>
          </p:nvPr>
        </p:nvGraphicFramePr>
        <p:xfrm>
          <a:off x="1547664" y="3861048"/>
          <a:ext cx="5939155" cy="11150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265295"/>
                <a:gridCol w="1673860"/>
              </a:tblGrid>
              <a:tr h="1096010"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ru-RU" sz="135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</a:endParaRPr>
                    </a:p>
                    <a:p>
                      <a:pPr marL="1860550" indent="-24892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600" spc="130" dirty="0">
                          <a:effectLst/>
                        </a:rPr>
                        <a:t>ОБРАЗОВАТЕЛЬНЫЙ</a:t>
                      </a:r>
                      <a:r>
                        <a:rPr lang="ru-RU" sz="1600" spc="135" dirty="0">
                          <a:effectLst/>
                        </a:rPr>
                        <a:t> </a:t>
                      </a:r>
                      <a:r>
                        <a:rPr lang="ru-RU" sz="1600" spc="120" dirty="0">
                          <a:effectLst/>
                        </a:rPr>
                        <a:t>СТАНДАРТ</a:t>
                      </a:r>
                      <a:r>
                        <a:rPr lang="ru-RU" sz="1600" spc="280" dirty="0">
                          <a:effectLst/>
                        </a:rPr>
                        <a:t> </a:t>
                      </a:r>
                      <a:r>
                        <a:rPr lang="ru-RU" sz="1600" spc="100" dirty="0">
                          <a:effectLst/>
                        </a:rPr>
                        <a:t>ВУЗА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095" marR="323215" algn="ctr">
                        <a:lnSpc>
                          <a:spcPts val="249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ОС</a:t>
                      </a:r>
                      <a:endParaRPr lang="ru-RU" sz="1100" dirty="0">
                        <a:effectLst/>
                      </a:endParaRPr>
                    </a:p>
                    <a:p>
                      <a:pPr marL="381635" marR="323215"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ТУСУР</a:t>
                      </a:r>
                      <a:r>
                        <a:rPr lang="ru-RU" sz="2200" spc="-510" dirty="0">
                          <a:effectLst/>
                        </a:rPr>
                        <a:t> </a:t>
                      </a:r>
                      <a:r>
                        <a:rPr lang="ru-RU" sz="2200" dirty="0">
                          <a:effectLst/>
                        </a:rPr>
                        <a:t>01-2021</a:t>
                      </a:r>
                      <a:endParaRPr lang="ru-RU" sz="1100" dirty="0">
                        <a:effectLst/>
                      </a:endParaRPr>
                    </a:p>
                    <a:p>
                      <a:pPr marL="211455" marR="151765"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(СТО</a:t>
                      </a:r>
                      <a:r>
                        <a:rPr lang="ru-RU" sz="900" spc="-10" dirty="0">
                          <a:effectLst/>
                        </a:rPr>
                        <a:t> </a:t>
                      </a:r>
                      <a:r>
                        <a:rPr lang="ru-RU" sz="900" dirty="0">
                          <a:effectLst/>
                        </a:rPr>
                        <a:t>02069326.1.01-2021)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4021" y="722894"/>
            <a:ext cx="8858918" cy="3204081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4437" tIns="3174" rIns="9144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001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001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001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001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001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01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01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01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0171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1713" algn="l"/>
              </a:tabLst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Введение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1713" algn="l"/>
              </a:tabLs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(Наименование структурного элемента работы без номера) (Единственный пункт без номера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1713" algn="l"/>
              </a:tabLst>
            </a:pP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4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>
                <a:tab pos="1001713" algn="l"/>
              </a:tabLst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1 ОБЪЕКТ И МЕТОДЫ ИССЛЕДОВАНИЯ </a:t>
            </a:r>
          </a:p>
          <a:p>
            <a:pPr marL="0" marR="0" lvl="4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>
                <a:tab pos="1001713" algn="l"/>
              </a:tabLs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(Номер и заголовок первого раздела)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4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>
                <a:tab pos="1001713" algn="l"/>
              </a:tabLst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1.1 Объект исследования </a:t>
            </a:r>
          </a:p>
          <a:p>
            <a:pPr marL="0" marR="0" lvl="4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>
                <a:tab pos="1001713" algn="l"/>
              </a:tabLs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Номер и заголовок первого подраздела первого раздела)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01713" algn="l"/>
              </a:tabLst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reeform 1"/>
          <p:cNvSpPr>
            <a:spLocks noEditPoints="1"/>
          </p:cNvSpPr>
          <p:nvPr/>
        </p:nvSpPr>
        <p:spPr bwMode="auto">
          <a:xfrm>
            <a:off x="12004675" y="1463675"/>
            <a:ext cx="238125" cy="676275"/>
          </a:xfrm>
          <a:custGeom>
            <a:avLst/>
            <a:gdLst>
              <a:gd name="T0" fmla="+- 0 3151 3151"/>
              <a:gd name="T1" fmla="*/ T0 w 375"/>
              <a:gd name="T2" fmla="+- 0 264 264"/>
              <a:gd name="T3" fmla="*/ 264 h 1066"/>
              <a:gd name="T4" fmla="+- 0 3226 3151"/>
              <a:gd name="T5" fmla="*/ T4 w 375"/>
              <a:gd name="T6" fmla="+- 0 264 264"/>
              <a:gd name="T7" fmla="*/ 264 h 1066"/>
              <a:gd name="T8" fmla="+- 0 3286 3151"/>
              <a:gd name="T9" fmla="*/ T8 w 375"/>
              <a:gd name="T10" fmla="+- 0 272 264"/>
              <a:gd name="T11" fmla="*/ 272 h 1066"/>
              <a:gd name="T12" fmla="+- 0 3326 3151"/>
              <a:gd name="T13" fmla="*/ T12 w 375"/>
              <a:gd name="T14" fmla="+- 0 282 264"/>
              <a:gd name="T15" fmla="*/ 282 h 1066"/>
              <a:gd name="T16" fmla="+- 0 3339 3151"/>
              <a:gd name="T17" fmla="*/ T16 w 375"/>
              <a:gd name="T18" fmla="+- 0 294 264"/>
              <a:gd name="T19" fmla="*/ 294 h 1066"/>
              <a:gd name="T20" fmla="+- 0 3339 3151"/>
              <a:gd name="T21" fmla="*/ T20 w 375"/>
              <a:gd name="T22" fmla="+- 0 764 264"/>
              <a:gd name="T23" fmla="*/ 764 h 1066"/>
              <a:gd name="T24" fmla="+- 0 3354 3151"/>
              <a:gd name="T25" fmla="*/ T24 w 375"/>
              <a:gd name="T26" fmla="+- 0 777 264"/>
              <a:gd name="T27" fmla="*/ 777 h 1066"/>
              <a:gd name="T28" fmla="+- 0 3394 3151"/>
              <a:gd name="T29" fmla="*/ T28 w 375"/>
              <a:gd name="T30" fmla="+- 0 787 264"/>
              <a:gd name="T31" fmla="*/ 787 h 1066"/>
              <a:gd name="T32" fmla="+- 0 3454 3151"/>
              <a:gd name="T33" fmla="*/ T32 w 375"/>
              <a:gd name="T34" fmla="+- 0 794 264"/>
              <a:gd name="T35" fmla="*/ 794 h 1066"/>
              <a:gd name="T36" fmla="+- 0 3526 3151"/>
              <a:gd name="T37" fmla="*/ T36 w 375"/>
              <a:gd name="T38" fmla="+- 0 797 264"/>
              <a:gd name="T39" fmla="*/ 797 h 1066"/>
              <a:gd name="T40" fmla="+- 0 3454 3151"/>
              <a:gd name="T41" fmla="*/ T40 w 375"/>
              <a:gd name="T42" fmla="+- 0 800 264"/>
              <a:gd name="T43" fmla="*/ 800 h 1066"/>
              <a:gd name="T44" fmla="+- 0 3394 3151"/>
              <a:gd name="T45" fmla="*/ T44 w 375"/>
              <a:gd name="T46" fmla="+- 0 805 264"/>
              <a:gd name="T47" fmla="*/ 805 h 1066"/>
              <a:gd name="T48" fmla="+- 0 3354 3151"/>
              <a:gd name="T49" fmla="*/ T48 w 375"/>
              <a:gd name="T50" fmla="+- 0 815 264"/>
              <a:gd name="T51" fmla="*/ 815 h 1066"/>
              <a:gd name="T52" fmla="+- 0 3339 3151"/>
              <a:gd name="T53" fmla="*/ T52 w 375"/>
              <a:gd name="T54" fmla="+- 0 827 264"/>
              <a:gd name="T55" fmla="*/ 827 h 1066"/>
              <a:gd name="T56" fmla="+- 0 3339 3151"/>
              <a:gd name="T57" fmla="*/ T56 w 375"/>
              <a:gd name="T58" fmla="+- 0 1297 264"/>
              <a:gd name="T59" fmla="*/ 1297 h 1066"/>
              <a:gd name="T60" fmla="+- 0 3326 3151"/>
              <a:gd name="T61" fmla="*/ T60 w 375"/>
              <a:gd name="T62" fmla="+- 0 1310 264"/>
              <a:gd name="T63" fmla="*/ 1310 h 1066"/>
              <a:gd name="T64" fmla="+- 0 3286 3151"/>
              <a:gd name="T65" fmla="*/ T64 w 375"/>
              <a:gd name="T66" fmla="+- 0 1320 264"/>
              <a:gd name="T67" fmla="*/ 1320 h 1066"/>
              <a:gd name="T68" fmla="+- 0 3226 3151"/>
              <a:gd name="T69" fmla="*/ T68 w 375"/>
              <a:gd name="T70" fmla="+- 0 1327 264"/>
              <a:gd name="T71" fmla="*/ 1327 h 1066"/>
              <a:gd name="T72" fmla="+- 0 3151 3151"/>
              <a:gd name="T73" fmla="*/ T72 w 375"/>
              <a:gd name="T74" fmla="+- 0 1330 264"/>
              <a:gd name="T75" fmla="*/ 1330 h 106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</a:cxnLst>
            <a:rect l="0" t="0" r="r" b="b"/>
            <a:pathLst>
              <a:path w="375" h="1066">
                <a:moveTo>
                  <a:pt x="0" y="0"/>
                </a:moveTo>
                <a:lnTo>
                  <a:pt x="75" y="0"/>
                </a:lnTo>
                <a:lnTo>
                  <a:pt x="135" y="8"/>
                </a:lnTo>
                <a:lnTo>
                  <a:pt x="175" y="18"/>
                </a:lnTo>
                <a:lnTo>
                  <a:pt x="188" y="30"/>
                </a:lnTo>
                <a:lnTo>
                  <a:pt x="188" y="500"/>
                </a:lnTo>
                <a:lnTo>
                  <a:pt x="203" y="513"/>
                </a:lnTo>
                <a:lnTo>
                  <a:pt x="243" y="523"/>
                </a:lnTo>
                <a:lnTo>
                  <a:pt x="303" y="530"/>
                </a:lnTo>
                <a:lnTo>
                  <a:pt x="375" y="533"/>
                </a:lnTo>
                <a:lnTo>
                  <a:pt x="303" y="536"/>
                </a:lnTo>
                <a:lnTo>
                  <a:pt x="243" y="541"/>
                </a:lnTo>
                <a:lnTo>
                  <a:pt x="203" y="551"/>
                </a:lnTo>
                <a:lnTo>
                  <a:pt x="188" y="563"/>
                </a:lnTo>
                <a:lnTo>
                  <a:pt x="188" y="1033"/>
                </a:lnTo>
                <a:lnTo>
                  <a:pt x="175" y="1046"/>
                </a:lnTo>
                <a:lnTo>
                  <a:pt x="135" y="1056"/>
                </a:lnTo>
                <a:lnTo>
                  <a:pt x="75" y="1063"/>
                </a:lnTo>
                <a:lnTo>
                  <a:pt x="0" y="1066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8929" y="4005064"/>
            <a:ext cx="8858918" cy="193899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ru-RU" alt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1.1.1</a:t>
            </a:r>
            <a:endParaRPr lang="ru-RU" alt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ru-RU" alt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1.1.2</a:t>
            </a:r>
            <a:r>
              <a:rPr lang="ru-RU" alt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lang="ru-RU" altLang="ru-RU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ru-RU" alt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1.1.3</a:t>
            </a:r>
          </a:p>
          <a:p>
            <a:pPr marL="0" lvl="4"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</a:tabLst>
            </a:pPr>
            <a:r>
              <a:rPr lang="ru-RU" alt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1.2 Методы исследования</a:t>
            </a:r>
            <a:endParaRPr lang="ru-RU" alt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ru-RU" alt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ru-RU" alt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Номер и заголовок второго подраздела первого раздела)</a:t>
            </a:r>
            <a:endParaRPr lang="ru-RU" alt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20072" y="4328229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Нумерация пунктов первого подраздела первого раздела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5004048" y="4077072"/>
            <a:ext cx="288032" cy="100811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2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692696"/>
            <a:ext cx="871296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тексте работы могут использоваться списки перечислений: нумерованные и маркированные.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 каждой позицией перечисления следует ставить маркер (например, </a:t>
            </a:r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тире (–), точка (•), квадрат (▪)).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необходимости ссылки в тексте работы на одно из перечислений, либо более подробной детализации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перечислений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следует сначала использовать арабские цифры, после которых ставится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затем </a:t>
            </a:r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строчные буквы русского алфавита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начиная с «а» (за исключением букв ё, з, й, о, ч, ъ, ы, ь), после которой ставится скобка, а запись производится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абзацного отступа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как показано в примере.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Пример:</a:t>
            </a:r>
          </a:p>
          <a:p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 </a:t>
            </a:r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_____________________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68288"/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а)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____________________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268288"/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</a:t>
            </a:r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___________________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4988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___________________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4988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___________________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4988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пункт и перечисление записывают с абзацного отступа.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131840" y="188640"/>
            <a:ext cx="3126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Списки перечислений</a:t>
            </a:r>
            <a:endParaRPr lang="ru-RU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11560" y="3789040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899592" y="4689140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7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Оформление заголовков структурных элементов работы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124744"/>
            <a:ext cx="8352928" cy="4154984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Оформление заголовков должно соответствовать единому стилю форматирования, принятому в работе. </a:t>
            </a:r>
            <a:endParaRPr lang="ru-R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Заголовки 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должны быть выделены полужирным шрифтом.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Заголовки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разных уровней должны отличаться по оформлению (например, 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заголовки первого уровня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(наименования разделов/глав – 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ПРОПИСНЫЕ БУКВЫ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набранные прямым полужирным шрифтом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endParaRPr lang="ru-R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второго 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уровня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(наименование подразделов/параграфов) – 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строчные буквы, набранные прямым полужирным </a:t>
            </a:r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шрифтом).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Например, </a:t>
            </a:r>
          </a:p>
          <a:p>
            <a:pPr algn="ctr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Особенности автоматизации в ООО «</a:t>
            </a:r>
            <a:r>
              <a:rPr lang="ru-RU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Трансгаз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71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3367953"/>
            <a:ext cx="8568952" cy="120032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Расстояние по вертикали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текста до заголовка и между заголовком и текстом, а также между заголовками раздела и подраздела должно 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разделяться </a:t>
            </a:r>
            <a:r>
              <a:rPr lang="ru-RU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одной пустой 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строкой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9531" y="404664"/>
            <a:ext cx="8496944" cy="267765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Заголовки следует размещать посередине страницы с прописной буквы без точки в конце, не подчеркивая. </a:t>
            </a:r>
            <a:endParaRPr lang="ru-RU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нумеруемых разделах перед заголовком помещают номер соответствующего раздела или подраздела.</a:t>
            </a:r>
          </a:p>
          <a:p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Переносы слов в заголовках не </a:t>
            </a:r>
            <a:r>
              <a:rPr lang="ru-RU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допускаются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</a:p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состоит из двух предложений, их разделяют точкой.</a:t>
            </a:r>
          </a:p>
        </p:txBody>
      </p:sp>
    </p:spTree>
    <p:extLst>
      <p:ext uri="{BB962C8B-B14F-4D97-AF65-F5344CB8AC3E}">
        <p14:creationId xmlns:p14="http://schemas.microsoft.com/office/powerpoint/2010/main" val="30063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3838" y="101823"/>
            <a:ext cx="3431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Оформление таблиц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4674" y="730151"/>
            <a:ext cx="8729813" cy="163121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Таблицы слева, справа и снизу, как правило, ограничивают линиями. </a:t>
            </a: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Головка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таблицы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должна быть отделена линией от остальной части таблицы. </a:t>
            </a: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Разделять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заголовки и подзаголовки боковика и граф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диагональными линиями не допускается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7584" y="2342901"/>
            <a:ext cx="597666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219200" algn="l"/>
                <a:tab pos="3975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219200" algn="l"/>
                <a:tab pos="3975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219200" algn="l"/>
                <a:tab pos="3975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219200" algn="l"/>
                <a:tab pos="3975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219200" algn="l"/>
                <a:tab pos="3975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19200" algn="l"/>
                <a:tab pos="3975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19200" algn="l"/>
                <a:tab pos="3975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19200" algn="l"/>
                <a:tab pos="3975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19200" algn="l"/>
                <a:tab pos="39751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19200" algn="l"/>
                <a:tab pos="3975100" algn="l"/>
              </a:tabLst>
            </a:pPr>
            <a:r>
              <a:rPr kumimoji="0" lang="ru-RU" altLang="ru-RU" sz="2800" b="1" i="0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</a:rPr>
              <a:t>Таблица</a:t>
            </a:r>
            <a:r>
              <a:rPr lang="ru-RU" altLang="ru-RU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</a:rPr>
              <a:t> </a:t>
            </a:r>
            <a:r>
              <a:rPr lang="ru-RU" altLang="ru-RU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</a:rPr>
              <a:t>2.1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</a:rPr>
              <a:t>–</a:t>
            </a:r>
            <a:r>
              <a:rPr kumimoji="0" lang="ru-RU" altLang="ru-RU" sz="28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</a:rPr>
              <a:t> Название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19200" algn="l"/>
                <a:tab pos="3975100" algn="l"/>
              </a:tabLst>
            </a:pP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51108" y="3083476"/>
            <a:ext cx="8496944" cy="156966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Название таблицы, заголовки граф и строк должны быть сформулированы точно и лаконично. В названии и в тексте таблицы допускается использовать шрифт размером 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ru-RU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пт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одинарный междустрочный интервал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2538" y="4797152"/>
            <a:ext cx="8701950" cy="193899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допускается включение в таблицу графы 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«№ п/п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(номер по порядку)». При необходимости нумерации параметров строк порядковые номера указывают в боковике таблицы перед их наименованием.</a:t>
            </a:r>
          </a:p>
          <a:p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Графы (колонки) таблицы не нумеруются. </a:t>
            </a:r>
            <a:endParaRPr lang="ru-RU"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41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556150"/>
            <a:ext cx="8496944" cy="132343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делении таблицы на части, а также при переносе части таблицы на следующий лист (страницу) повторяется «головка» таблицы, перед которой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указывается </a:t>
            </a:r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Окончание таблицы» и номер таблицы либо «Продолжение таблицы» и ее номер.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71800" y="107340"/>
            <a:ext cx="3748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Деление 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таблицы на части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2132856"/>
            <a:ext cx="8496944" cy="286232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в конце страницы таблица прерывается и ее продолжение будет на следующей странице, в </a:t>
            </a:r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первой части таблицы нижнюю горизонтальную линию, ограничивающую таблицу, не проводят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2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все таблицы должны быть ссылки в тексте работы. При заимствовании таблицы из открытых источников ссылка на источник указывается непосредственно в тексте работы в квадратных скобках.</a:t>
            </a:r>
          </a:p>
          <a:p>
            <a:pPr marL="0" lvl="2"/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Таблицу следует располагать в работе непосредственно после абзаца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где она упоминается впервые, или на следующем листе (странице), а при необходимости – в приложении к работе.</a:t>
            </a:r>
          </a:p>
        </p:txBody>
      </p:sp>
    </p:spTree>
    <p:extLst>
      <p:ext uri="{BB962C8B-B14F-4D97-AF65-F5344CB8AC3E}">
        <p14:creationId xmlns:p14="http://schemas.microsoft.com/office/powerpoint/2010/main" val="22352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188640"/>
            <a:ext cx="4304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Оформление иллюстраций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3444" y="650305"/>
            <a:ext cx="8699036" cy="7078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тексте работы все иллюстрации именуются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рисунками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(фотографии, схемы, чертежи, графики и пр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3444" y="1499733"/>
            <a:ext cx="8771043" cy="101566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Рисунки нумеруются в пределах раздела (приложения) арабскими цифрами, например, «</a:t>
            </a:r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Рисунок 1.2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(второй рисунок первого раздела);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«Рисунок В.3» (третий рисунок приложения В).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3698" y="2636912"/>
            <a:ext cx="8678781" cy="132343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Слово «рисунок», его номер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тематическое наименование помещают </a:t>
            </a:r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ниже изображения и пояснительных данных симметрично иллюстрации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Сам рисунок (иллюстрация) располагается по центру страницы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 абзацного отступа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6" name="image2.jpeg" descr="C:\Users\301\Desktop\4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887" y="3717032"/>
            <a:ext cx="1705575" cy="1944216"/>
          </a:xfrm>
          <a:prstGeom prst="rect">
            <a:avLst/>
          </a:prstGeom>
          <a:ln w="381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611561" y="5733256"/>
            <a:ext cx="8280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колпак вакуумной камеры; 2 – подложка; 3 – держатель подложки; 4 – испаритель; 5 – испаряемое вещество; 6 – опорная плита; 7 – заслонка</a:t>
            </a:r>
          </a:p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Рисунок 3.2 – Схема установки для вакуумного напыления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519250" y="3723336"/>
            <a:ext cx="335971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b="1" dirty="0"/>
              <a:t>На </a:t>
            </a:r>
            <a:r>
              <a:rPr lang="ru-RU" b="1" dirty="0">
                <a:solidFill>
                  <a:srgbClr val="C00000"/>
                </a:solidFill>
              </a:rPr>
              <a:t>все иллюстрации </a:t>
            </a:r>
            <a:r>
              <a:rPr lang="ru-RU" b="1" dirty="0"/>
              <a:t>должны быть </a:t>
            </a:r>
            <a:r>
              <a:rPr lang="ru-RU" b="1" dirty="0">
                <a:solidFill>
                  <a:srgbClr val="C00000"/>
                </a:solidFill>
              </a:rPr>
              <a:t>ссылки в тексте работы</a:t>
            </a:r>
            <a:r>
              <a:rPr lang="ru-RU" b="1" dirty="0"/>
              <a:t>. Иллюстрации должны размещаться сразу после ссылки или на следующем листе (странице).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5692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1880" y="116632"/>
            <a:ext cx="1933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Формулы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578297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Формулы следует выделять из текста в отдельную строку и оформляются в редакторе формул.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6430" y="1409294"/>
            <a:ext cx="8885204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90364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060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060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060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060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060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60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60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60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604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2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060450" algn="l"/>
              </a:tabLst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Значения символов и числовых коэффициентов, входящих в формулу, должны быть приведены  непосредственно под формулой. </a:t>
            </a:r>
          </a:p>
          <a:p>
            <a:pPr marL="0" marR="0" lvl="2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060450" algn="l"/>
              </a:tabLst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Значение каждого символа дают с новой строки в той последовательности, в какой они приведены в формуле. </a:t>
            </a:r>
          </a:p>
          <a:p>
            <a:pPr marL="0" marR="0" lvl="2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060450" algn="l"/>
              </a:tabLst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Первая строка расшифровки должна начинаться со слова «где» без двоеточия после него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0450" algn="l"/>
              </a:tabLst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Пример: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0450" algn="l"/>
              </a:tabLst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Плотность в килограммах на кубический метр вычисляют по формуле: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0450" algn="l"/>
              </a:tabLst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4015545" y="4271295"/>
                <a:ext cx="1409621" cy="569708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𝝆</m:t>
                      </m:r>
                      <m:r>
                        <a:rPr lang="ru-RU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=</m:t>
                      </m:r>
                      <m:f>
                        <m:fPr>
                          <m:ctrlPr>
                            <a:rPr lang="ru-RU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</m:ctrlPr>
                        </m:fPr>
                        <m:num>
                          <m:r>
                            <a:rPr lang="en-US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m:t>𝒎</m:t>
                          </m:r>
                        </m:num>
                        <m:den>
                          <m:r>
                            <a:rPr lang="ru-RU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</a:rPr>
                            <m:t>𝑽</m:t>
                          </m:r>
                        </m:den>
                      </m:f>
                    </m:oMath>
                  </m:oMathPara>
                </a14:m>
                <a:endParaRPr lang="ru-RU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45" y="4271295"/>
                <a:ext cx="1409621" cy="5697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663111" y="4797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360363" algn="l"/>
                <a:tab pos="442913" algn="l"/>
              </a:tabLst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где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масса образца, кг;</a:t>
            </a:r>
          </a:p>
          <a:p>
            <a:pPr>
              <a:tabLst>
                <a:tab pos="360363" algn="l"/>
              </a:tabLst>
            </a:pPr>
            <a:r>
              <a:rPr lang="ru-RU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V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объем образца, м</a:t>
            </a:r>
            <a:r>
              <a:rPr lang="ru-RU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46054" y="5452218"/>
            <a:ext cx="8574417" cy="7078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Формулы, на которые имеются ссылки в тексте работы, должны быть пронумерованы в пределах раздела (приложения) арабскими цифрам. 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34400" y="6340735"/>
            <a:ext cx="864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Номер указывают с правой стороны листа на уровне формулы в круглых скобках.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028384" y="4282902"/>
            <a:ext cx="67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(5.2)</a:t>
            </a:r>
            <a:endParaRPr lang="ru-RU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2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1879" y="116632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Ссылки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578297"/>
            <a:ext cx="8784976" cy="2308324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работе приводят ссылки:</a:t>
            </a:r>
          </a:p>
          <a:p>
            <a:pPr marL="342900" lvl="0" indent="-342900">
              <a:buBlip>
                <a:blip r:embed="rId2"/>
              </a:buBlip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данную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работу (</a:t>
            </a:r>
            <a:r>
              <a:rPr lang="ru-RU" dirty="0" smtClean="0"/>
              <a:t>номер </a:t>
            </a:r>
            <a:r>
              <a:rPr lang="ru-RU" dirty="0"/>
              <a:t>структурных частей текста, формул, таблиц, рисунков, обозначения чертежей и </a:t>
            </a:r>
            <a:r>
              <a:rPr lang="ru-RU" dirty="0" smtClean="0"/>
              <a:t>схем</a:t>
            </a:r>
            <a:r>
              <a:rPr lang="ru-RU" sz="2400" dirty="0" smtClean="0"/>
              <a:t>)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buBlip>
                <a:blip r:embed="rId2"/>
              </a:buBlip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использованные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источники (</a:t>
            </a:r>
            <a:r>
              <a:rPr lang="ru-RU" sz="2000" dirty="0"/>
              <a:t>Ссылки на использованные источники оформляют согласно требованиям к библиографическим </a:t>
            </a:r>
            <a:r>
              <a:rPr lang="ru-RU" sz="2000" dirty="0" smtClean="0"/>
              <a:t>ссылкам</a:t>
            </a:r>
            <a:r>
              <a:rPr lang="ru-RU" sz="2400" dirty="0" smtClean="0"/>
              <a:t>)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4258" y="2996952"/>
            <a:ext cx="8246214" cy="132343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ссылке в тексте на использованные источники следует приводить порядковые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номера по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списку использованных источников, заключенные в квадратные скобки, например, «…как указано в монографии [10]»; «…в работах [11, 12, 15-17]».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4258" y="4451035"/>
            <a:ext cx="8246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Сокращения, обозначения, термины и определения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905455"/>
            <a:ext cx="8640960" cy="175432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многократном упоминании устойчивых словосочетаний в тексте работы следует использовать аббревиатуры или сокращения.</a:t>
            </a:r>
            <a:endParaRPr lang="ru-RU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/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первом упоминании должно быть приведено полное название с указанием в скобках сокращенного названия или аббревиатуры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например,</a:t>
            </a:r>
            <a:endParaRPr lang="ru-RU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«фильтр нижних частот (ФНЧ)»; «амплитудная модуляция (АМ)», при последующих упоминаниях следует употреблять сокращенное название или аббревиатуру.</a:t>
            </a:r>
          </a:p>
        </p:txBody>
      </p:sp>
    </p:spTree>
    <p:extLst>
      <p:ext uri="{BB962C8B-B14F-4D97-AF65-F5344CB8AC3E}">
        <p14:creationId xmlns:p14="http://schemas.microsoft.com/office/powerpoint/2010/main" val="13023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5776" y="260648"/>
            <a:ext cx="4194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Нумерация листов работы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9776" y="722313"/>
            <a:ext cx="8550696" cy="224676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 листы работы, включая приложения, должны иметь сквозную нумерацию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Первым листом является титульный лист.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титульном листе номер не </a:t>
            </a:r>
            <a:r>
              <a:rPr lang="ru-RU" sz="2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проставляется!</a:t>
            </a:r>
            <a:endParaRPr lang="ru-RU" sz="20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Страницы работы следует нумеровать арабскими цифрами. </a:t>
            </a: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/>
            <a:r>
              <a:rPr lang="ru-RU" sz="2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Номер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страницы проставляется в центре нижнего поля листа (страницы) без точки.</a:t>
            </a:r>
          </a:p>
        </p:txBody>
      </p:sp>
    </p:spTree>
    <p:extLst>
      <p:ext uri="{BB962C8B-B14F-4D97-AF65-F5344CB8AC3E}">
        <p14:creationId xmlns:p14="http://schemas.microsoft.com/office/powerpoint/2010/main" val="7904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280920" cy="1261884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58775" lvl="2"/>
            <a:r>
              <a:rPr lang="ru-RU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Оглавление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перечень всех структурных элементов работы с указанием номеров страниц, на которых размещено начало каждого структурного элемента.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44774" y="1916832"/>
            <a:ext cx="8259673" cy="347787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структурном элементе </a:t>
            </a:r>
            <a:r>
              <a:rPr lang="ru-RU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«Введение»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представляют цель работы, область исследования и (или) область применения разрабатываемого объекта, их научное, техническое значение и экономическую целесообразность, а также оценку современного состояния решаемой научно-технической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проблемы.</a:t>
            </a:r>
          </a:p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«Введение» записывают симметрично тексту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прописной буквы полужирным шрифтом без указания номера.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81127" y="5661248"/>
            <a:ext cx="45641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Компетенции: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15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t="2784" b="3232"/>
          <a:stretch/>
        </p:blipFill>
        <p:spPr bwMode="auto">
          <a:xfrm>
            <a:off x="-27786" y="51536"/>
            <a:ext cx="9236773" cy="654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3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" r="1561"/>
          <a:stretch/>
        </p:blipFill>
        <p:spPr bwMode="auto">
          <a:xfrm>
            <a:off x="-11196" y="186904"/>
            <a:ext cx="9144000" cy="63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3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49812" cy="633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1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71" y="116632"/>
            <a:ext cx="9123517" cy="581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0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r="1197"/>
          <a:stretch/>
        </p:blipFill>
        <p:spPr bwMode="auto">
          <a:xfrm>
            <a:off x="0" y="116632"/>
            <a:ext cx="8960932" cy="626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2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73025"/>
            <a:ext cx="6191250" cy="671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23143"/>
              </p:ext>
            </p:extLst>
          </p:nvPr>
        </p:nvGraphicFramePr>
        <p:xfrm>
          <a:off x="107504" y="188640"/>
          <a:ext cx="8928992" cy="6835207"/>
        </p:xfrm>
        <a:graphic>
          <a:graphicData uri="http://schemas.openxmlformats.org/drawingml/2006/table">
            <a:tbl>
              <a:tblPr/>
              <a:tblGrid>
                <a:gridCol w="587872"/>
                <a:gridCol w="8341120"/>
              </a:tblGrid>
              <a:tr h="1043636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ОПК-3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Способен решать стандартные задачи профессиональной деятельности на основе информационной и библиографической культуры с применением информационно-коммуникационных технологий и с учетом основных требований информационной безопасности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2548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ОПК-4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Способен участвовать в разработке стандартов, норм и правил, а также технической документации, связанной с профессиональной деятельностью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6828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ОПК-6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Способен анализировать и разрабатывать организационно-технические и экономические процессы с применением методов системного анализа и математического моделирования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621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ОПК-8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Способен принимать участие в управлении проектами создания информационных систем на стадиях жизненного цикла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6828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ОПК-9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Способен принимать участие в реализации профессиональных коммуникаций с заинтересованными участниками проектной деятельности и в рамках проектных групп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6828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ПКР-12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Способен готовить обзоры научной литературы и информационно-образовательных ресурсов для профессиональной деятельности, в том числе для научно-исследовательской работы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6828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УК-6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Способен управлять своим временем, выстраивать и реализовывать траекторию саморазвития на основе принципов образования в течение всей жизни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8922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УК-8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Способен создавать и поддерживать в повседневной жизни и в профессиональной деятельности безопасные условия жизнедеятельности для сохранения природной среды, обеспечения устойчивого развития общества, в том числе при угрозе и возникновении чрезвычайных ситуаций и военных конфликтов</a:t>
                      </a:r>
                    </a:p>
                  </a:txBody>
                  <a:tcPr marL="22675" marR="22675" marT="22675" marB="22675">
                    <a:lnL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3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16632"/>
            <a:ext cx="8640960" cy="83099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основной части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приводятся данные, отражающие сущность, методику и основные результаты выполненной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работы.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16653"/>
              </p:ext>
            </p:extLst>
          </p:nvPr>
        </p:nvGraphicFramePr>
        <p:xfrm>
          <a:off x="143508" y="1196752"/>
          <a:ext cx="8748972" cy="499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48972"/>
              </a:tblGrid>
              <a:tr h="57606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ПЕРЕЧЕНЬ ЗАДАНИЙ</a:t>
                      </a:r>
                      <a:endParaRPr lang="ru-RU" sz="2400" b="1" dirty="0">
                        <a:solidFill>
                          <a:srgbClr val="00000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224" marR="58224" marT="0" marB="0" anchor="ctr"/>
                </a:tc>
              </a:tr>
              <a:tr h="43204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Общая характеристика предприятия:</a:t>
                      </a:r>
                      <a:endParaRPr lang="ru-RU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224" marR="58224" marT="0" marB="0"/>
                </a:tc>
              </a:tr>
              <a:tr h="455489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Изучение целей и задач оказания услуг </a:t>
                      </a:r>
                      <a:r>
                        <a:rPr lang="ru-RU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 предприятии</a:t>
                      </a:r>
                      <a:endParaRPr lang="ru-RU" sz="2000" b="1" dirty="0">
                        <a:solidFill>
                          <a:srgbClr val="00000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224" marR="58224" marT="0" marB="0"/>
                </a:tc>
              </a:tr>
              <a:tr h="1008112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Анализ технического, программного, информационного обеспечения </a:t>
                      </a:r>
                      <a:r>
                        <a:rPr lang="ru-RU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управления, </a:t>
                      </a:r>
                      <a:r>
                        <a:rPr lang="ru-RU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входные и выходные документы, необходимые для решения дальнейшей задачи.</a:t>
                      </a:r>
                      <a:endParaRPr lang="ru-RU" sz="2000" b="1" dirty="0">
                        <a:solidFill>
                          <a:srgbClr val="00000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224" marR="58224" marT="0" marB="0"/>
                </a:tc>
              </a:tr>
              <a:tr h="482833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Изучение аналогов программного обеспечения.</a:t>
                      </a:r>
                      <a:endParaRPr lang="ru-RU" sz="2000" b="1">
                        <a:solidFill>
                          <a:srgbClr val="00000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224" marR="58224" marT="0" marB="0"/>
                </a:tc>
              </a:tr>
              <a:tr h="743823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Обзор средств разработки программных продуктов, в том числе имеющихся на </a:t>
                      </a:r>
                      <a:r>
                        <a:rPr lang="ru-RU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предприятии.</a:t>
                      </a:r>
                      <a:endParaRPr lang="ru-RU" sz="2000" b="1" dirty="0">
                        <a:solidFill>
                          <a:srgbClr val="00000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224" marR="58224" marT="0" marB="0"/>
                </a:tc>
              </a:tr>
              <a:tr h="484077">
                <a:tc>
                  <a:txBody>
                    <a:bodyPr/>
                    <a:lstStyle/>
                    <a:p>
                      <a:pPr marL="457200" indent="2159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  <a:tab pos="666115" algn="l"/>
                          <a:tab pos="5490845" algn="l"/>
                        </a:tabLst>
                      </a:pPr>
                      <a:r>
                        <a:rPr lang="ru-RU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Выполнение индивидуального </a:t>
                      </a:r>
                      <a:r>
                        <a:rPr lang="ru-RU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задания.</a:t>
                      </a:r>
                      <a:endParaRPr lang="ru-RU" sz="2000" b="1" dirty="0">
                        <a:solidFill>
                          <a:srgbClr val="00000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224" marR="58224" marT="0" marB="0"/>
                </a:tc>
              </a:tr>
              <a:tr h="766290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Написание отчета по практике, заполнение дневника практики и создание презентации с основными результатами </a:t>
                      </a:r>
                      <a:r>
                        <a:rPr lang="ru-RU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практики.</a:t>
                      </a:r>
                      <a:endParaRPr lang="ru-RU" sz="2000" b="1" dirty="0">
                        <a:solidFill>
                          <a:srgbClr val="00000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224" marR="5822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4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640960" cy="120032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должно содержать краткие выводы по результатам выполненной работы, оценку полноты решения поставленных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задач.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84784"/>
            <a:ext cx="8640960" cy="7078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«Заключение»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записывают симметрично тексту с прописной буквы полужирным шрифтом без указания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номера.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288616"/>
            <a:ext cx="8640960" cy="120032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структурного элемента 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«Список использованных источников»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записывают симметрично тексту с прописной буквы полужирным шрифтом без указания номера.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645024"/>
            <a:ext cx="8640960" cy="25545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список включают все источники, использованные при составлении работы,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ссылки на которые оформляются арабскими цифрами в квадратных </a:t>
            </a:r>
            <a:r>
              <a:rPr lang="ru-RU" sz="2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скобках </a:t>
            </a:r>
            <a:r>
              <a:rPr lang="en-US" sz="2000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</a:t>
            </a:r>
            <a:r>
              <a:rPr lang="ru-RU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Источники в списке нумеруют в порядке их упоминания в тексте работы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арабскими цифрами с точкой и печатают с абзацного отступа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2"/>
            <a:r>
              <a:rPr lang="ru-RU" sz="2000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Например:</a:t>
            </a:r>
            <a:endParaRPr lang="en-US" sz="2000" b="1" u="sng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 indent="442913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Исакова А.И. Информационные системы и технологии : учебное пособие / А.И. Исакова.  Томск: ТУСУР, 2020. – 309 с.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09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568952" cy="120032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рекомендуется включать материалы, дополняющие текст работы, если они не могут быть включены в основную часть.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84784"/>
            <a:ext cx="8568952" cy="317009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все приложения в тексте работы должны быть даны ссылки. Приложения располагают в порядке их упоминания в тексте работы.</a:t>
            </a:r>
          </a:p>
          <a:p>
            <a:pPr marL="0" lvl="2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Приложения обозначают заглавными буквами русского алфавита, начиная с А, за исключением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Ё, З, Й, О, Ч, Ь, Ы, Ъ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Например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 Б».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  в    работе    только    одно    приложение,    оно   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обозначается </a:t>
            </a:r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 А».</a:t>
            </a:r>
          </a:p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Каждое приложение следует размещать с нового листа (страницы) с указанием наверху посередине страницы слова 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«Приложение»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его обозначение, а под ним заголовок, который записывают с прописной буквы отдельной строкой и без точки в конце.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4809105"/>
            <a:ext cx="5259815" cy="92333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 Д </a:t>
            </a:r>
            <a:endParaRPr lang="ru-RU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обязательное)</a:t>
            </a:r>
          </a:p>
          <a:p>
            <a:pPr algn="ctr"/>
            <a:r>
              <a:rPr lang="ru-RU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Технико-экономическая характеристика изделия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580112" y="4809105"/>
            <a:ext cx="3483636" cy="92333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 Е </a:t>
            </a:r>
            <a:endParaRPr lang="ru-RU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справочное)</a:t>
            </a:r>
          </a:p>
          <a:p>
            <a:pPr algn="ctr"/>
            <a:r>
              <a:rPr lang="ru-RU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Методика испытаний изделия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32892" y="5879281"/>
            <a:ext cx="7606208" cy="7078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 приложения должны быть перечислены в 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оглавлении работы с указанием их обозначений, статуса </a:t>
            </a:r>
            <a:r>
              <a:rPr lang="ru-RU" sz="2000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ru-RU" sz="2000" b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наименования.</a:t>
            </a:r>
            <a:endParaRPr lang="ru-RU" sz="2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260647"/>
            <a:ext cx="5532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ТРЕБОВАНИЯ К ОФОРМЛЕНИЮ РАБОТЫ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751344"/>
            <a:ext cx="8496944" cy="4154984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создании текстового файла работы устанавливаются следующие размеры полей: </a:t>
            </a:r>
            <a:endParaRPr lang="ru-R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/>
            <a:r>
              <a:rPr lang="ru-RU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левое 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30 мм, правое – 15 мм, верхнее и нижнее – 20 мм</a:t>
            </a:r>
            <a:r>
              <a:rPr lang="ru-RU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2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Абзацный отступ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должен быть одинаковым по всему тексту работы (в том числе и в маркированных и нумерованных списках перечислений) и 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равен 1,25 см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ru-RU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Выравнивание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текста производится по ширине страницы.</a:t>
            </a:r>
          </a:p>
          <a:p>
            <a:pPr marL="0" lvl="2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шрифта для всего текста работы – </a:t>
            </a:r>
            <a:r>
              <a:rPr lang="ru-RU" sz="240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Roman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черного цвета размером 14 пт. </a:t>
            </a:r>
            <a:endParaRPr lang="ru-RU" sz="24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/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Междустрочный 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интервал – 1,5 строки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(в таблицах и рисунках используется 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одинарный междустрочный интервал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5013176"/>
            <a:ext cx="8352928" cy="163121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Выделение в тексте необходимых фрагментов (например, основные понятия, названия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этапов и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пр.) производится с помощью шрифта иного начертания, чем шрифт основного текста, но того же кегля и гарнитуры (например, </a:t>
            </a:r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прямой полужирный шрифт или полужирный курсив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Выделение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фрагментов текста путем подчеркивания не </a:t>
            </a:r>
            <a:r>
              <a:rPr lang="ru-RU" sz="2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допускается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468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60648"/>
            <a:ext cx="8352928" cy="193899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Выделение в тексте необходимых фрагментов (например, основные понятия, названия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этапов и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пр.) производится с помощью шрифта иного начертания, чем шрифт основного текста, но того же кегля и гарнитуры (например, </a:t>
            </a:r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прямой полужирный шрифт или полужирный курсив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0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Выделение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фрагментов текста путем подчеркивания не </a:t>
            </a:r>
            <a:r>
              <a:rPr lang="ru-RU" sz="2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допускается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4366" y="2452684"/>
            <a:ext cx="8374097" cy="224676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наборе текста работы должны различаться </a:t>
            </a:r>
            <a:r>
              <a:rPr lang="ru-RU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тире (–) и дефис (- </a:t>
            </a:r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 тире ставится неразрывный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пробел (°) (</a:t>
            </a:r>
            <a:r>
              <a:rPr lang="ru-RU" sz="200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ru-RU" sz="2000" b="1" u="sng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«пробел»),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например, «школа°– это …». В случае указания диапазонов тире ограничивается неразрывными пробелами с обеих сторон, например,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«35°–°40 см». </a:t>
            </a:r>
            <a:endParaRPr lang="ru-RU" sz="200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Дефис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применяется для разделения слов на слоги или составные части </a:t>
            </a:r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(Ростов-на-Дону</a:t>
            </a:r>
            <a:r>
              <a:rPr lang="ru-RU" sz="2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ru-RU" sz="20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17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69941" y="116632"/>
            <a:ext cx="5067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Структурирование текста работы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594856"/>
            <a:ext cx="8496944" cy="489364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 работы разделяют на разделы и подразделы (или, соответственно, главы и параграфы). Подразделы могут быть разделены на пункты.</a:t>
            </a:r>
          </a:p>
          <a:p>
            <a:pPr marL="0" lvl="2"/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раздел (главу) необходимо начинать с нового листа (страницы</a:t>
            </a:r>
            <a:r>
              <a:rPr lang="ru-RU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)!</a:t>
            </a:r>
            <a:endParaRPr lang="ru-RU"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/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Разделы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(за исключением таких структурных элементов работы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«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Оглавление», «Введение», «Заключение», «Сокращения, обозначения, термины и определения», «Список использованных источников») </a:t>
            </a:r>
            <a:r>
              <a:rPr lang="ru-RU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должны иметь </a:t>
            </a:r>
            <a:r>
              <a:rPr lang="ru-RU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порядковые номера, обозначенные арабскими цифрами и записанные перед соответствующим заголовком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Подразделы и пункты должны иметь нумерацию в пределах каждого раздела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Например, 2.1</a:t>
            </a:r>
            <a:endParaRPr lang="ru-RU"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5534561"/>
            <a:ext cx="8640960" cy="132343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 в конце номеров разделов, подразделов, пунктов не ставится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Подразделы нумеруются в пределах раздела (пункта) и их номер должен состоять из номера раздела (пункта) и номера подраздела, разделенных точкой.</a:t>
            </a:r>
          </a:p>
        </p:txBody>
      </p:sp>
    </p:spTree>
    <p:extLst>
      <p:ext uri="{BB962C8B-B14F-4D97-AF65-F5344CB8AC3E}">
        <p14:creationId xmlns:p14="http://schemas.microsoft.com/office/powerpoint/2010/main" val="23875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2056</Words>
  <Application>Microsoft Office PowerPoint</Application>
  <PresentationFormat>Экран (4:3)</PresentationFormat>
  <Paragraphs>161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Производственная практика «НИР»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</cp:lastModifiedBy>
  <cp:revision>35</cp:revision>
  <dcterms:created xsi:type="dcterms:W3CDTF">2023-02-26T14:07:16Z</dcterms:created>
  <dcterms:modified xsi:type="dcterms:W3CDTF">2023-02-27T12:04:02Z</dcterms:modified>
</cp:coreProperties>
</file>