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36" autoAdjust="0"/>
  </p:normalViewPr>
  <p:slideViewPr>
    <p:cSldViewPr snapToGrid="0">
      <p:cViewPr>
        <p:scale>
          <a:sx n="100" d="100"/>
          <a:sy n="100" d="100"/>
        </p:scale>
        <p:origin x="48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6C73-ED2D-433B-B850-C6CBC175FCFA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1613-E501-4154-BE91-82D7FFEA7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60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6C73-ED2D-433B-B850-C6CBC175FCFA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1613-E501-4154-BE91-82D7FFEA7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97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6C73-ED2D-433B-B850-C6CBC175FCFA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1613-E501-4154-BE91-82D7FFEA7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11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6C73-ED2D-433B-B850-C6CBC175FCFA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1613-E501-4154-BE91-82D7FFEA7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85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6C73-ED2D-433B-B850-C6CBC175FCFA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1613-E501-4154-BE91-82D7FFEA7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36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6C73-ED2D-433B-B850-C6CBC175FCFA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1613-E501-4154-BE91-82D7FFEA7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31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6C73-ED2D-433B-B850-C6CBC175FCFA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1613-E501-4154-BE91-82D7FFEA7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58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6C73-ED2D-433B-B850-C6CBC175FCFA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1613-E501-4154-BE91-82D7FFEA7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7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6C73-ED2D-433B-B850-C6CBC175FCFA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1613-E501-4154-BE91-82D7FFEA7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61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6C73-ED2D-433B-B850-C6CBC175FCFA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1613-E501-4154-BE91-82D7FFEA7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31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6C73-ED2D-433B-B850-C6CBC175FCFA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51613-E501-4154-BE91-82D7FFEA7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22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16C73-ED2D-433B-B850-C6CBC175FCFA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51613-E501-4154-BE91-82D7FFEA7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84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82621" y="197785"/>
            <a:ext cx="6798464" cy="6448389"/>
            <a:chOff x="282621" y="197785"/>
            <a:chExt cx="6798464" cy="6448389"/>
          </a:xfrm>
        </p:grpSpPr>
        <p:grpSp>
          <p:nvGrpSpPr>
            <p:cNvPr id="26" name="그룹 25"/>
            <p:cNvGrpSpPr/>
            <p:nvPr/>
          </p:nvGrpSpPr>
          <p:grpSpPr>
            <a:xfrm>
              <a:off x="282621" y="197785"/>
              <a:ext cx="6798464" cy="6448389"/>
              <a:chOff x="282621" y="197785"/>
              <a:chExt cx="6798464" cy="6448389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282621" y="197785"/>
                <a:ext cx="6798464" cy="2842447"/>
                <a:chOff x="720771" y="1613835"/>
                <a:chExt cx="6798464" cy="2842447"/>
              </a:xfrm>
            </p:grpSpPr>
            <p:grpSp>
              <p:nvGrpSpPr>
                <p:cNvPr id="18" name="그룹 17"/>
                <p:cNvGrpSpPr/>
                <p:nvPr/>
              </p:nvGrpSpPr>
              <p:grpSpPr>
                <a:xfrm>
                  <a:off x="720771" y="1613835"/>
                  <a:ext cx="5526359" cy="2842447"/>
                  <a:chOff x="970961" y="1406825"/>
                  <a:chExt cx="5526359" cy="2842447"/>
                </a:xfrm>
              </p:grpSpPr>
              <p:cxnSp>
                <p:nvCxnSpPr>
                  <p:cNvPr id="5" name="직선 연결선 4"/>
                  <p:cNvCxnSpPr/>
                  <p:nvPr/>
                </p:nvCxnSpPr>
                <p:spPr>
                  <a:xfrm flipV="1">
                    <a:off x="1091132" y="2290713"/>
                    <a:ext cx="2660736" cy="195855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직선 연결선 6"/>
                  <p:cNvCxnSpPr/>
                  <p:nvPr/>
                </p:nvCxnSpPr>
                <p:spPr>
                  <a:xfrm>
                    <a:off x="970961" y="3893270"/>
                    <a:ext cx="3337088" cy="75415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" name="그룹 12"/>
                  <p:cNvGrpSpPr/>
                  <p:nvPr/>
                </p:nvGrpSpPr>
                <p:grpSpPr>
                  <a:xfrm>
                    <a:off x="3616489" y="1406825"/>
                    <a:ext cx="1809946" cy="1885977"/>
                    <a:chOff x="593889" y="1498265"/>
                    <a:chExt cx="1809946" cy="1885977"/>
                  </a:xfrm>
                </p:grpSpPr>
                <p:sp>
                  <p:nvSpPr>
                    <p:cNvPr id="9" name="자유형 8"/>
                    <p:cNvSpPr/>
                    <p:nvPr/>
                  </p:nvSpPr>
                  <p:spPr>
                    <a:xfrm>
                      <a:off x="593889" y="1696825"/>
                      <a:ext cx="1809946" cy="1687417"/>
                    </a:xfrm>
                    <a:custGeom>
                      <a:avLst/>
                      <a:gdLst>
                        <a:gd name="connsiteX0" fmla="*/ 0 w 1809946"/>
                        <a:gd name="connsiteY0" fmla="*/ 28280 h 1687417"/>
                        <a:gd name="connsiteX1" fmla="*/ 933253 w 1809946"/>
                        <a:gd name="connsiteY1" fmla="*/ 1687398 h 1687417"/>
                        <a:gd name="connsiteX2" fmla="*/ 1809946 w 1809946"/>
                        <a:gd name="connsiteY2" fmla="*/ 0 h 16874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809946" h="1687417">
                          <a:moveTo>
                            <a:pt x="0" y="28280"/>
                          </a:moveTo>
                          <a:cubicBezTo>
                            <a:pt x="315797" y="860195"/>
                            <a:pt x="631595" y="1692111"/>
                            <a:pt x="933253" y="1687398"/>
                          </a:cubicBezTo>
                          <a:cubicBezTo>
                            <a:pt x="1234911" y="1682685"/>
                            <a:pt x="1522428" y="841342"/>
                            <a:pt x="1809946" y="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1">
                          <a:shade val="50000"/>
                          <a:alpha val="98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" name="자유형 10"/>
                    <p:cNvSpPr/>
                    <p:nvPr/>
                  </p:nvSpPr>
                  <p:spPr>
                    <a:xfrm>
                      <a:off x="612742" y="1725105"/>
                      <a:ext cx="1772239" cy="491593"/>
                    </a:xfrm>
                    <a:custGeom>
                      <a:avLst/>
                      <a:gdLst>
                        <a:gd name="connsiteX0" fmla="*/ 0 w 1772239"/>
                        <a:gd name="connsiteY0" fmla="*/ 37707 h 491593"/>
                        <a:gd name="connsiteX1" fmla="*/ 669303 w 1772239"/>
                        <a:gd name="connsiteY1" fmla="*/ 461914 h 491593"/>
                        <a:gd name="connsiteX2" fmla="*/ 1272619 w 1772239"/>
                        <a:gd name="connsiteY2" fmla="*/ 405353 h 491593"/>
                        <a:gd name="connsiteX3" fmla="*/ 1772239 w 1772239"/>
                        <a:gd name="connsiteY3" fmla="*/ 0 h 4915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772239" h="491593">
                          <a:moveTo>
                            <a:pt x="0" y="37707"/>
                          </a:moveTo>
                          <a:cubicBezTo>
                            <a:pt x="228600" y="219173"/>
                            <a:pt x="457200" y="400640"/>
                            <a:pt x="669303" y="461914"/>
                          </a:cubicBezTo>
                          <a:cubicBezTo>
                            <a:pt x="881406" y="523188"/>
                            <a:pt x="1088796" y="482339"/>
                            <a:pt x="1272619" y="405353"/>
                          </a:cubicBezTo>
                          <a:cubicBezTo>
                            <a:pt x="1456442" y="328367"/>
                            <a:pt x="1614340" y="164183"/>
                            <a:pt x="1772239" y="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1">
                          <a:shade val="50000"/>
                          <a:alpha val="98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" name="자유형 11"/>
                    <p:cNvSpPr/>
                    <p:nvPr/>
                  </p:nvSpPr>
                  <p:spPr>
                    <a:xfrm>
                      <a:off x="612741" y="1498265"/>
                      <a:ext cx="1791093" cy="226840"/>
                    </a:xfrm>
                    <a:custGeom>
                      <a:avLst/>
                      <a:gdLst>
                        <a:gd name="connsiteX0" fmla="*/ 0 w 1772240"/>
                        <a:gd name="connsiteY0" fmla="*/ 255121 h 255121"/>
                        <a:gd name="connsiteX1" fmla="*/ 895547 w 1772240"/>
                        <a:gd name="connsiteY1" fmla="*/ 597 h 255121"/>
                        <a:gd name="connsiteX2" fmla="*/ 1772240 w 1772240"/>
                        <a:gd name="connsiteY2" fmla="*/ 198560 h 2551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772240" h="255121">
                          <a:moveTo>
                            <a:pt x="0" y="255121"/>
                          </a:moveTo>
                          <a:cubicBezTo>
                            <a:pt x="300087" y="132572"/>
                            <a:pt x="600174" y="10024"/>
                            <a:pt x="895547" y="597"/>
                          </a:cubicBezTo>
                          <a:cubicBezTo>
                            <a:pt x="1190920" y="-8830"/>
                            <a:pt x="1481580" y="94865"/>
                            <a:pt x="1772240" y="19856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1">
                          <a:shade val="50000"/>
                          <a:alpha val="98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4" name="TextBox 13"/>
                      <p:cNvSpPr txBox="1"/>
                      <p:nvPr/>
                    </p:nvSpPr>
                    <p:spPr>
                      <a:xfrm>
                        <a:off x="3998960" y="3879940"/>
                        <a:ext cx="85852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ko-KR" altLang="en-US" dirty="0"/>
                      </a:p>
                    </p:txBody>
                  </p:sp>
                </mc:Choice>
                <mc:Fallback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98960" y="3879940"/>
                        <a:ext cx="858520" cy="36933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163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5" name="TextBox 14"/>
                      <p:cNvSpPr txBox="1"/>
                      <p:nvPr/>
                    </p:nvSpPr>
                    <p:spPr>
                      <a:xfrm>
                        <a:off x="3196656" y="1896220"/>
                        <a:ext cx="85852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ko-KR" altLang="en-US" dirty="0"/>
                      </a:p>
                    </p:txBody>
                  </p:sp>
                </mc:Choice>
                <mc:Fallback>
                  <p:sp>
                    <p:nvSpPr>
                      <p:cNvPr id="15" name="TextBox 1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96656" y="1896220"/>
                        <a:ext cx="858520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6" name="타원 15"/>
                  <p:cNvSpPr/>
                  <p:nvPr/>
                </p:nvSpPr>
                <p:spPr>
                  <a:xfrm>
                    <a:off x="4897120" y="2839720"/>
                    <a:ext cx="71120" cy="8128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7" name="TextBox 16"/>
                      <p:cNvSpPr txBox="1"/>
                      <p:nvPr/>
                    </p:nvSpPr>
                    <p:spPr>
                      <a:xfrm>
                        <a:off x="4588240" y="2741860"/>
                        <a:ext cx="190908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=3,</m:t>
                              </m:r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4)</m:t>
                              </m:r>
                            </m:oMath>
                          </m:oMathPara>
                        </a14:m>
                        <a:endParaRPr lang="ko-KR" altLang="en-US" sz="1200" dirty="0"/>
                      </a:p>
                    </p:txBody>
                  </p:sp>
                </mc:Choice>
                <mc:Fallback>
                  <p:sp>
                    <p:nvSpPr>
                      <p:cNvPr id="17" name="TextBox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88240" y="2741860"/>
                        <a:ext cx="1909080" cy="276999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20" name="직선 연결선 19"/>
                <p:cNvCxnSpPr/>
                <p:nvPr/>
              </p:nvCxnSpPr>
              <p:spPr>
                <a:xfrm flipH="1">
                  <a:off x="4295441" y="2656103"/>
                  <a:ext cx="774098" cy="84369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975024" y="2367535"/>
                      <a:ext cx="2544211" cy="482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altLang="ko-K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altLang="ko-KR" sz="120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3+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, 4</m:t>
                                    </m:r>
                                  </m:e>
                                </m:d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3−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, 4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75024" y="2367535"/>
                      <a:ext cx="2544211" cy="48205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3" name="TextBox 22"/>
              <p:cNvSpPr txBox="1"/>
              <p:nvPr/>
            </p:nvSpPr>
            <p:spPr>
              <a:xfrm>
                <a:off x="1117600" y="3337576"/>
                <a:ext cx="3372850" cy="3308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>
                    <a:solidFill>
                      <a:srgbClr val="00B0F0"/>
                    </a:solidFill>
                  </a:rPr>
                  <a:t>def</a:t>
                </a:r>
                <a:r>
                  <a:rPr lang="en-US" altLang="ko-KR" sz="1100" dirty="0"/>
                  <a:t> </a:t>
                </a:r>
                <a:r>
                  <a:rPr lang="en-US" altLang="ko-KR" sz="1100" dirty="0" err="1"/>
                  <a:t>numerical_gradient</a:t>
                </a:r>
                <a:r>
                  <a:rPr lang="en-US" altLang="ko-KR" sz="1100" dirty="0"/>
                  <a:t>( f, x </a:t>
                </a:r>
                <a:r>
                  <a:rPr lang="en-US" altLang="ko-KR" sz="1100" dirty="0" smtClean="0"/>
                  <a:t>):</a:t>
                </a:r>
              </a:p>
              <a:p>
                <a:r>
                  <a:rPr lang="en-US" altLang="ko-KR" sz="1100" dirty="0"/>
                  <a:t> </a:t>
                </a:r>
                <a:r>
                  <a:rPr lang="en-US" altLang="ko-KR" sz="1100" dirty="0" smtClean="0"/>
                  <a:t>   h </a:t>
                </a:r>
                <a:r>
                  <a:rPr lang="en-US" altLang="ko-KR" sz="1100" dirty="0"/>
                  <a:t>= 1e-4 </a:t>
                </a:r>
              </a:p>
              <a:p>
                <a:r>
                  <a:rPr lang="en-US" altLang="ko-KR" sz="1100" dirty="0" smtClean="0"/>
                  <a:t>    grad </a:t>
                </a:r>
                <a:r>
                  <a:rPr lang="en-US" altLang="ko-KR" sz="1100" dirty="0"/>
                  <a:t>= </a:t>
                </a:r>
                <a:r>
                  <a:rPr lang="en-US" altLang="ko-KR" sz="1100" dirty="0" err="1"/>
                  <a:t>np.zeros_like</a:t>
                </a:r>
                <a:r>
                  <a:rPr lang="en-US" altLang="ko-KR" sz="1100" dirty="0"/>
                  <a:t>(x) </a:t>
                </a:r>
                <a:r>
                  <a:rPr lang="ko-KR" altLang="en-US" sz="1100" dirty="0"/>
                  <a:t/>
                </a:r>
                <a:br>
                  <a:rPr lang="ko-KR" altLang="en-US" sz="1100" dirty="0"/>
                </a:br>
                <a:r>
                  <a:rPr lang="ko-KR" altLang="en-US" sz="1100" dirty="0" smtClean="0"/>
                  <a:t>    </a:t>
                </a:r>
                <a:endParaRPr lang="en-US" altLang="ko-KR" sz="1100" dirty="0" smtClean="0"/>
              </a:p>
              <a:p>
                <a:r>
                  <a:rPr lang="en-US" altLang="ko-KR" sz="1100" dirty="0"/>
                  <a:t> </a:t>
                </a:r>
                <a:r>
                  <a:rPr lang="en-US" altLang="ko-KR" sz="1100" dirty="0" smtClean="0"/>
                  <a:t>   </a:t>
                </a:r>
                <a:r>
                  <a:rPr lang="en-US" altLang="ko-KR" sz="1100" dirty="0" smtClean="0">
                    <a:solidFill>
                      <a:srgbClr val="7030A0"/>
                    </a:solidFill>
                  </a:rPr>
                  <a:t>for</a:t>
                </a:r>
                <a:r>
                  <a:rPr lang="en-US" altLang="ko-KR" sz="1100" dirty="0" smtClean="0"/>
                  <a:t> </a:t>
                </a:r>
                <a:r>
                  <a:rPr lang="en-US" altLang="ko-KR" sz="1100" dirty="0" err="1"/>
                  <a:t>idx</a:t>
                </a:r>
                <a:r>
                  <a:rPr lang="en-US" altLang="ko-KR" sz="1100" dirty="0"/>
                  <a:t> </a:t>
                </a:r>
                <a:r>
                  <a:rPr lang="en-US" altLang="ko-KR" sz="1100" dirty="0">
                    <a:solidFill>
                      <a:srgbClr val="7030A0"/>
                    </a:solidFill>
                  </a:rPr>
                  <a:t>in</a:t>
                </a:r>
                <a:r>
                  <a:rPr lang="en-US" altLang="ko-KR" sz="1100" dirty="0"/>
                  <a:t> range(</a:t>
                </a:r>
                <a:r>
                  <a:rPr lang="en-US" altLang="ko-KR" sz="1100" dirty="0" err="1"/>
                  <a:t>x.size</a:t>
                </a:r>
                <a:r>
                  <a:rPr lang="en-US" altLang="ko-KR" sz="1100" dirty="0"/>
                  <a:t>):</a:t>
                </a:r>
              </a:p>
              <a:p>
                <a:r>
                  <a:rPr lang="en-US" altLang="ko-KR" sz="1100" dirty="0" smtClean="0"/>
                  <a:t>        </a:t>
                </a:r>
                <a:r>
                  <a:rPr lang="en-US" altLang="ko-KR" sz="1100" dirty="0" err="1" smtClean="0"/>
                  <a:t>tmp_val</a:t>
                </a:r>
                <a:r>
                  <a:rPr lang="en-US" altLang="ko-KR" sz="1100" dirty="0" smtClean="0"/>
                  <a:t> </a:t>
                </a:r>
                <a:r>
                  <a:rPr lang="en-US" altLang="ko-KR" sz="1100" dirty="0"/>
                  <a:t>= x[</a:t>
                </a:r>
                <a:r>
                  <a:rPr lang="en-US" altLang="ko-KR" sz="1100" dirty="0" err="1"/>
                  <a:t>idx</a:t>
                </a:r>
                <a:r>
                  <a:rPr lang="en-US" altLang="ko-KR" sz="1100" dirty="0"/>
                  <a:t>]</a:t>
                </a:r>
              </a:p>
              <a:p>
                <a:r>
                  <a:rPr lang="en-US" altLang="ko-KR" sz="1100" dirty="0"/>
                  <a:t/>
                </a:r>
                <a:br>
                  <a:rPr lang="en-US" altLang="ko-KR" sz="1100" dirty="0"/>
                </a:br>
                <a:r>
                  <a:rPr lang="en-US" altLang="ko-KR" sz="1100" dirty="0" smtClean="0"/>
                  <a:t>        </a:t>
                </a:r>
                <a:r>
                  <a:rPr lang="en-US" altLang="ko-KR" sz="1100" dirty="0" smtClean="0">
                    <a:solidFill>
                      <a:schemeClr val="accent2"/>
                    </a:solidFill>
                  </a:rPr>
                  <a:t>""" </a:t>
                </a:r>
                <a:r>
                  <a:rPr lang="en-US" altLang="ko-KR" sz="1100" dirty="0">
                    <a:solidFill>
                      <a:schemeClr val="accent2"/>
                    </a:solidFill>
                  </a:rPr>
                  <a:t>f(</a:t>
                </a:r>
                <a:r>
                  <a:rPr lang="en-US" altLang="ko-KR" sz="1100" dirty="0" err="1">
                    <a:solidFill>
                      <a:schemeClr val="accent2"/>
                    </a:solidFill>
                  </a:rPr>
                  <a:t>x+h</a:t>
                </a:r>
                <a:r>
                  <a:rPr lang="en-US" altLang="ko-KR" sz="1100" dirty="0">
                    <a:solidFill>
                      <a:schemeClr val="accent2"/>
                    </a:solidFill>
                  </a:rPr>
                  <a:t>) </a:t>
                </a:r>
                <a:r>
                  <a:rPr lang="ko-KR" altLang="en-US" sz="1100" dirty="0">
                    <a:solidFill>
                      <a:schemeClr val="accent2"/>
                    </a:solidFill>
                  </a:rPr>
                  <a:t>계산 </a:t>
                </a:r>
                <a:r>
                  <a:rPr lang="en-US" altLang="ko-KR" sz="1100" dirty="0">
                    <a:solidFill>
                      <a:schemeClr val="accent2"/>
                    </a:solidFill>
                  </a:rPr>
                  <a:t>"""</a:t>
                </a:r>
                <a:endParaRPr lang="ko-KR" altLang="en-US" sz="1100" dirty="0">
                  <a:solidFill>
                    <a:schemeClr val="accent2"/>
                  </a:solidFill>
                </a:endParaRPr>
              </a:p>
              <a:p>
                <a:r>
                  <a:rPr lang="en-US" altLang="ko-KR" sz="1100" dirty="0" smtClean="0"/>
                  <a:t>        x[</a:t>
                </a:r>
                <a:r>
                  <a:rPr lang="en-US" altLang="ko-KR" sz="1100" dirty="0" err="1" smtClean="0"/>
                  <a:t>idx</a:t>
                </a:r>
                <a:r>
                  <a:rPr lang="en-US" altLang="ko-KR" sz="1100" dirty="0"/>
                  <a:t>] = </a:t>
                </a:r>
                <a:r>
                  <a:rPr lang="en-US" altLang="ko-KR" sz="1100" dirty="0" err="1"/>
                  <a:t>tmp_val</a:t>
                </a:r>
                <a:r>
                  <a:rPr lang="en-US" altLang="ko-KR" sz="1100" dirty="0"/>
                  <a:t> + h</a:t>
                </a:r>
                <a:r>
                  <a:rPr lang="en-US" altLang="ko-KR" sz="1100" dirty="0" smtClean="0"/>
                  <a:t> </a:t>
                </a:r>
                <a:endParaRPr lang="en-US" altLang="ko-KR" sz="1100" dirty="0"/>
              </a:p>
              <a:p>
                <a:r>
                  <a:rPr lang="en-US" altLang="ko-KR" sz="1100" dirty="0" smtClean="0"/>
                  <a:t>        fxh1 </a:t>
                </a:r>
                <a:r>
                  <a:rPr lang="en-US" altLang="ko-KR" sz="1100" dirty="0"/>
                  <a:t>= f(x)</a:t>
                </a:r>
              </a:p>
              <a:p>
                <a:r>
                  <a:rPr lang="en-US" altLang="ko-KR" sz="1100" dirty="0"/>
                  <a:t/>
                </a:r>
                <a:br>
                  <a:rPr lang="en-US" altLang="ko-KR" sz="1100" dirty="0"/>
                </a:br>
                <a:r>
                  <a:rPr lang="en-US" altLang="ko-KR" sz="1100" dirty="0" smtClean="0"/>
                  <a:t>        </a:t>
                </a:r>
                <a:r>
                  <a:rPr lang="en-US" altLang="ko-KR" sz="1100" dirty="0" smtClean="0">
                    <a:solidFill>
                      <a:schemeClr val="accent2"/>
                    </a:solidFill>
                  </a:rPr>
                  <a:t>""" </a:t>
                </a:r>
                <a:r>
                  <a:rPr lang="en-US" altLang="ko-KR" sz="1100" dirty="0">
                    <a:solidFill>
                      <a:schemeClr val="accent2"/>
                    </a:solidFill>
                  </a:rPr>
                  <a:t>f(x-h) </a:t>
                </a:r>
                <a:r>
                  <a:rPr lang="ko-KR" altLang="en-US" sz="1100" dirty="0">
                    <a:solidFill>
                      <a:schemeClr val="accent2"/>
                    </a:solidFill>
                  </a:rPr>
                  <a:t>계산 </a:t>
                </a:r>
                <a:r>
                  <a:rPr lang="en-US" altLang="ko-KR" sz="1100" dirty="0">
                    <a:solidFill>
                      <a:schemeClr val="accent2"/>
                    </a:solidFill>
                  </a:rPr>
                  <a:t>"""</a:t>
                </a:r>
                <a:r>
                  <a:rPr lang="ko-KR" altLang="en-US" sz="1100" dirty="0">
                    <a:solidFill>
                      <a:schemeClr val="accent2"/>
                    </a:solidFill>
                  </a:rPr>
                  <a:t> </a:t>
                </a:r>
              </a:p>
              <a:p>
                <a:r>
                  <a:rPr lang="en-US" altLang="ko-KR" sz="1100" dirty="0" smtClean="0"/>
                  <a:t>        x[</a:t>
                </a:r>
                <a:r>
                  <a:rPr lang="en-US" altLang="ko-KR" sz="1100" dirty="0" err="1" smtClean="0"/>
                  <a:t>idx</a:t>
                </a:r>
                <a:r>
                  <a:rPr lang="en-US" altLang="ko-KR" sz="1100" dirty="0"/>
                  <a:t>] = </a:t>
                </a:r>
                <a:r>
                  <a:rPr lang="en-US" altLang="ko-KR" sz="1100" dirty="0" err="1"/>
                  <a:t>tmp_val</a:t>
                </a:r>
                <a:r>
                  <a:rPr lang="en-US" altLang="ko-KR" sz="1100" dirty="0"/>
                  <a:t> - h</a:t>
                </a:r>
                <a:r>
                  <a:rPr lang="en-US" altLang="ko-KR" sz="1100" dirty="0" smtClean="0"/>
                  <a:t> </a:t>
                </a:r>
                <a:endParaRPr lang="en-US" altLang="ko-KR" sz="1100" dirty="0"/>
              </a:p>
              <a:p>
                <a:r>
                  <a:rPr lang="en-US" altLang="ko-KR" sz="1100" dirty="0" smtClean="0"/>
                  <a:t>        fxh2 </a:t>
                </a:r>
                <a:r>
                  <a:rPr lang="en-US" altLang="ko-KR" sz="1100" dirty="0"/>
                  <a:t>= f(x)</a:t>
                </a:r>
              </a:p>
              <a:p>
                <a:r>
                  <a:rPr lang="en-US" altLang="ko-KR" sz="1100" dirty="0"/>
                  <a:t/>
                </a:r>
                <a:br>
                  <a:rPr lang="en-US" altLang="ko-KR" sz="1100" dirty="0"/>
                </a:br>
                <a:r>
                  <a:rPr lang="en-US" altLang="ko-KR" sz="1100" dirty="0" smtClean="0"/>
                  <a:t>        grad[</a:t>
                </a:r>
                <a:r>
                  <a:rPr lang="en-US" altLang="ko-KR" sz="1100" dirty="0" err="1" smtClean="0"/>
                  <a:t>idx</a:t>
                </a:r>
                <a:r>
                  <a:rPr lang="en-US" altLang="ko-KR" sz="1100" dirty="0"/>
                  <a:t>] = (fxh1 - fxh2) / (2*h)</a:t>
                </a:r>
              </a:p>
              <a:p>
                <a:r>
                  <a:rPr lang="en-US" altLang="ko-KR" sz="1100" dirty="0"/>
                  <a:t/>
                </a:r>
                <a:br>
                  <a:rPr lang="en-US" altLang="ko-KR" sz="1100" dirty="0"/>
                </a:br>
                <a:r>
                  <a:rPr lang="en-US" altLang="ko-KR" sz="1100" dirty="0" smtClean="0"/>
                  <a:t>        x[</a:t>
                </a:r>
                <a:r>
                  <a:rPr lang="en-US" altLang="ko-KR" sz="1100" dirty="0" err="1" smtClean="0"/>
                  <a:t>idx</a:t>
                </a:r>
                <a:r>
                  <a:rPr lang="en-US" altLang="ko-KR" sz="1100" dirty="0"/>
                  <a:t>] = </a:t>
                </a:r>
                <a:r>
                  <a:rPr lang="en-US" altLang="ko-KR" sz="1100" dirty="0" err="1"/>
                  <a:t>tmp_val</a:t>
                </a:r>
                <a:r>
                  <a:rPr lang="en-US" altLang="ko-KR" sz="1100" dirty="0"/>
                  <a:t> </a:t>
                </a:r>
                <a:r>
                  <a:rPr lang="en-US" altLang="ko-KR" sz="1100" dirty="0">
                    <a:solidFill>
                      <a:srgbClr val="00B050"/>
                    </a:solidFill>
                  </a:rPr>
                  <a:t># </a:t>
                </a:r>
                <a:r>
                  <a:rPr lang="ko-KR" altLang="en-US" sz="1100" dirty="0">
                    <a:solidFill>
                      <a:srgbClr val="00B050"/>
                    </a:solidFill>
                  </a:rPr>
                  <a:t>값 복원 </a:t>
                </a:r>
              </a:p>
              <a:p>
                <a:endParaRPr lang="ko-KR" altLang="en-US" sz="1100" dirty="0"/>
              </a:p>
            </p:txBody>
          </p:sp>
        </p:grpSp>
        <p:sp>
          <p:nvSpPr>
            <p:cNvPr id="24" name="오른쪽 화살표 23"/>
            <p:cNvSpPr/>
            <p:nvPr/>
          </p:nvSpPr>
          <p:spPr>
            <a:xfrm>
              <a:off x="787400" y="3397250"/>
              <a:ext cx="330200" cy="1651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38094" y="3193018"/>
              <a:ext cx="110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x= (3, 4)</a:t>
              </a:r>
              <a:endParaRPr lang="ko-KR" altLang="en-US" dirty="0"/>
            </a:p>
          </p:txBody>
        </p:sp>
        <p:sp>
          <p:nvSpPr>
            <p:cNvPr id="27" name="자유형 26"/>
            <p:cNvSpPr/>
            <p:nvPr/>
          </p:nvSpPr>
          <p:spPr>
            <a:xfrm>
              <a:off x="2862030" y="3187368"/>
              <a:ext cx="1817920" cy="203532"/>
            </a:xfrm>
            <a:custGeom>
              <a:avLst/>
              <a:gdLst>
                <a:gd name="connsiteX0" fmla="*/ 1817920 w 1817920"/>
                <a:gd name="connsiteY0" fmla="*/ 203532 h 203532"/>
                <a:gd name="connsiteX1" fmla="*/ 274870 w 1817920"/>
                <a:gd name="connsiteY1" fmla="*/ 332 h 203532"/>
                <a:gd name="connsiteX2" fmla="*/ 8170 w 1817920"/>
                <a:gd name="connsiteY2" fmla="*/ 165432 h 20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7920" h="203532">
                  <a:moveTo>
                    <a:pt x="1817920" y="203532"/>
                  </a:moveTo>
                  <a:cubicBezTo>
                    <a:pt x="1197207" y="105107"/>
                    <a:pt x="576495" y="6682"/>
                    <a:pt x="274870" y="332"/>
                  </a:cubicBezTo>
                  <a:cubicBezTo>
                    <a:pt x="-26755" y="-6018"/>
                    <a:pt x="-9293" y="79707"/>
                    <a:pt x="8170" y="165432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040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2621" y="197785"/>
            <a:ext cx="6798464" cy="6448389"/>
            <a:chOff x="282621" y="197785"/>
            <a:chExt cx="6798464" cy="6448389"/>
          </a:xfrm>
        </p:grpSpPr>
        <p:grpSp>
          <p:nvGrpSpPr>
            <p:cNvPr id="28" name="그룹 27"/>
            <p:cNvGrpSpPr/>
            <p:nvPr/>
          </p:nvGrpSpPr>
          <p:grpSpPr>
            <a:xfrm>
              <a:off x="282621" y="197785"/>
              <a:ext cx="6798464" cy="6448389"/>
              <a:chOff x="282621" y="197785"/>
              <a:chExt cx="6798464" cy="6448389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282621" y="197785"/>
                <a:ext cx="6798464" cy="6448389"/>
                <a:chOff x="282621" y="197785"/>
                <a:chExt cx="6798464" cy="6448389"/>
              </a:xfrm>
            </p:grpSpPr>
            <p:grpSp>
              <p:nvGrpSpPr>
                <p:cNvPr id="22" name="그룹 21"/>
                <p:cNvGrpSpPr/>
                <p:nvPr/>
              </p:nvGrpSpPr>
              <p:grpSpPr>
                <a:xfrm>
                  <a:off x="282621" y="197785"/>
                  <a:ext cx="6798464" cy="2842447"/>
                  <a:chOff x="720771" y="1613835"/>
                  <a:chExt cx="6798464" cy="2842447"/>
                </a:xfrm>
              </p:grpSpPr>
              <p:grpSp>
                <p:nvGrpSpPr>
                  <p:cNvPr id="18" name="그룹 17"/>
                  <p:cNvGrpSpPr/>
                  <p:nvPr/>
                </p:nvGrpSpPr>
                <p:grpSpPr>
                  <a:xfrm>
                    <a:off x="720771" y="1613835"/>
                    <a:ext cx="5526359" cy="2842447"/>
                    <a:chOff x="970961" y="1406825"/>
                    <a:chExt cx="5526359" cy="2842447"/>
                  </a:xfrm>
                </p:grpSpPr>
                <p:cxnSp>
                  <p:nvCxnSpPr>
                    <p:cNvPr id="5" name="직선 연결선 4"/>
                    <p:cNvCxnSpPr/>
                    <p:nvPr/>
                  </p:nvCxnSpPr>
                  <p:spPr>
                    <a:xfrm flipV="1">
                      <a:off x="1091132" y="2290713"/>
                      <a:ext cx="2660736" cy="1958559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직선 연결선 6"/>
                    <p:cNvCxnSpPr/>
                    <p:nvPr/>
                  </p:nvCxnSpPr>
                  <p:spPr>
                    <a:xfrm>
                      <a:off x="970961" y="3893270"/>
                      <a:ext cx="3337088" cy="75415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" name="그룹 12"/>
                    <p:cNvGrpSpPr/>
                    <p:nvPr/>
                  </p:nvGrpSpPr>
                  <p:grpSpPr>
                    <a:xfrm>
                      <a:off x="3616489" y="1406825"/>
                      <a:ext cx="1809946" cy="1885977"/>
                      <a:chOff x="593889" y="1498265"/>
                      <a:chExt cx="1809946" cy="1885977"/>
                    </a:xfrm>
                  </p:grpSpPr>
                  <p:sp>
                    <p:nvSpPr>
                      <p:cNvPr id="9" name="자유형 8"/>
                      <p:cNvSpPr/>
                      <p:nvPr/>
                    </p:nvSpPr>
                    <p:spPr>
                      <a:xfrm>
                        <a:off x="593889" y="1696825"/>
                        <a:ext cx="1809946" cy="1687417"/>
                      </a:xfrm>
                      <a:custGeom>
                        <a:avLst/>
                        <a:gdLst>
                          <a:gd name="connsiteX0" fmla="*/ 0 w 1809946"/>
                          <a:gd name="connsiteY0" fmla="*/ 28280 h 1687417"/>
                          <a:gd name="connsiteX1" fmla="*/ 933253 w 1809946"/>
                          <a:gd name="connsiteY1" fmla="*/ 1687398 h 1687417"/>
                          <a:gd name="connsiteX2" fmla="*/ 1809946 w 1809946"/>
                          <a:gd name="connsiteY2" fmla="*/ 0 h 16874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809946" h="1687417">
                            <a:moveTo>
                              <a:pt x="0" y="28280"/>
                            </a:moveTo>
                            <a:cubicBezTo>
                              <a:pt x="315797" y="860195"/>
                              <a:pt x="631595" y="1692111"/>
                              <a:pt x="933253" y="1687398"/>
                            </a:cubicBezTo>
                            <a:cubicBezTo>
                              <a:pt x="1234911" y="1682685"/>
                              <a:pt x="1522428" y="841342"/>
                              <a:pt x="1809946" y="0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accent1">
                            <a:shade val="50000"/>
                            <a:alpha val="98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" name="자유형 10"/>
                      <p:cNvSpPr/>
                      <p:nvPr/>
                    </p:nvSpPr>
                    <p:spPr>
                      <a:xfrm>
                        <a:off x="612742" y="1725105"/>
                        <a:ext cx="1772239" cy="491593"/>
                      </a:xfrm>
                      <a:custGeom>
                        <a:avLst/>
                        <a:gdLst>
                          <a:gd name="connsiteX0" fmla="*/ 0 w 1772239"/>
                          <a:gd name="connsiteY0" fmla="*/ 37707 h 491593"/>
                          <a:gd name="connsiteX1" fmla="*/ 669303 w 1772239"/>
                          <a:gd name="connsiteY1" fmla="*/ 461914 h 491593"/>
                          <a:gd name="connsiteX2" fmla="*/ 1272619 w 1772239"/>
                          <a:gd name="connsiteY2" fmla="*/ 405353 h 491593"/>
                          <a:gd name="connsiteX3" fmla="*/ 1772239 w 1772239"/>
                          <a:gd name="connsiteY3" fmla="*/ 0 h 4915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772239" h="491593">
                            <a:moveTo>
                              <a:pt x="0" y="37707"/>
                            </a:moveTo>
                            <a:cubicBezTo>
                              <a:pt x="228600" y="219173"/>
                              <a:pt x="457200" y="400640"/>
                              <a:pt x="669303" y="461914"/>
                            </a:cubicBezTo>
                            <a:cubicBezTo>
                              <a:pt x="881406" y="523188"/>
                              <a:pt x="1088796" y="482339"/>
                              <a:pt x="1272619" y="405353"/>
                            </a:cubicBezTo>
                            <a:cubicBezTo>
                              <a:pt x="1456442" y="328367"/>
                              <a:pt x="1614340" y="164183"/>
                              <a:pt x="1772239" y="0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accent1">
                            <a:shade val="50000"/>
                            <a:alpha val="98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" name="자유형 11"/>
                      <p:cNvSpPr/>
                      <p:nvPr/>
                    </p:nvSpPr>
                    <p:spPr>
                      <a:xfrm>
                        <a:off x="612741" y="1498265"/>
                        <a:ext cx="1791093" cy="226840"/>
                      </a:xfrm>
                      <a:custGeom>
                        <a:avLst/>
                        <a:gdLst>
                          <a:gd name="connsiteX0" fmla="*/ 0 w 1772240"/>
                          <a:gd name="connsiteY0" fmla="*/ 255121 h 255121"/>
                          <a:gd name="connsiteX1" fmla="*/ 895547 w 1772240"/>
                          <a:gd name="connsiteY1" fmla="*/ 597 h 255121"/>
                          <a:gd name="connsiteX2" fmla="*/ 1772240 w 1772240"/>
                          <a:gd name="connsiteY2" fmla="*/ 198560 h 2551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772240" h="255121">
                            <a:moveTo>
                              <a:pt x="0" y="255121"/>
                            </a:moveTo>
                            <a:cubicBezTo>
                              <a:pt x="300087" y="132572"/>
                              <a:pt x="600174" y="10024"/>
                              <a:pt x="895547" y="597"/>
                            </a:cubicBezTo>
                            <a:cubicBezTo>
                              <a:pt x="1190920" y="-8830"/>
                              <a:pt x="1481580" y="94865"/>
                              <a:pt x="1772240" y="198560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accent1">
                            <a:shade val="50000"/>
                            <a:alpha val="98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4" name="TextBox 13"/>
                        <p:cNvSpPr txBox="1"/>
                        <p:nvPr/>
                      </p:nvSpPr>
                      <p:spPr>
                        <a:xfrm>
                          <a:off x="3998960" y="3879940"/>
                          <a:ext cx="85852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p:txBody>
                    </p:sp>
                  </mc:Choice>
                  <mc:Fallback>
                    <p:sp>
                      <p:nvSpPr>
                        <p:cNvPr id="14" name="TextBox 1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998960" y="3879940"/>
                          <a:ext cx="858520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b="-163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5" name="TextBox 14"/>
                        <p:cNvSpPr txBox="1"/>
                        <p:nvPr/>
                      </p:nvSpPr>
                      <p:spPr>
                        <a:xfrm>
                          <a:off x="3196656" y="1896220"/>
                          <a:ext cx="85852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p:txBody>
                    </p:sp>
                  </mc:Choice>
                  <mc:Fallback>
                    <p:sp>
                      <p:nvSpPr>
                        <p:cNvPr id="15" name="TextBox 1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196656" y="1896220"/>
                          <a:ext cx="858520" cy="369332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b="-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6" name="타원 15"/>
                    <p:cNvSpPr/>
                    <p:nvPr/>
                  </p:nvSpPr>
                  <p:spPr>
                    <a:xfrm>
                      <a:off x="4897120" y="2839720"/>
                      <a:ext cx="71120" cy="8128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7" name="TextBox 16"/>
                        <p:cNvSpPr txBox="1"/>
                        <p:nvPr/>
                      </p:nvSpPr>
                      <p:spPr>
                        <a:xfrm>
                          <a:off x="4588240" y="2741860"/>
                          <a:ext cx="1909080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=3,</m:t>
                                </m:r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4)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p:txBody>
                    </p:sp>
                  </mc:Choice>
                  <mc:Fallback>
                    <p:sp>
                      <p:nvSpPr>
                        <p:cNvPr id="17" name="TextBox 1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588240" y="2741860"/>
                          <a:ext cx="1909080" cy="276999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b="-869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20" name="직선 연결선 19"/>
                  <p:cNvCxnSpPr/>
                  <p:nvPr/>
                </p:nvCxnSpPr>
                <p:spPr>
                  <a:xfrm flipH="1">
                    <a:off x="4295441" y="2656103"/>
                    <a:ext cx="774098" cy="843690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1" name="TextBox 20"/>
                      <p:cNvSpPr txBox="1"/>
                      <p:nvPr/>
                    </p:nvSpPr>
                    <p:spPr>
                      <a:xfrm>
                        <a:off x="4975024" y="2367535"/>
                        <a:ext cx="2544211" cy="4820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3+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, 4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3−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, 4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ko-KR" altLang="en-US" sz="1200" dirty="0"/>
                      </a:p>
                    </p:txBody>
                  </p:sp>
                </mc:Choice>
                <mc:Fallback>
                  <p:sp>
                    <p:nvSpPr>
                      <p:cNvPr id="21" name="TextBox 2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75024" y="2367535"/>
                        <a:ext cx="2544211" cy="482055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3" name="TextBox 22"/>
                <p:cNvSpPr txBox="1"/>
                <p:nvPr/>
              </p:nvSpPr>
              <p:spPr>
                <a:xfrm>
                  <a:off x="1117600" y="3337576"/>
                  <a:ext cx="3372850" cy="3308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100" dirty="0" err="1">
                      <a:solidFill>
                        <a:srgbClr val="00B0F0"/>
                      </a:solidFill>
                    </a:rPr>
                    <a:t>def</a:t>
                  </a:r>
                  <a:r>
                    <a:rPr lang="en-US" altLang="ko-KR" sz="1100" dirty="0"/>
                    <a:t> </a:t>
                  </a:r>
                  <a:r>
                    <a:rPr lang="en-US" altLang="ko-KR" sz="1100" dirty="0" err="1"/>
                    <a:t>numerical_gradient</a:t>
                  </a:r>
                  <a:r>
                    <a:rPr lang="en-US" altLang="ko-KR" sz="1100" dirty="0"/>
                    <a:t>( f, x </a:t>
                  </a:r>
                  <a:r>
                    <a:rPr lang="en-US" altLang="ko-KR" sz="1100" dirty="0" smtClean="0"/>
                    <a:t>):</a:t>
                  </a:r>
                </a:p>
                <a:p>
                  <a:r>
                    <a:rPr lang="en-US" altLang="ko-KR" sz="1100" dirty="0"/>
                    <a:t> </a:t>
                  </a:r>
                  <a:r>
                    <a:rPr lang="en-US" altLang="ko-KR" sz="1100" dirty="0" smtClean="0"/>
                    <a:t>   h </a:t>
                  </a:r>
                  <a:r>
                    <a:rPr lang="en-US" altLang="ko-KR" sz="1100" dirty="0"/>
                    <a:t>= 1e-4 </a:t>
                  </a:r>
                </a:p>
                <a:p>
                  <a:r>
                    <a:rPr lang="en-US" altLang="ko-KR" sz="1100" dirty="0" smtClean="0"/>
                    <a:t>    grad </a:t>
                  </a:r>
                  <a:r>
                    <a:rPr lang="en-US" altLang="ko-KR" sz="1100" dirty="0"/>
                    <a:t>= </a:t>
                  </a:r>
                  <a:r>
                    <a:rPr lang="en-US" altLang="ko-KR" sz="1100" dirty="0" err="1"/>
                    <a:t>np.zeros_like</a:t>
                  </a:r>
                  <a:r>
                    <a:rPr lang="en-US" altLang="ko-KR" sz="1100" dirty="0"/>
                    <a:t>(x) </a:t>
                  </a:r>
                  <a:r>
                    <a:rPr lang="ko-KR" altLang="en-US" sz="1100" dirty="0"/>
                    <a:t/>
                  </a:r>
                  <a:br>
                    <a:rPr lang="ko-KR" altLang="en-US" sz="1100" dirty="0"/>
                  </a:br>
                  <a:r>
                    <a:rPr lang="ko-KR" altLang="en-US" sz="1100" dirty="0" smtClean="0"/>
                    <a:t>    </a:t>
                  </a:r>
                  <a:endParaRPr lang="en-US" altLang="ko-KR" sz="1100" dirty="0" smtClean="0"/>
                </a:p>
                <a:p>
                  <a:r>
                    <a:rPr lang="en-US" altLang="ko-KR" sz="1100" dirty="0"/>
                    <a:t> </a:t>
                  </a:r>
                  <a:r>
                    <a:rPr lang="en-US" altLang="ko-KR" sz="1100" dirty="0" smtClean="0"/>
                    <a:t>   </a:t>
                  </a:r>
                  <a:r>
                    <a:rPr lang="en-US" altLang="ko-KR" sz="1100" dirty="0" smtClean="0">
                      <a:solidFill>
                        <a:srgbClr val="7030A0"/>
                      </a:solidFill>
                    </a:rPr>
                    <a:t>for</a:t>
                  </a:r>
                  <a:r>
                    <a:rPr lang="en-US" altLang="ko-KR" sz="1100" dirty="0" smtClean="0"/>
                    <a:t> </a:t>
                  </a:r>
                  <a:r>
                    <a:rPr lang="en-US" altLang="ko-KR" sz="1100" dirty="0" err="1"/>
                    <a:t>idx</a:t>
                  </a:r>
                  <a:r>
                    <a:rPr lang="en-US" altLang="ko-KR" sz="1100" dirty="0"/>
                    <a:t> </a:t>
                  </a:r>
                  <a:r>
                    <a:rPr lang="en-US" altLang="ko-KR" sz="1100" dirty="0">
                      <a:solidFill>
                        <a:srgbClr val="7030A0"/>
                      </a:solidFill>
                    </a:rPr>
                    <a:t>in</a:t>
                  </a:r>
                  <a:r>
                    <a:rPr lang="en-US" altLang="ko-KR" sz="1100" dirty="0"/>
                    <a:t> range(</a:t>
                  </a:r>
                  <a:r>
                    <a:rPr lang="en-US" altLang="ko-KR" sz="1100" dirty="0" err="1"/>
                    <a:t>x.size</a:t>
                  </a:r>
                  <a:r>
                    <a:rPr lang="en-US" altLang="ko-KR" sz="1100" dirty="0"/>
                    <a:t>):</a:t>
                  </a:r>
                </a:p>
                <a:p>
                  <a:r>
                    <a:rPr lang="en-US" altLang="ko-KR" sz="1100" dirty="0" smtClean="0"/>
                    <a:t>        </a:t>
                  </a:r>
                  <a:r>
                    <a:rPr lang="en-US" altLang="ko-KR" sz="1100" dirty="0" err="1" smtClean="0"/>
                    <a:t>tmp_val</a:t>
                  </a:r>
                  <a:r>
                    <a:rPr lang="en-US" altLang="ko-KR" sz="1100" dirty="0" smtClean="0"/>
                    <a:t> </a:t>
                  </a:r>
                  <a:r>
                    <a:rPr lang="en-US" altLang="ko-KR" sz="1100" dirty="0"/>
                    <a:t>= x[</a:t>
                  </a:r>
                  <a:r>
                    <a:rPr lang="en-US" altLang="ko-KR" sz="1100" dirty="0" err="1"/>
                    <a:t>idx</a:t>
                  </a:r>
                  <a:r>
                    <a:rPr lang="en-US" altLang="ko-KR" sz="1100" dirty="0"/>
                    <a:t>]</a:t>
                  </a:r>
                </a:p>
                <a:p>
                  <a:r>
                    <a:rPr lang="en-US" altLang="ko-KR" sz="1100" dirty="0"/>
                    <a:t/>
                  </a:r>
                  <a:br>
                    <a:rPr lang="en-US" altLang="ko-KR" sz="1100" dirty="0"/>
                  </a:br>
                  <a:r>
                    <a:rPr lang="en-US" altLang="ko-KR" sz="1100" dirty="0" smtClean="0"/>
                    <a:t>        </a:t>
                  </a:r>
                  <a:r>
                    <a:rPr lang="en-US" altLang="ko-KR" sz="1100" dirty="0" smtClean="0">
                      <a:solidFill>
                        <a:schemeClr val="accent2"/>
                      </a:solidFill>
                    </a:rPr>
                    <a:t>""" </a:t>
                  </a:r>
                  <a:r>
                    <a:rPr lang="en-US" altLang="ko-KR" sz="1100" dirty="0">
                      <a:solidFill>
                        <a:schemeClr val="accent2"/>
                      </a:solidFill>
                    </a:rPr>
                    <a:t>f(</a:t>
                  </a:r>
                  <a:r>
                    <a:rPr lang="en-US" altLang="ko-KR" sz="1100" dirty="0" err="1">
                      <a:solidFill>
                        <a:schemeClr val="accent2"/>
                      </a:solidFill>
                    </a:rPr>
                    <a:t>x+h</a:t>
                  </a:r>
                  <a:r>
                    <a:rPr lang="en-US" altLang="ko-KR" sz="1100" dirty="0">
                      <a:solidFill>
                        <a:schemeClr val="accent2"/>
                      </a:solidFill>
                    </a:rPr>
                    <a:t>) </a:t>
                  </a:r>
                  <a:r>
                    <a:rPr lang="ko-KR" altLang="en-US" sz="1100" dirty="0">
                      <a:solidFill>
                        <a:schemeClr val="accent2"/>
                      </a:solidFill>
                    </a:rPr>
                    <a:t>계산 </a:t>
                  </a:r>
                  <a:r>
                    <a:rPr lang="en-US" altLang="ko-KR" sz="1100" dirty="0">
                      <a:solidFill>
                        <a:schemeClr val="accent2"/>
                      </a:solidFill>
                    </a:rPr>
                    <a:t>"""</a:t>
                  </a:r>
                  <a:endParaRPr lang="ko-KR" altLang="en-US" sz="1100" dirty="0">
                    <a:solidFill>
                      <a:schemeClr val="accent2"/>
                    </a:solidFill>
                  </a:endParaRPr>
                </a:p>
                <a:p>
                  <a:r>
                    <a:rPr lang="en-US" altLang="ko-KR" sz="1100" dirty="0" smtClean="0"/>
                    <a:t>        x[</a:t>
                  </a:r>
                  <a:r>
                    <a:rPr lang="en-US" altLang="ko-KR" sz="1100" dirty="0" err="1" smtClean="0"/>
                    <a:t>idx</a:t>
                  </a:r>
                  <a:r>
                    <a:rPr lang="en-US" altLang="ko-KR" sz="1100" dirty="0"/>
                    <a:t>] = </a:t>
                  </a:r>
                  <a:r>
                    <a:rPr lang="en-US" altLang="ko-KR" sz="1100" dirty="0" err="1"/>
                    <a:t>tmp_val</a:t>
                  </a:r>
                  <a:r>
                    <a:rPr lang="en-US" altLang="ko-KR" sz="1100" dirty="0"/>
                    <a:t> + h</a:t>
                  </a:r>
                  <a:r>
                    <a:rPr lang="en-US" altLang="ko-KR" sz="1100" dirty="0" smtClean="0"/>
                    <a:t> </a:t>
                  </a:r>
                  <a:endParaRPr lang="en-US" altLang="ko-KR" sz="1100" dirty="0"/>
                </a:p>
                <a:p>
                  <a:r>
                    <a:rPr lang="en-US" altLang="ko-KR" sz="1100" dirty="0" smtClean="0"/>
                    <a:t>        fxh1 </a:t>
                  </a:r>
                  <a:r>
                    <a:rPr lang="en-US" altLang="ko-KR" sz="1100" dirty="0"/>
                    <a:t>= f(x)</a:t>
                  </a:r>
                </a:p>
                <a:p>
                  <a:r>
                    <a:rPr lang="en-US" altLang="ko-KR" sz="1100" dirty="0"/>
                    <a:t/>
                  </a:r>
                  <a:br>
                    <a:rPr lang="en-US" altLang="ko-KR" sz="1100" dirty="0"/>
                  </a:br>
                  <a:r>
                    <a:rPr lang="en-US" altLang="ko-KR" sz="1100" dirty="0" smtClean="0"/>
                    <a:t>        </a:t>
                  </a:r>
                  <a:r>
                    <a:rPr lang="en-US" altLang="ko-KR" sz="1100" dirty="0" smtClean="0">
                      <a:solidFill>
                        <a:schemeClr val="accent2"/>
                      </a:solidFill>
                    </a:rPr>
                    <a:t>""" </a:t>
                  </a:r>
                  <a:r>
                    <a:rPr lang="en-US" altLang="ko-KR" sz="1100" dirty="0">
                      <a:solidFill>
                        <a:schemeClr val="accent2"/>
                      </a:solidFill>
                    </a:rPr>
                    <a:t>f(x-h) </a:t>
                  </a:r>
                  <a:r>
                    <a:rPr lang="ko-KR" altLang="en-US" sz="1100" dirty="0">
                      <a:solidFill>
                        <a:schemeClr val="accent2"/>
                      </a:solidFill>
                    </a:rPr>
                    <a:t>계산 </a:t>
                  </a:r>
                  <a:r>
                    <a:rPr lang="en-US" altLang="ko-KR" sz="1100" dirty="0">
                      <a:solidFill>
                        <a:schemeClr val="accent2"/>
                      </a:solidFill>
                    </a:rPr>
                    <a:t>"""</a:t>
                  </a:r>
                  <a:r>
                    <a:rPr lang="ko-KR" altLang="en-US" sz="1100" dirty="0">
                      <a:solidFill>
                        <a:schemeClr val="accent2"/>
                      </a:solidFill>
                    </a:rPr>
                    <a:t> </a:t>
                  </a:r>
                </a:p>
                <a:p>
                  <a:r>
                    <a:rPr lang="en-US" altLang="ko-KR" sz="1100" dirty="0" smtClean="0"/>
                    <a:t>        x[</a:t>
                  </a:r>
                  <a:r>
                    <a:rPr lang="en-US" altLang="ko-KR" sz="1100" dirty="0" err="1" smtClean="0"/>
                    <a:t>idx</a:t>
                  </a:r>
                  <a:r>
                    <a:rPr lang="en-US" altLang="ko-KR" sz="1100" dirty="0"/>
                    <a:t>] = </a:t>
                  </a:r>
                  <a:r>
                    <a:rPr lang="en-US" altLang="ko-KR" sz="1100" dirty="0" err="1"/>
                    <a:t>tmp_val</a:t>
                  </a:r>
                  <a:r>
                    <a:rPr lang="en-US" altLang="ko-KR" sz="1100" dirty="0"/>
                    <a:t> - h</a:t>
                  </a:r>
                  <a:r>
                    <a:rPr lang="en-US" altLang="ko-KR" sz="1100" dirty="0" smtClean="0"/>
                    <a:t> </a:t>
                  </a:r>
                  <a:endParaRPr lang="en-US" altLang="ko-KR" sz="1100" dirty="0"/>
                </a:p>
                <a:p>
                  <a:r>
                    <a:rPr lang="en-US" altLang="ko-KR" sz="1100" dirty="0" smtClean="0"/>
                    <a:t>        fxh2 </a:t>
                  </a:r>
                  <a:r>
                    <a:rPr lang="en-US" altLang="ko-KR" sz="1100" dirty="0"/>
                    <a:t>= f(x)</a:t>
                  </a:r>
                </a:p>
                <a:p>
                  <a:r>
                    <a:rPr lang="en-US" altLang="ko-KR" sz="1100" dirty="0"/>
                    <a:t/>
                  </a:r>
                  <a:br>
                    <a:rPr lang="en-US" altLang="ko-KR" sz="1100" dirty="0"/>
                  </a:br>
                  <a:r>
                    <a:rPr lang="en-US" altLang="ko-KR" sz="1100" dirty="0" smtClean="0"/>
                    <a:t>        grad[</a:t>
                  </a:r>
                  <a:r>
                    <a:rPr lang="en-US" altLang="ko-KR" sz="1100" dirty="0" err="1" smtClean="0"/>
                    <a:t>idx</a:t>
                  </a:r>
                  <a:r>
                    <a:rPr lang="en-US" altLang="ko-KR" sz="1100" dirty="0"/>
                    <a:t>] = (fxh1 - fxh2) / (2*h)</a:t>
                  </a:r>
                </a:p>
                <a:p>
                  <a:r>
                    <a:rPr lang="en-US" altLang="ko-KR" sz="1100" dirty="0"/>
                    <a:t/>
                  </a:r>
                  <a:br>
                    <a:rPr lang="en-US" altLang="ko-KR" sz="1100" dirty="0"/>
                  </a:br>
                  <a:r>
                    <a:rPr lang="en-US" altLang="ko-KR" sz="1100" dirty="0" smtClean="0"/>
                    <a:t>        x[</a:t>
                  </a:r>
                  <a:r>
                    <a:rPr lang="en-US" altLang="ko-KR" sz="1100" dirty="0" err="1" smtClean="0"/>
                    <a:t>idx</a:t>
                  </a:r>
                  <a:r>
                    <a:rPr lang="en-US" altLang="ko-KR" sz="1100" dirty="0"/>
                    <a:t>] = </a:t>
                  </a:r>
                  <a:r>
                    <a:rPr lang="en-US" altLang="ko-KR" sz="1100" dirty="0" err="1"/>
                    <a:t>tmp_val</a:t>
                  </a:r>
                  <a:r>
                    <a:rPr lang="en-US" altLang="ko-KR" sz="1100" dirty="0"/>
                    <a:t> </a:t>
                  </a:r>
                  <a:r>
                    <a:rPr lang="en-US" altLang="ko-KR" sz="1100" dirty="0">
                      <a:solidFill>
                        <a:srgbClr val="00B050"/>
                      </a:solidFill>
                    </a:rPr>
                    <a:t># </a:t>
                  </a:r>
                  <a:r>
                    <a:rPr lang="ko-KR" altLang="en-US" sz="1100" dirty="0">
                      <a:solidFill>
                        <a:srgbClr val="00B050"/>
                      </a:solidFill>
                    </a:rPr>
                    <a:t>값 복원 </a:t>
                  </a:r>
                </a:p>
                <a:p>
                  <a:endParaRPr lang="ko-KR" altLang="en-US" sz="1100" dirty="0"/>
                </a:p>
              </p:txBody>
            </p:sp>
          </p:grpSp>
          <p:sp>
            <p:nvSpPr>
              <p:cNvPr id="24" name="오른쪽 화살표 23"/>
              <p:cNvSpPr/>
              <p:nvPr/>
            </p:nvSpPr>
            <p:spPr>
              <a:xfrm>
                <a:off x="787400" y="3746500"/>
                <a:ext cx="330200" cy="165100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50788" y="2684230"/>
                <a:ext cx="1103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x= (3, 4)</a:t>
                </a:r>
                <a:endParaRPr lang="ko-KR" altLang="en-US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4719241" y="3040232"/>
              <a:ext cx="1421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grad= (0, 0)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56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8971" y="197785"/>
            <a:ext cx="6798464" cy="6448389"/>
            <a:chOff x="282621" y="197785"/>
            <a:chExt cx="6798464" cy="6448389"/>
          </a:xfrm>
        </p:grpSpPr>
        <p:grpSp>
          <p:nvGrpSpPr>
            <p:cNvPr id="28" name="그룹 27"/>
            <p:cNvGrpSpPr/>
            <p:nvPr/>
          </p:nvGrpSpPr>
          <p:grpSpPr>
            <a:xfrm>
              <a:off x="282621" y="197785"/>
              <a:ext cx="6798464" cy="6448389"/>
              <a:chOff x="282621" y="197785"/>
              <a:chExt cx="6798464" cy="6448389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282621" y="197785"/>
                <a:ext cx="6798464" cy="6448389"/>
                <a:chOff x="282621" y="197785"/>
                <a:chExt cx="6798464" cy="6448389"/>
              </a:xfrm>
            </p:grpSpPr>
            <p:grpSp>
              <p:nvGrpSpPr>
                <p:cNvPr id="22" name="그룹 21"/>
                <p:cNvGrpSpPr/>
                <p:nvPr/>
              </p:nvGrpSpPr>
              <p:grpSpPr>
                <a:xfrm>
                  <a:off x="282621" y="197785"/>
                  <a:ext cx="6798464" cy="2842447"/>
                  <a:chOff x="720771" y="1613835"/>
                  <a:chExt cx="6798464" cy="2842447"/>
                </a:xfrm>
              </p:grpSpPr>
              <p:grpSp>
                <p:nvGrpSpPr>
                  <p:cNvPr id="18" name="그룹 17"/>
                  <p:cNvGrpSpPr/>
                  <p:nvPr/>
                </p:nvGrpSpPr>
                <p:grpSpPr>
                  <a:xfrm>
                    <a:off x="720771" y="1613835"/>
                    <a:ext cx="5526359" cy="2842447"/>
                    <a:chOff x="970961" y="1406825"/>
                    <a:chExt cx="5526359" cy="2842447"/>
                  </a:xfrm>
                </p:grpSpPr>
                <p:cxnSp>
                  <p:nvCxnSpPr>
                    <p:cNvPr id="5" name="직선 연결선 4"/>
                    <p:cNvCxnSpPr/>
                    <p:nvPr/>
                  </p:nvCxnSpPr>
                  <p:spPr>
                    <a:xfrm flipV="1">
                      <a:off x="1091132" y="2290713"/>
                      <a:ext cx="2660736" cy="1958559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직선 연결선 6"/>
                    <p:cNvCxnSpPr/>
                    <p:nvPr/>
                  </p:nvCxnSpPr>
                  <p:spPr>
                    <a:xfrm>
                      <a:off x="970961" y="3893270"/>
                      <a:ext cx="3337088" cy="75415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" name="그룹 12"/>
                    <p:cNvGrpSpPr/>
                    <p:nvPr/>
                  </p:nvGrpSpPr>
                  <p:grpSpPr>
                    <a:xfrm>
                      <a:off x="3616489" y="1406825"/>
                      <a:ext cx="1809946" cy="1885977"/>
                      <a:chOff x="593889" y="1498265"/>
                      <a:chExt cx="1809946" cy="1885977"/>
                    </a:xfrm>
                  </p:grpSpPr>
                  <p:sp>
                    <p:nvSpPr>
                      <p:cNvPr id="9" name="자유형 8"/>
                      <p:cNvSpPr/>
                      <p:nvPr/>
                    </p:nvSpPr>
                    <p:spPr>
                      <a:xfrm>
                        <a:off x="593889" y="1696825"/>
                        <a:ext cx="1809946" cy="1687417"/>
                      </a:xfrm>
                      <a:custGeom>
                        <a:avLst/>
                        <a:gdLst>
                          <a:gd name="connsiteX0" fmla="*/ 0 w 1809946"/>
                          <a:gd name="connsiteY0" fmla="*/ 28280 h 1687417"/>
                          <a:gd name="connsiteX1" fmla="*/ 933253 w 1809946"/>
                          <a:gd name="connsiteY1" fmla="*/ 1687398 h 1687417"/>
                          <a:gd name="connsiteX2" fmla="*/ 1809946 w 1809946"/>
                          <a:gd name="connsiteY2" fmla="*/ 0 h 16874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809946" h="1687417">
                            <a:moveTo>
                              <a:pt x="0" y="28280"/>
                            </a:moveTo>
                            <a:cubicBezTo>
                              <a:pt x="315797" y="860195"/>
                              <a:pt x="631595" y="1692111"/>
                              <a:pt x="933253" y="1687398"/>
                            </a:cubicBezTo>
                            <a:cubicBezTo>
                              <a:pt x="1234911" y="1682685"/>
                              <a:pt x="1522428" y="841342"/>
                              <a:pt x="1809946" y="0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accent1">
                            <a:shade val="50000"/>
                            <a:alpha val="98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" name="자유형 10"/>
                      <p:cNvSpPr/>
                      <p:nvPr/>
                    </p:nvSpPr>
                    <p:spPr>
                      <a:xfrm>
                        <a:off x="612742" y="1725105"/>
                        <a:ext cx="1772239" cy="491593"/>
                      </a:xfrm>
                      <a:custGeom>
                        <a:avLst/>
                        <a:gdLst>
                          <a:gd name="connsiteX0" fmla="*/ 0 w 1772239"/>
                          <a:gd name="connsiteY0" fmla="*/ 37707 h 491593"/>
                          <a:gd name="connsiteX1" fmla="*/ 669303 w 1772239"/>
                          <a:gd name="connsiteY1" fmla="*/ 461914 h 491593"/>
                          <a:gd name="connsiteX2" fmla="*/ 1272619 w 1772239"/>
                          <a:gd name="connsiteY2" fmla="*/ 405353 h 491593"/>
                          <a:gd name="connsiteX3" fmla="*/ 1772239 w 1772239"/>
                          <a:gd name="connsiteY3" fmla="*/ 0 h 4915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772239" h="491593">
                            <a:moveTo>
                              <a:pt x="0" y="37707"/>
                            </a:moveTo>
                            <a:cubicBezTo>
                              <a:pt x="228600" y="219173"/>
                              <a:pt x="457200" y="400640"/>
                              <a:pt x="669303" y="461914"/>
                            </a:cubicBezTo>
                            <a:cubicBezTo>
                              <a:pt x="881406" y="523188"/>
                              <a:pt x="1088796" y="482339"/>
                              <a:pt x="1272619" y="405353"/>
                            </a:cubicBezTo>
                            <a:cubicBezTo>
                              <a:pt x="1456442" y="328367"/>
                              <a:pt x="1614340" y="164183"/>
                              <a:pt x="1772239" y="0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accent1">
                            <a:shade val="50000"/>
                            <a:alpha val="98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" name="자유형 11"/>
                      <p:cNvSpPr/>
                      <p:nvPr/>
                    </p:nvSpPr>
                    <p:spPr>
                      <a:xfrm>
                        <a:off x="612741" y="1498265"/>
                        <a:ext cx="1791093" cy="226840"/>
                      </a:xfrm>
                      <a:custGeom>
                        <a:avLst/>
                        <a:gdLst>
                          <a:gd name="connsiteX0" fmla="*/ 0 w 1772240"/>
                          <a:gd name="connsiteY0" fmla="*/ 255121 h 255121"/>
                          <a:gd name="connsiteX1" fmla="*/ 895547 w 1772240"/>
                          <a:gd name="connsiteY1" fmla="*/ 597 h 255121"/>
                          <a:gd name="connsiteX2" fmla="*/ 1772240 w 1772240"/>
                          <a:gd name="connsiteY2" fmla="*/ 198560 h 2551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772240" h="255121">
                            <a:moveTo>
                              <a:pt x="0" y="255121"/>
                            </a:moveTo>
                            <a:cubicBezTo>
                              <a:pt x="300087" y="132572"/>
                              <a:pt x="600174" y="10024"/>
                              <a:pt x="895547" y="597"/>
                            </a:cubicBezTo>
                            <a:cubicBezTo>
                              <a:pt x="1190920" y="-8830"/>
                              <a:pt x="1481580" y="94865"/>
                              <a:pt x="1772240" y="198560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accent1">
                            <a:shade val="50000"/>
                            <a:alpha val="98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4" name="TextBox 13"/>
                        <p:cNvSpPr txBox="1"/>
                        <p:nvPr/>
                      </p:nvSpPr>
                      <p:spPr>
                        <a:xfrm>
                          <a:off x="3998960" y="3879940"/>
                          <a:ext cx="85852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p:txBody>
                    </p:sp>
                  </mc:Choice>
                  <mc:Fallback>
                    <p:sp>
                      <p:nvSpPr>
                        <p:cNvPr id="14" name="TextBox 1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998960" y="3879940"/>
                          <a:ext cx="858520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b="-163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5" name="TextBox 14"/>
                        <p:cNvSpPr txBox="1"/>
                        <p:nvPr/>
                      </p:nvSpPr>
                      <p:spPr>
                        <a:xfrm>
                          <a:off x="3196656" y="1896220"/>
                          <a:ext cx="85852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p:txBody>
                    </p:sp>
                  </mc:Choice>
                  <mc:Fallback>
                    <p:sp>
                      <p:nvSpPr>
                        <p:cNvPr id="15" name="TextBox 1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196656" y="1896220"/>
                          <a:ext cx="858520" cy="369332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b="-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6" name="타원 15"/>
                    <p:cNvSpPr/>
                    <p:nvPr/>
                  </p:nvSpPr>
                  <p:spPr>
                    <a:xfrm>
                      <a:off x="4897120" y="2839720"/>
                      <a:ext cx="71120" cy="8128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7" name="TextBox 16"/>
                        <p:cNvSpPr txBox="1"/>
                        <p:nvPr/>
                      </p:nvSpPr>
                      <p:spPr>
                        <a:xfrm>
                          <a:off x="4588240" y="2741860"/>
                          <a:ext cx="1909080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=3,</m:t>
                                </m:r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4)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p:txBody>
                    </p:sp>
                  </mc:Choice>
                  <mc:Fallback>
                    <p:sp>
                      <p:nvSpPr>
                        <p:cNvPr id="17" name="TextBox 1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588240" y="2741860"/>
                          <a:ext cx="1909080" cy="276999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b="-869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20" name="직선 연결선 19"/>
                  <p:cNvCxnSpPr/>
                  <p:nvPr/>
                </p:nvCxnSpPr>
                <p:spPr>
                  <a:xfrm flipH="1">
                    <a:off x="4295441" y="2656103"/>
                    <a:ext cx="774098" cy="843690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1" name="TextBox 20"/>
                      <p:cNvSpPr txBox="1"/>
                      <p:nvPr/>
                    </p:nvSpPr>
                    <p:spPr>
                      <a:xfrm>
                        <a:off x="4975024" y="2367535"/>
                        <a:ext cx="2544211" cy="4820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3+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, 4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3−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, 4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ko-KR" altLang="en-US" sz="1200" dirty="0"/>
                      </a:p>
                    </p:txBody>
                  </p:sp>
                </mc:Choice>
                <mc:Fallback>
                  <p:sp>
                    <p:nvSpPr>
                      <p:cNvPr id="21" name="TextBox 2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75024" y="2367535"/>
                        <a:ext cx="2544211" cy="482055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3" name="TextBox 22"/>
                <p:cNvSpPr txBox="1"/>
                <p:nvPr/>
              </p:nvSpPr>
              <p:spPr>
                <a:xfrm>
                  <a:off x="1117600" y="3337576"/>
                  <a:ext cx="3372850" cy="3308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100" dirty="0" err="1">
                      <a:solidFill>
                        <a:srgbClr val="00B0F0"/>
                      </a:solidFill>
                    </a:rPr>
                    <a:t>def</a:t>
                  </a:r>
                  <a:r>
                    <a:rPr lang="en-US" altLang="ko-KR" sz="1100" dirty="0"/>
                    <a:t> </a:t>
                  </a:r>
                  <a:r>
                    <a:rPr lang="en-US" altLang="ko-KR" sz="1100" dirty="0" err="1"/>
                    <a:t>numerical_gradient</a:t>
                  </a:r>
                  <a:r>
                    <a:rPr lang="en-US" altLang="ko-KR" sz="1100" dirty="0"/>
                    <a:t>( f, x </a:t>
                  </a:r>
                  <a:r>
                    <a:rPr lang="en-US" altLang="ko-KR" sz="1100" dirty="0" smtClean="0"/>
                    <a:t>):</a:t>
                  </a:r>
                </a:p>
                <a:p>
                  <a:r>
                    <a:rPr lang="en-US" altLang="ko-KR" sz="1100" dirty="0"/>
                    <a:t> </a:t>
                  </a:r>
                  <a:r>
                    <a:rPr lang="en-US" altLang="ko-KR" sz="1100" dirty="0" smtClean="0"/>
                    <a:t>   h </a:t>
                  </a:r>
                  <a:r>
                    <a:rPr lang="en-US" altLang="ko-KR" sz="1100" dirty="0"/>
                    <a:t>= 1e-4 </a:t>
                  </a:r>
                </a:p>
                <a:p>
                  <a:r>
                    <a:rPr lang="en-US" altLang="ko-KR" sz="1100" dirty="0" smtClean="0"/>
                    <a:t>    grad </a:t>
                  </a:r>
                  <a:r>
                    <a:rPr lang="en-US" altLang="ko-KR" sz="1100" dirty="0"/>
                    <a:t>= </a:t>
                  </a:r>
                  <a:r>
                    <a:rPr lang="en-US" altLang="ko-KR" sz="1100" dirty="0" err="1"/>
                    <a:t>np.zeros_like</a:t>
                  </a:r>
                  <a:r>
                    <a:rPr lang="en-US" altLang="ko-KR" sz="1100" dirty="0"/>
                    <a:t>(x) </a:t>
                  </a:r>
                  <a:r>
                    <a:rPr lang="ko-KR" altLang="en-US" sz="1100" dirty="0"/>
                    <a:t/>
                  </a:r>
                  <a:br>
                    <a:rPr lang="ko-KR" altLang="en-US" sz="1100" dirty="0"/>
                  </a:br>
                  <a:r>
                    <a:rPr lang="ko-KR" altLang="en-US" sz="1100" dirty="0" smtClean="0"/>
                    <a:t>    </a:t>
                  </a:r>
                  <a:endParaRPr lang="en-US" altLang="ko-KR" sz="1100" dirty="0" smtClean="0"/>
                </a:p>
                <a:p>
                  <a:r>
                    <a:rPr lang="en-US" altLang="ko-KR" sz="1100" dirty="0"/>
                    <a:t> </a:t>
                  </a:r>
                  <a:r>
                    <a:rPr lang="en-US" altLang="ko-KR" sz="1100" dirty="0" smtClean="0"/>
                    <a:t>   </a:t>
                  </a:r>
                  <a:r>
                    <a:rPr lang="en-US" altLang="ko-KR" sz="1100" dirty="0" smtClean="0">
                      <a:solidFill>
                        <a:srgbClr val="7030A0"/>
                      </a:solidFill>
                    </a:rPr>
                    <a:t>for</a:t>
                  </a:r>
                  <a:r>
                    <a:rPr lang="en-US" altLang="ko-KR" sz="1100" dirty="0" smtClean="0"/>
                    <a:t> </a:t>
                  </a:r>
                  <a:r>
                    <a:rPr lang="en-US" altLang="ko-KR" sz="1100" dirty="0" err="1"/>
                    <a:t>idx</a:t>
                  </a:r>
                  <a:r>
                    <a:rPr lang="en-US" altLang="ko-KR" sz="1100" dirty="0"/>
                    <a:t> </a:t>
                  </a:r>
                  <a:r>
                    <a:rPr lang="en-US" altLang="ko-KR" sz="1100" dirty="0">
                      <a:solidFill>
                        <a:srgbClr val="7030A0"/>
                      </a:solidFill>
                    </a:rPr>
                    <a:t>in</a:t>
                  </a:r>
                  <a:r>
                    <a:rPr lang="en-US" altLang="ko-KR" sz="1100" dirty="0"/>
                    <a:t> range(</a:t>
                  </a:r>
                  <a:r>
                    <a:rPr lang="en-US" altLang="ko-KR" sz="1100" dirty="0" err="1"/>
                    <a:t>x.size</a:t>
                  </a:r>
                  <a:r>
                    <a:rPr lang="en-US" altLang="ko-KR" sz="1100" dirty="0"/>
                    <a:t>):</a:t>
                  </a:r>
                </a:p>
                <a:p>
                  <a:r>
                    <a:rPr lang="en-US" altLang="ko-KR" sz="1100" dirty="0" smtClean="0"/>
                    <a:t>        </a:t>
                  </a:r>
                  <a:r>
                    <a:rPr lang="en-US" altLang="ko-KR" sz="1100" dirty="0" err="1" smtClean="0"/>
                    <a:t>tmp_val</a:t>
                  </a:r>
                  <a:r>
                    <a:rPr lang="en-US" altLang="ko-KR" sz="1100" dirty="0" smtClean="0"/>
                    <a:t> </a:t>
                  </a:r>
                  <a:r>
                    <a:rPr lang="en-US" altLang="ko-KR" sz="1100" dirty="0"/>
                    <a:t>= x[</a:t>
                  </a:r>
                  <a:r>
                    <a:rPr lang="en-US" altLang="ko-KR" sz="1100" dirty="0" err="1"/>
                    <a:t>idx</a:t>
                  </a:r>
                  <a:r>
                    <a:rPr lang="en-US" altLang="ko-KR" sz="1100" dirty="0"/>
                    <a:t>]</a:t>
                  </a:r>
                </a:p>
                <a:p>
                  <a:r>
                    <a:rPr lang="en-US" altLang="ko-KR" sz="1100" dirty="0"/>
                    <a:t/>
                  </a:r>
                  <a:br>
                    <a:rPr lang="en-US" altLang="ko-KR" sz="1100" dirty="0"/>
                  </a:br>
                  <a:r>
                    <a:rPr lang="en-US" altLang="ko-KR" sz="1100" dirty="0" smtClean="0"/>
                    <a:t>        </a:t>
                  </a:r>
                  <a:r>
                    <a:rPr lang="en-US" altLang="ko-KR" sz="1100" dirty="0" smtClean="0">
                      <a:solidFill>
                        <a:schemeClr val="accent2"/>
                      </a:solidFill>
                    </a:rPr>
                    <a:t>""" </a:t>
                  </a:r>
                  <a:r>
                    <a:rPr lang="en-US" altLang="ko-KR" sz="1100" dirty="0">
                      <a:solidFill>
                        <a:schemeClr val="accent2"/>
                      </a:solidFill>
                    </a:rPr>
                    <a:t>f(</a:t>
                  </a:r>
                  <a:r>
                    <a:rPr lang="en-US" altLang="ko-KR" sz="1100" dirty="0" err="1">
                      <a:solidFill>
                        <a:schemeClr val="accent2"/>
                      </a:solidFill>
                    </a:rPr>
                    <a:t>x+h</a:t>
                  </a:r>
                  <a:r>
                    <a:rPr lang="en-US" altLang="ko-KR" sz="1100" dirty="0">
                      <a:solidFill>
                        <a:schemeClr val="accent2"/>
                      </a:solidFill>
                    </a:rPr>
                    <a:t>) </a:t>
                  </a:r>
                  <a:r>
                    <a:rPr lang="ko-KR" altLang="en-US" sz="1100" dirty="0">
                      <a:solidFill>
                        <a:schemeClr val="accent2"/>
                      </a:solidFill>
                    </a:rPr>
                    <a:t>계산 </a:t>
                  </a:r>
                  <a:r>
                    <a:rPr lang="en-US" altLang="ko-KR" sz="1100" dirty="0">
                      <a:solidFill>
                        <a:schemeClr val="accent2"/>
                      </a:solidFill>
                    </a:rPr>
                    <a:t>"""</a:t>
                  </a:r>
                  <a:endParaRPr lang="ko-KR" altLang="en-US" sz="1100" dirty="0">
                    <a:solidFill>
                      <a:schemeClr val="accent2"/>
                    </a:solidFill>
                  </a:endParaRPr>
                </a:p>
                <a:p>
                  <a:r>
                    <a:rPr lang="en-US" altLang="ko-KR" sz="1100" dirty="0" smtClean="0"/>
                    <a:t>        x[</a:t>
                  </a:r>
                  <a:r>
                    <a:rPr lang="en-US" altLang="ko-KR" sz="1100" dirty="0" err="1" smtClean="0"/>
                    <a:t>idx</a:t>
                  </a:r>
                  <a:r>
                    <a:rPr lang="en-US" altLang="ko-KR" sz="1100" dirty="0"/>
                    <a:t>] = </a:t>
                  </a:r>
                  <a:r>
                    <a:rPr lang="en-US" altLang="ko-KR" sz="1100" dirty="0" err="1"/>
                    <a:t>tmp_val</a:t>
                  </a:r>
                  <a:r>
                    <a:rPr lang="en-US" altLang="ko-KR" sz="1100" dirty="0"/>
                    <a:t> + h</a:t>
                  </a:r>
                  <a:r>
                    <a:rPr lang="en-US" altLang="ko-KR" sz="1100" dirty="0" smtClean="0"/>
                    <a:t> </a:t>
                  </a:r>
                  <a:endParaRPr lang="en-US" altLang="ko-KR" sz="1100" dirty="0"/>
                </a:p>
                <a:p>
                  <a:r>
                    <a:rPr lang="en-US" altLang="ko-KR" sz="1100" dirty="0" smtClean="0"/>
                    <a:t>        fxh1 </a:t>
                  </a:r>
                  <a:r>
                    <a:rPr lang="en-US" altLang="ko-KR" sz="1100" dirty="0"/>
                    <a:t>= f(x)</a:t>
                  </a:r>
                </a:p>
                <a:p>
                  <a:r>
                    <a:rPr lang="en-US" altLang="ko-KR" sz="1100" dirty="0"/>
                    <a:t/>
                  </a:r>
                  <a:br>
                    <a:rPr lang="en-US" altLang="ko-KR" sz="1100" dirty="0"/>
                  </a:br>
                  <a:r>
                    <a:rPr lang="en-US" altLang="ko-KR" sz="1100" dirty="0" smtClean="0"/>
                    <a:t>        </a:t>
                  </a:r>
                  <a:r>
                    <a:rPr lang="en-US" altLang="ko-KR" sz="1100" dirty="0" smtClean="0">
                      <a:solidFill>
                        <a:schemeClr val="accent2"/>
                      </a:solidFill>
                    </a:rPr>
                    <a:t>""" </a:t>
                  </a:r>
                  <a:r>
                    <a:rPr lang="en-US" altLang="ko-KR" sz="1100" dirty="0">
                      <a:solidFill>
                        <a:schemeClr val="accent2"/>
                      </a:solidFill>
                    </a:rPr>
                    <a:t>f(x-h) </a:t>
                  </a:r>
                  <a:r>
                    <a:rPr lang="ko-KR" altLang="en-US" sz="1100" dirty="0">
                      <a:solidFill>
                        <a:schemeClr val="accent2"/>
                      </a:solidFill>
                    </a:rPr>
                    <a:t>계산 </a:t>
                  </a:r>
                  <a:r>
                    <a:rPr lang="en-US" altLang="ko-KR" sz="1100" dirty="0">
                      <a:solidFill>
                        <a:schemeClr val="accent2"/>
                      </a:solidFill>
                    </a:rPr>
                    <a:t>"""</a:t>
                  </a:r>
                  <a:r>
                    <a:rPr lang="ko-KR" altLang="en-US" sz="1100" dirty="0">
                      <a:solidFill>
                        <a:schemeClr val="accent2"/>
                      </a:solidFill>
                    </a:rPr>
                    <a:t> </a:t>
                  </a:r>
                </a:p>
                <a:p>
                  <a:r>
                    <a:rPr lang="en-US" altLang="ko-KR" sz="1100" dirty="0" smtClean="0"/>
                    <a:t>        x[</a:t>
                  </a:r>
                  <a:r>
                    <a:rPr lang="en-US" altLang="ko-KR" sz="1100" dirty="0" err="1" smtClean="0"/>
                    <a:t>idx</a:t>
                  </a:r>
                  <a:r>
                    <a:rPr lang="en-US" altLang="ko-KR" sz="1100" dirty="0"/>
                    <a:t>] = </a:t>
                  </a:r>
                  <a:r>
                    <a:rPr lang="en-US" altLang="ko-KR" sz="1100" dirty="0" err="1"/>
                    <a:t>tmp_val</a:t>
                  </a:r>
                  <a:r>
                    <a:rPr lang="en-US" altLang="ko-KR" sz="1100" dirty="0"/>
                    <a:t> - h</a:t>
                  </a:r>
                  <a:r>
                    <a:rPr lang="en-US" altLang="ko-KR" sz="1100" dirty="0" smtClean="0"/>
                    <a:t> </a:t>
                  </a:r>
                  <a:endParaRPr lang="en-US" altLang="ko-KR" sz="1100" dirty="0"/>
                </a:p>
                <a:p>
                  <a:r>
                    <a:rPr lang="en-US" altLang="ko-KR" sz="1100" dirty="0" smtClean="0"/>
                    <a:t>        fxh2 </a:t>
                  </a:r>
                  <a:r>
                    <a:rPr lang="en-US" altLang="ko-KR" sz="1100" dirty="0"/>
                    <a:t>= f(x)</a:t>
                  </a:r>
                </a:p>
                <a:p>
                  <a:r>
                    <a:rPr lang="en-US" altLang="ko-KR" sz="1100" dirty="0"/>
                    <a:t/>
                  </a:r>
                  <a:br>
                    <a:rPr lang="en-US" altLang="ko-KR" sz="1100" dirty="0"/>
                  </a:br>
                  <a:r>
                    <a:rPr lang="en-US" altLang="ko-KR" sz="1100" dirty="0" smtClean="0"/>
                    <a:t>        grad[</a:t>
                  </a:r>
                  <a:r>
                    <a:rPr lang="en-US" altLang="ko-KR" sz="1100" dirty="0" err="1" smtClean="0"/>
                    <a:t>idx</a:t>
                  </a:r>
                  <a:r>
                    <a:rPr lang="en-US" altLang="ko-KR" sz="1100" dirty="0"/>
                    <a:t>] = (fxh1 - fxh2) / (2*h)</a:t>
                  </a:r>
                </a:p>
                <a:p>
                  <a:r>
                    <a:rPr lang="en-US" altLang="ko-KR" sz="1100" dirty="0"/>
                    <a:t/>
                  </a:r>
                  <a:br>
                    <a:rPr lang="en-US" altLang="ko-KR" sz="1100" dirty="0"/>
                  </a:br>
                  <a:r>
                    <a:rPr lang="en-US" altLang="ko-KR" sz="1100" dirty="0" smtClean="0"/>
                    <a:t>        x[</a:t>
                  </a:r>
                  <a:r>
                    <a:rPr lang="en-US" altLang="ko-KR" sz="1100" dirty="0" err="1" smtClean="0"/>
                    <a:t>idx</a:t>
                  </a:r>
                  <a:r>
                    <a:rPr lang="en-US" altLang="ko-KR" sz="1100" dirty="0"/>
                    <a:t>] = </a:t>
                  </a:r>
                  <a:r>
                    <a:rPr lang="en-US" altLang="ko-KR" sz="1100" dirty="0" err="1"/>
                    <a:t>tmp_val</a:t>
                  </a:r>
                  <a:r>
                    <a:rPr lang="en-US" altLang="ko-KR" sz="1100" dirty="0"/>
                    <a:t> </a:t>
                  </a:r>
                  <a:r>
                    <a:rPr lang="en-US" altLang="ko-KR" sz="1100" dirty="0">
                      <a:solidFill>
                        <a:srgbClr val="00B050"/>
                      </a:solidFill>
                    </a:rPr>
                    <a:t># </a:t>
                  </a:r>
                  <a:r>
                    <a:rPr lang="ko-KR" altLang="en-US" sz="1100" dirty="0">
                      <a:solidFill>
                        <a:srgbClr val="00B050"/>
                      </a:solidFill>
                    </a:rPr>
                    <a:t>값 복원 </a:t>
                  </a:r>
                </a:p>
                <a:p>
                  <a:endParaRPr lang="ko-KR" altLang="en-US" sz="1100" dirty="0"/>
                </a:p>
              </p:txBody>
            </p:sp>
          </p:grpSp>
          <p:sp>
            <p:nvSpPr>
              <p:cNvPr id="24" name="오른쪽 화살표 23"/>
              <p:cNvSpPr/>
              <p:nvPr/>
            </p:nvSpPr>
            <p:spPr>
              <a:xfrm>
                <a:off x="787400" y="4095750"/>
                <a:ext cx="330200" cy="165100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50788" y="2684230"/>
                <a:ext cx="1103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x= (3, 4)</a:t>
                </a:r>
                <a:endParaRPr lang="ko-KR" altLang="en-US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4719241" y="3040232"/>
              <a:ext cx="192920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grad= (0, 0)</a:t>
              </a:r>
            </a:p>
            <a:p>
              <a:endParaRPr lang="en-US" altLang="ko-KR" dirty="0"/>
            </a:p>
            <a:p>
              <a:r>
                <a:rPr lang="en-US" altLang="ko-KR" dirty="0" err="1"/>
                <a:t>i</a:t>
              </a:r>
              <a:r>
                <a:rPr lang="en-US" altLang="ko-KR" dirty="0" err="1" smtClean="0"/>
                <a:t>dx</a:t>
              </a:r>
              <a:r>
                <a:rPr lang="en-US" altLang="ko-KR" dirty="0" smtClean="0"/>
                <a:t> = 0</a:t>
              </a:r>
            </a:p>
            <a:p>
              <a:r>
                <a:rPr lang="en-US" altLang="ko-KR" dirty="0" err="1"/>
                <a:t>t</a:t>
              </a:r>
              <a:r>
                <a:rPr lang="en-US" altLang="ko-KR" dirty="0" err="1" smtClean="0"/>
                <a:t>mp_val</a:t>
              </a:r>
              <a:r>
                <a:rPr lang="en-US" altLang="ko-KR" dirty="0" smtClean="0"/>
                <a:t> = 3</a:t>
              </a:r>
            </a:p>
            <a:p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630441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2621" y="197785"/>
            <a:ext cx="6798464" cy="6448389"/>
            <a:chOff x="282621" y="197785"/>
            <a:chExt cx="6798464" cy="6448389"/>
          </a:xfrm>
        </p:grpSpPr>
        <p:grpSp>
          <p:nvGrpSpPr>
            <p:cNvPr id="28" name="그룹 27"/>
            <p:cNvGrpSpPr/>
            <p:nvPr/>
          </p:nvGrpSpPr>
          <p:grpSpPr>
            <a:xfrm>
              <a:off x="282621" y="197785"/>
              <a:ext cx="6798464" cy="6448389"/>
              <a:chOff x="282621" y="197785"/>
              <a:chExt cx="6798464" cy="6448389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282621" y="197785"/>
                <a:ext cx="6798464" cy="6448389"/>
                <a:chOff x="282621" y="197785"/>
                <a:chExt cx="6798464" cy="6448389"/>
              </a:xfrm>
            </p:grpSpPr>
            <p:grpSp>
              <p:nvGrpSpPr>
                <p:cNvPr id="22" name="그룹 21"/>
                <p:cNvGrpSpPr/>
                <p:nvPr/>
              </p:nvGrpSpPr>
              <p:grpSpPr>
                <a:xfrm>
                  <a:off x="282621" y="197785"/>
                  <a:ext cx="6798464" cy="2842447"/>
                  <a:chOff x="720771" y="1613835"/>
                  <a:chExt cx="6798464" cy="2842447"/>
                </a:xfrm>
              </p:grpSpPr>
              <p:grpSp>
                <p:nvGrpSpPr>
                  <p:cNvPr id="18" name="그룹 17"/>
                  <p:cNvGrpSpPr/>
                  <p:nvPr/>
                </p:nvGrpSpPr>
                <p:grpSpPr>
                  <a:xfrm>
                    <a:off x="720771" y="1613835"/>
                    <a:ext cx="5526359" cy="2842447"/>
                    <a:chOff x="970961" y="1406825"/>
                    <a:chExt cx="5526359" cy="2842447"/>
                  </a:xfrm>
                </p:grpSpPr>
                <p:cxnSp>
                  <p:nvCxnSpPr>
                    <p:cNvPr id="5" name="직선 연결선 4"/>
                    <p:cNvCxnSpPr/>
                    <p:nvPr/>
                  </p:nvCxnSpPr>
                  <p:spPr>
                    <a:xfrm flipV="1">
                      <a:off x="1091132" y="2290713"/>
                      <a:ext cx="2660736" cy="1958559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직선 연결선 6"/>
                    <p:cNvCxnSpPr/>
                    <p:nvPr/>
                  </p:nvCxnSpPr>
                  <p:spPr>
                    <a:xfrm>
                      <a:off x="970961" y="3893270"/>
                      <a:ext cx="3337088" cy="75415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" name="그룹 12"/>
                    <p:cNvGrpSpPr/>
                    <p:nvPr/>
                  </p:nvGrpSpPr>
                  <p:grpSpPr>
                    <a:xfrm>
                      <a:off x="3616489" y="1406825"/>
                      <a:ext cx="1809946" cy="1885977"/>
                      <a:chOff x="593889" y="1498265"/>
                      <a:chExt cx="1809946" cy="1885977"/>
                    </a:xfrm>
                  </p:grpSpPr>
                  <p:sp>
                    <p:nvSpPr>
                      <p:cNvPr id="9" name="자유형 8"/>
                      <p:cNvSpPr/>
                      <p:nvPr/>
                    </p:nvSpPr>
                    <p:spPr>
                      <a:xfrm>
                        <a:off x="593889" y="1696825"/>
                        <a:ext cx="1809946" cy="1687417"/>
                      </a:xfrm>
                      <a:custGeom>
                        <a:avLst/>
                        <a:gdLst>
                          <a:gd name="connsiteX0" fmla="*/ 0 w 1809946"/>
                          <a:gd name="connsiteY0" fmla="*/ 28280 h 1687417"/>
                          <a:gd name="connsiteX1" fmla="*/ 933253 w 1809946"/>
                          <a:gd name="connsiteY1" fmla="*/ 1687398 h 1687417"/>
                          <a:gd name="connsiteX2" fmla="*/ 1809946 w 1809946"/>
                          <a:gd name="connsiteY2" fmla="*/ 0 h 16874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809946" h="1687417">
                            <a:moveTo>
                              <a:pt x="0" y="28280"/>
                            </a:moveTo>
                            <a:cubicBezTo>
                              <a:pt x="315797" y="860195"/>
                              <a:pt x="631595" y="1692111"/>
                              <a:pt x="933253" y="1687398"/>
                            </a:cubicBezTo>
                            <a:cubicBezTo>
                              <a:pt x="1234911" y="1682685"/>
                              <a:pt x="1522428" y="841342"/>
                              <a:pt x="1809946" y="0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accent1">
                            <a:shade val="50000"/>
                            <a:alpha val="98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" name="자유형 10"/>
                      <p:cNvSpPr/>
                      <p:nvPr/>
                    </p:nvSpPr>
                    <p:spPr>
                      <a:xfrm>
                        <a:off x="612742" y="1725105"/>
                        <a:ext cx="1772239" cy="491593"/>
                      </a:xfrm>
                      <a:custGeom>
                        <a:avLst/>
                        <a:gdLst>
                          <a:gd name="connsiteX0" fmla="*/ 0 w 1772239"/>
                          <a:gd name="connsiteY0" fmla="*/ 37707 h 491593"/>
                          <a:gd name="connsiteX1" fmla="*/ 669303 w 1772239"/>
                          <a:gd name="connsiteY1" fmla="*/ 461914 h 491593"/>
                          <a:gd name="connsiteX2" fmla="*/ 1272619 w 1772239"/>
                          <a:gd name="connsiteY2" fmla="*/ 405353 h 491593"/>
                          <a:gd name="connsiteX3" fmla="*/ 1772239 w 1772239"/>
                          <a:gd name="connsiteY3" fmla="*/ 0 h 4915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772239" h="491593">
                            <a:moveTo>
                              <a:pt x="0" y="37707"/>
                            </a:moveTo>
                            <a:cubicBezTo>
                              <a:pt x="228600" y="219173"/>
                              <a:pt x="457200" y="400640"/>
                              <a:pt x="669303" y="461914"/>
                            </a:cubicBezTo>
                            <a:cubicBezTo>
                              <a:pt x="881406" y="523188"/>
                              <a:pt x="1088796" y="482339"/>
                              <a:pt x="1272619" y="405353"/>
                            </a:cubicBezTo>
                            <a:cubicBezTo>
                              <a:pt x="1456442" y="328367"/>
                              <a:pt x="1614340" y="164183"/>
                              <a:pt x="1772239" y="0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accent1">
                            <a:shade val="50000"/>
                            <a:alpha val="98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" name="자유형 11"/>
                      <p:cNvSpPr/>
                      <p:nvPr/>
                    </p:nvSpPr>
                    <p:spPr>
                      <a:xfrm>
                        <a:off x="612741" y="1498265"/>
                        <a:ext cx="1791093" cy="226840"/>
                      </a:xfrm>
                      <a:custGeom>
                        <a:avLst/>
                        <a:gdLst>
                          <a:gd name="connsiteX0" fmla="*/ 0 w 1772240"/>
                          <a:gd name="connsiteY0" fmla="*/ 255121 h 255121"/>
                          <a:gd name="connsiteX1" fmla="*/ 895547 w 1772240"/>
                          <a:gd name="connsiteY1" fmla="*/ 597 h 255121"/>
                          <a:gd name="connsiteX2" fmla="*/ 1772240 w 1772240"/>
                          <a:gd name="connsiteY2" fmla="*/ 198560 h 2551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772240" h="255121">
                            <a:moveTo>
                              <a:pt x="0" y="255121"/>
                            </a:moveTo>
                            <a:cubicBezTo>
                              <a:pt x="300087" y="132572"/>
                              <a:pt x="600174" y="10024"/>
                              <a:pt x="895547" y="597"/>
                            </a:cubicBezTo>
                            <a:cubicBezTo>
                              <a:pt x="1190920" y="-8830"/>
                              <a:pt x="1481580" y="94865"/>
                              <a:pt x="1772240" y="198560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accent1">
                            <a:shade val="50000"/>
                            <a:alpha val="98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4" name="TextBox 13"/>
                        <p:cNvSpPr txBox="1"/>
                        <p:nvPr/>
                      </p:nvSpPr>
                      <p:spPr>
                        <a:xfrm>
                          <a:off x="3998960" y="3879940"/>
                          <a:ext cx="85852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p:txBody>
                    </p:sp>
                  </mc:Choice>
                  <mc:Fallback>
                    <p:sp>
                      <p:nvSpPr>
                        <p:cNvPr id="14" name="TextBox 1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998960" y="3879940"/>
                          <a:ext cx="858520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b="-163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5" name="TextBox 14"/>
                        <p:cNvSpPr txBox="1"/>
                        <p:nvPr/>
                      </p:nvSpPr>
                      <p:spPr>
                        <a:xfrm>
                          <a:off x="3196656" y="1896220"/>
                          <a:ext cx="85852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p:txBody>
                    </p:sp>
                  </mc:Choice>
                  <mc:Fallback>
                    <p:sp>
                      <p:nvSpPr>
                        <p:cNvPr id="15" name="TextBox 1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196656" y="1896220"/>
                          <a:ext cx="858520" cy="369332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b="-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6" name="타원 15"/>
                    <p:cNvSpPr/>
                    <p:nvPr/>
                  </p:nvSpPr>
                  <p:spPr>
                    <a:xfrm>
                      <a:off x="4897120" y="2839720"/>
                      <a:ext cx="71120" cy="8128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7" name="TextBox 16"/>
                        <p:cNvSpPr txBox="1"/>
                        <p:nvPr/>
                      </p:nvSpPr>
                      <p:spPr>
                        <a:xfrm>
                          <a:off x="4588240" y="2741860"/>
                          <a:ext cx="1909080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=3,</m:t>
                                </m:r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4)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p:txBody>
                    </p:sp>
                  </mc:Choice>
                  <mc:Fallback>
                    <p:sp>
                      <p:nvSpPr>
                        <p:cNvPr id="17" name="TextBox 1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588240" y="2741860"/>
                          <a:ext cx="1909080" cy="276999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b="-869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20" name="직선 연결선 19"/>
                  <p:cNvCxnSpPr/>
                  <p:nvPr/>
                </p:nvCxnSpPr>
                <p:spPr>
                  <a:xfrm flipH="1">
                    <a:off x="4295441" y="2656103"/>
                    <a:ext cx="774098" cy="843690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1" name="TextBox 20"/>
                      <p:cNvSpPr txBox="1"/>
                      <p:nvPr/>
                    </p:nvSpPr>
                    <p:spPr>
                      <a:xfrm>
                        <a:off x="4975024" y="2367535"/>
                        <a:ext cx="2544211" cy="4820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3+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, 4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3−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, 4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ko-KR" altLang="en-US" sz="1200" dirty="0"/>
                      </a:p>
                    </p:txBody>
                  </p:sp>
                </mc:Choice>
                <mc:Fallback>
                  <p:sp>
                    <p:nvSpPr>
                      <p:cNvPr id="21" name="TextBox 2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75024" y="2367535"/>
                        <a:ext cx="2544211" cy="482055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3" name="TextBox 22"/>
                <p:cNvSpPr txBox="1"/>
                <p:nvPr/>
              </p:nvSpPr>
              <p:spPr>
                <a:xfrm>
                  <a:off x="1117600" y="3337576"/>
                  <a:ext cx="3372850" cy="3308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100" dirty="0" err="1">
                      <a:solidFill>
                        <a:srgbClr val="00B0F0"/>
                      </a:solidFill>
                    </a:rPr>
                    <a:t>def</a:t>
                  </a:r>
                  <a:r>
                    <a:rPr lang="en-US" altLang="ko-KR" sz="1100" dirty="0"/>
                    <a:t> </a:t>
                  </a:r>
                  <a:r>
                    <a:rPr lang="en-US" altLang="ko-KR" sz="1100" dirty="0" err="1"/>
                    <a:t>numerical_gradient</a:t>
                  </a:r>
                  <a:r>
                    <a:rPr lang="en-US" altLang="ko-KR" sz="1100" dirty="0"/>
                    <a:t>( f, x </a:t>
                  </a:r>
                  <a:r>
                    <a:rPr lang="en-US" altLang="ko-KR" sz="1100" dirty="0" smtClean="0"/>
                    <a:t>):</a:t>
                  </a:r>
                </a:p>
                <a:p>
                  <a:r>
                    <a:rPr lang="en-US" altLang="ko-KR" sz="1100" dirty="0"/>
                    <a:t> </a:t>
                  </a:r>
                  <a:r>
                    <a:rPr lang="en-US" altLang="ko-KR" sz="1100" dirty="0" smtClean="0"/>
                    <a:t>   h </a:t>
                  </a:r>
                  <a:r>
                    <a:rPr lang="en-US" altLang="ko-KR" sz="1100" dirty="0"/>
                    <a:t>= 1e-4 </a:t>
                  </a:r>
                </a:p>
                <a:p>
                  <a:r>
                    <a:rPr lang="en-US" altLang="ko-KR" sz="1100" dirty="0" smtClean="0"/>
                    <a:t>    grad </a:t>
                  </a:r>
                  <a:r>
                    <a:rPr lang="en-US" altLang="ko-KR" sz="1100" dirty="0"/>
                    <a:t>= </a:t>
                  </a:r>
                  <a:r>
                    <a:rPr lang="en-US" altLang="ko-KR" sz="1100" dirty="0" err="1"/>
                    <a:t>np.zeros_like</a:t>
                  </a:r>
                  <a:r>
                    <a:rPr lang="en-US" altLang="ko-KR" sz="1100" dirty="0"/>
                    <a:t>(x) </a:t>
                  </a:r>
                  <a:r>
                    <a:rPr lang="ko-KR" altLang="en-US" sz="1100" dirty="0"/>
                    <a:t/>
                  </a:r>
                  <a:br>
                    <a:rPr lang="ko-KR" altLang="en-US" sz="1100" dirty="0"/>
                  </a:br>
                  <a:r>
                    <a:rPr lang="ko-KR" altLang="en-US" sz="1100" dirty="0" smtClean="0"/>
                    <a:t>    </a:t>
                  </a:r>
                  <a:endParaRPr lang="en-US" altLang="ko-KR" sz="1100" dirty="0" smtClean="0"/>
                </a:p>
                <a:p>
                  <a:r>
                    <a:rPr lang="en-US" altLang="ko-KR" sz="1100" dirty="0"/>
                    <a:t> </a:t>
                  </a:r>
                  <a:r>
                    <a:rPr lang="en-US" altLang="ko-KR" sz="1100" dirty="0" smtClean="0"/>
                    <a:t>   </a:t>
                  </a:r>
                  <a:r>
                    <a:rPr lang="en-US" altLang="ko-KR" sz="1100" dirty="0" smtClean="0">
                      <a:solidFill>
                        <a:srgbClr val="7030A0"/>
                      </a:solidFill>
                    </a:rPr>
                    <a:t>for</a:t>
                  </a:r>
                  <a:r>
                    <a:rPr lang="en-US" altLang="ko-KR" sz="1100" dirty="0" smtClean="0"/>
                    <a:t> </a:t>
                  </a:r>
                  <a:r>
                    <a:rPr lang="en-US" altLang="ko-KR" sz="1100" dirty="0" err="1"/>
                    <a:t>idx</a:t>
                  </a:r>
                  <a:r>
                    <a:rPr lang="en-US" altLang="ko-KR" sz="1100" dirty="0"/>
                    <a:t> </a:t>
                  </a:r>
                  <a:r>
                    <a:rPr lang="en-US" altLang="ko-KR" sz="1100" dirty="0">
                      <a:solidFill>
                        <a:srgbClr val="7030A0"/>
                      </a:solidFill>
                    </a:rPr>
                    <a:t>in</a:t>
                  </a:r>
                  <a:r>
                    <a:rPr lang="en-US" altLang="ko-KR" sz="1100" dirty="0"/>
                    <a:t> range(</a:t>
                  </a:r>
                  <a:r>
                    <a:rPr lang="en-US" altLang="ko-KR" sz="1100" dirty="0" err="1"/>
                    <a:t>x.size</a:t>
                  </a:r>
                  <a:r>
                    <a:rPr lang="en-US" altLang="ko-KR" sz="1100" dirty="0"/>
                    <a:t>):</a:t>
                  </a:r>
                </a:p>
                <a:p>
                  <a:r>
                    <a:rPr lang="en-US" altLang="ko-KR" sz="1100" dirty="0" smtClean="0"/>
                    <a:t>        </a:t>
                  </a:r>
                  <a:r>
                    <a:rPr lang="en-US" altLang="ko-KR" sz="1100" dirty="0" err="1" smtClean="0"/>
                    <a:t>tmp_val</a:t>
                  </a:r>
                  <a:r>
                    <a:rPr lang="en-US" altLang="ko-KR" sz="1100" dirty="0" smtClean="0"/>
                    <a:t> </a:t>
                  </a:r>
                  <a:r>
                    <a:rPr lang="en-US" altLang="ko-KR" sz="1100" dirty="0"/>
                    <a:t>= x[</a:t>
                  </a:r>
                  <a:r>
                    <a:rPr lang="en-US" altLang="ko-KR" sz="1100" dirty="0" err="1"/>
                    <a:t>idx</a:t>
                  </a:r>
                  <a:r>
                    <a:rPr lang="en-US" altLang="ko-KR" sz="1100" dirty="0"/>
                    <a:t>]</a:t>
                  </a:r>
                </a:p>
                <a:p>
                  <a:r>
                    <a:rPr lang="en-US" altLang="ko-KR" sz="1100" dirty="0"/>
                    <a:t/>
                  </a:r>
                  <a:br>
                    <a:rPr lang="en-US" altLang="ko-KR" sz="1100" dirty="0"/>
                  </a:br>
                  <a:r>
                    <a:rPr lang="en-US" altLang="ko-KR" sz="1100" dirty="0" smtClean="0"/>
                    <a:t>        </a:t>
                  </a:r>
                  <a:r>
                    <a:rPr lang="en-US" altLang="ko-KR" sz="1100" dirty="0" smtClean="0">
                      <a:solidFill>
                        <a:schemeClr val="accent2"/>
                      </a:solidFill>
                    </a:rPr>
                    <a:t>""" </a:t>
                  </a:r>
                  <a:r>
                    <a:rPr lang="en-US" altLang="ko-KR" sz="1100" dirty="0">
                      <a:solidFill>
                        <a:schemeClr val="accent2"/>
                      </a:solidFill>
                    </a:rPr>
                    <a:t>f(</a:t>
                  </a:r>
                  <a:r>
                    <a:rPr lang="en-US" altLang="ko-KR" sz="1100" dirty="0" err="1">
                      <a:solidFill>
                        <a:schemeClr val="accent2"/>
                      </a:solidFill>
                    </a:rPr>
                    <a:t>x+h</a:t>
                  </a:r>
                  <a:r>
                    <a:rPr lang="en-US" altLang="ko-KR" sz="1100" dirty="0">
                      <a:solidFill>
                        <a:schemeClr val="accent2"/>
                      </a:solidFill>
                    </a:rPr>
                    <a:t>) </a:t>
                  </a:r>
                  <a:r>
                    <a:rPr lang="ko-KR" altLang="en-US" sz="1100" dirty="0">
                      <a:solidFill>
                        <a:schemeClr val="accent2"/>
                      </a:solidFill>
                    </a:rPr>
                    <a:t>계산 </a:t>
                  </a:r>
                  <a:r>
                    <a:rPr lang="en-US" altLang="ko-KR" sz="1100" dirty="0">
                      <a:solidFill>
                        <a:schemeClr val="accent2"/>
                      </a:solidFill>
                    </a:rPr>
                    <a:t>"""</a:t>
                  </a:r>
                  <a:endParaRPr lang="ko-KR" altLang="en-US" sz="1100" dirty="0">
                    <a:solidFill>
                      <a:schemeClr val="accent2"/>
                    </a:solidFill>
                  </a:endParaRPr>
                </a:p>
                <a:p>
                  <a:r>
                    <a:rPr lang="en-US" altLang="ko-KR" sz="1100" dirty="0" smtClean="0"/>
                    <a:t>        x[</a:t>
                  </a:r>
                  <a:r>
                    <a:rPr lang="en-US" altLang="ko-KR" sz="1100" dirty="0" err="1" smtClean="0"/>
                    <a:t>idx</a:t>
                  </a:r>
                  <a:r>
                    <a:rPr lang="en-US" altLang="ko-KR" sz="1100" dirty="0"/>
                    <a:t>] = </a:t>
                  </a:r>
                  <a:r>
                    <a:rPr lang="en-US" altLang="ko-KR" sz="1100" dirty="0" err="1"/>
                    <a:t>tmp_val</a:t>
                  </a:r>
                  <a:r>
                    <a:rPr lang="en-US" altLang="ko-KR" sz="1100" dirty="0"/>
                    <a:t> + h</a:t>
                  </a:r>
                  <a:r>
                    <a:rPr lang="en-US" altLang="ko-KR" sz="1100" dirty="0" smtClean="0"/>
                    <a:t> </a:t>
                  </a:r>
                  <a:endParaRPr lang="en-US" altLang="ko-KR" sz="1100" dirty="0"/>
                </a:p>
                <a:p>
                  <a:r>
                    <a:rPr lang="en-US" altLang="ko-KR" sz="1100" dirty="0" smtClean="0"/>
                    <a:t>        fxh1 </a:t>
                  </a:r>
                  <a:r>
                    <a:rPr lang="en-US" altLang="ko-KR" sz="1100" dirty="0"/>
                    <a:t>= f(x)</a:t>
                  </a:r>
                </a:p>
                <a:p>
                  <a:r>
                    <a:rPr lang="en-US" altLang="ko-KR" sz="1100" dirty="0"/>
                    <a:t/>
                  </a:r>
                  <a:br>
                    <a:rPr lang="en-US" altLang="ko-KR" sz="1100" dirty="0"/>
                  </a:br>
                  <a:r>
                    <a:rPr lang="en-US" altLang="ko-KR" sz="1100" dirty="0" smtClean="0"/>
                    <a:t>        </a:t>
                  </a:r>
                  <a:r>
                    <a:rPr lang="en-US" altLang="ko-KR" sz="1100" dirty="0" smtClean="0">
                      <a:solidFill>
                        <a:schemeClr val="accent2"/>
                      </a:solidFill>
                    </a:rPr>
                    <a:t>""" </a:t>
                  </a:r>
                  <a:r>
                    <a:rPr lang="en-US" altLang="ko-KR" sz="1100" dirty="0">
                      <a:solidFill>
                        <a:schemeClr val="accent2"/>
                      </a:solidFill>
                    </a:rPr>
                    <a:t>f(x-h) </a:t>
                  </a:r>
                  <a:r>
                    <a:rPr lang="ko-KR" altLang="en-US" sz="1100" dirty="0">
                      <a:solidFill>
                        <a:schemeClr val="accent2"/>
                      </a:solidFill>
                    </a:rPr>
                    <a:t>계산 </a:t>
                  </a:r>
                  <a:r>
                    <a:rPr lang="en-US" altLang="ko-KR" sz="1100" dirty="0">
                      <a:solidFill>
                        <a:schemeClr val="accent2"/>
                      </a:solidFill>
                    </a:rPr>
                    <a:t>"""</a:t>
                  </a:r>
                  <a:r>
                    <a:rPr lang="ko-KR" altLang="en-US" sz="1100" dirty="0">
                      <a:solidFill>
                        <a:schemeClr val="accent2"/>
                      </a:solidFill>
                    </a:rPr>
                    <a:t> </a:t>
                  </a:r>
                </a:p>
                <a:p>
                  <a:r>
                    <a:rPr lang="en-US" altLang="ko-KR" sz="1100" dirty="0" smtClean="0"/>
                    <a:t>        x[</a:t>
                  </a:r>
                  <a:r>
                    <a:rPr lang="en-US" altLang="ko-KR" sz="1100" dirty="0" err="1" smtClean="0"/>
                    <a:t>idx</a:t>
                  </a:r>
                  <a:r>
                    <a:rPr lang="en-US" altLang="ko-KR" sz="1100" dirty="0"/>
                    <a:t>] = </a:t>
                  </a:r>
                  <a:r>
                    <a:rPr lang="en-US" altLang="ko-KR" sz="1100" dirty="0" err="1"/>
                    <a:t>tmp_val</a:t>
                  </a:r>
                  <a:r>
                    <a:rPr lang="en-US" altLang="ko-KR" sz="1100" dirty="0"/>
                    <a:t> - h</a:t>
                  </a:r>
                  <a:r>
                    <a:rPr lang="en-US" altLang="ko-KR" sz="1100" dirty="0" smtClean="0"/>
                    <a:t> </a:t>
                  </a:r>
                  <a:endParaRPr lang="en-US" altLang="ko-KR" sz="1100" dirty="0"/>
                </a:p>
                <a:p>
                  <a:r>
                    <a:rPr lang="en-US" altLang="ko-KR" sz="1100" dirty="0" smtClean="0"/>
                    <a:t>        fxh2 </a:t>
                  </a:r>
                  <a:r>
                    <a:rPr lang="en-US" altLang="ko-KR" sz="1100" dirty="0"/>
                    <a:t>= f(x)</a:t>
                  </a:r>
                </a:p>
                <a:p>
                  <a:r>
                    <a:rPr lang="en-US" altLang="ko-KR" sz="1100" dirty="0"/>
                    <a:t/>
                  </a:r>
                  <a:br>
                    <a:rPr lang="en-US" altLang="ko-KR" sz="1100" dirty="0"/>
                  </a:br>
                  <a:r>
                    <a:rPr lang="en-US" altLang="ko-KR" sz="1100" dirty="0" smtClean="0"/>
                    <a:t>        grad[</a:t>
                  </a:r>
                  <a:r>
                    <a:rPr lang="en-US" altLang="ko-KR" sz="1100" dirty="0" err="1" smtClean="0"/>
                    <a:t>idx</a:t>
                  </a:r>
                  <a:r>
                    <a:rPr lang="en-US" altLang="ko-KR" sz="1100" dirty="0"/>
                    <a:t>] = (fxh1 - fxh2) / (2*h)</a:t>
                  </a:r>
                </a:p>
                <a:p>
                  <a:r>
                    <a:rPr lang="en-US" altLang="ko-KR" sz="1100" dirty="0"/>
                    <a:t/>
                  </a:r>
                  <a:br>
                    <a:rPr lang="en-US" altLang="ko-KR" sz="1100" dirty="0"/>
                  </a:br>
                  <a:r>
                    <a:rPr lang="en-US" altLang="ko-KR" sz="1100" dirty="0" smtClean="0"/>
                    <a:t>        x[</a:t>
                  </a:r>
                  <a:r>
                    <a:rPr lang="en-US" altLang="ko-KR" sz="1100" dirty="0" err="1" smtClean="0"/>
                    <a:t>idx</a:t>
                  </a:r>
                  <a:r>
                    <a:rPr lang="en-US" altLang="ko-KR" sz="1100" dirty="0"/>
                    <a:t>] = </a:t>
                  </a:r>
                  <a:r>
                    <a:rPr lang="en-US" altLang="ko-KR" sz="1100" dirty="0" err="1"/>
                    <a:t>tmp_val</a:t>
                  </a:r>
                  <a:r>
                    <a:rPr lang="en-US" altLang="ko-KR" sz="1100" dirty="0"/>
                    <a:t> </a:t>
                  </a:r>
                  <a:r>
                    <a:rPr lang="en-US" altLang="ko-KR" sz="1100" dirty="0">
                      <a:solidFill>
                        <a:srgbClr val="00B050"/>
                      </a:solidFill>
                    </a:rPr>
                    <a:t># </a:t>
                  </a:r>
                  <a:r>
                    <a:rPr lang="ko-KR" altLang="en-US" sz="1100" dirty="0">
                      <a:solidFill>
                        <a:srgbClr val="00B050"/>
                      </a:solidFill>
                    </a:rPr>
                    <a:t>값 복원 </a:t>
                  </a:r>
                </a:p>
                <a:p>
                  <a:endParaRPr lang="ko-KR" altLang="en-US" sz="1100" dirty="0"/>
                </a:p>
              </p:txBody>
            </p:sp>
          </p:grpSp>
          <p:sp>
            <p:nvSpPr>
              <p:cNvPr id="24" name="오른쪽 화살표 23"/>
              <p:cNvSpPr/>
              <p:nvPr/>
            </p:nvSpPr>
            <p:spPr>
              <a:xfrm>
                <a:off x="787400" y="4711700"/>
                <a:ext cx="330200" cy="165100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50788" y="2684230"/>
                <a:ext cx="1103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x= (3, 4)</a:t>
                </a:r>
                <a:endParaRPr lang="ko-KR" altLang="en-US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719241" y="3040232"/>
                  <a:ext cx="2094309" cy="2308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grad= (0, 0)</a:t>
                  </a:r>
                </a:p>
                <a:p>
                  <a:endParaRPr lang="en-US" altLang="ko-KR" dirty="0"/>
                </a:p>
                <a:p>
                  <a:r>
                    <a:rPr lang="en-US" altLang="ko-KR" dirty="0" err="1"/>
                    <a:t>i</a:t>
                  </a:r>
                  <a:r>
                    <a:rPr lang="en-US" altLang="ko-KR" dirty="0" err="1" smtClean="0"/>
                    <a:t>dx</a:t>
                  </a:r>
                  <a:r>
                    <a:rPr lang="en-US" altLang="ko-KR" dirty="0" smtClean="0"/>
                    <a:t> = 0</a:t>
                  </a:r>
                </a:p>
                <a:p>
                  <a:r>
                    <a:rPr lang="en-US" altLang="ko-KR" dirty="0" err="1"/>
                    <a:t>t</a:t>
                  </a:r>
                  <a:r>
                    <a:rPr lang="en-US" altLang="ko-KR" dirty="0" err="1" smtClean="0"/>
                    <a:t>mp_val</a:t>
                  </a:r>
                  <a:r>
                    <a:rPr lang="en-US" altLang="ko-KR" dirty="0" smtClean="0"/>
                    <a:t> = 3</a:t>
                  </a:r>
                </a:p>
                <a:p>
                  <a:endParaRPr lang="en-US" altLang="ko-KR" dirty="0"/>
                </a:p>
                <a:p>
                  <a:r>
                    <a:rPr lang="en-US" altLang="ko-KR" dirty="0" smtClean="0"/>
                    <a:t>x = (3+h, 4)</a:t>
                  </a:r>
                </a:p>
                <a:p>
                  <a:r>
                    <a:rPr lang="en-US" altLang="ko-KR" dirty="0" smtClean="0"/>
                    <a:t>fxh1 =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4</m:t>
                          </m:r>
                        </m:e>
                      </m:d>
                    </m:oMath>
                  </a14:m>
                  <a:endParaRPr lang="en-US" altLang="ko-KR" b="0" dirty="0" smtClean="0"/>
                </a:p>
                <a:p>
                  <a:endParaRPr lang="en-US" altLang="ko-KR" dirty="0" smtClean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241" y="3040232"/>
                  <a:ext cx="2094309" cy="2308324"/>
                </a:xfrm>
                <a:prstGeom prst="rect">
                  <a:avLst/>
                </a:prstGeom>
                <a:blipFill>
                  <a:blip r:embed="rId6"/>
                  <a:stretch>
                    <a:fillRect l="-2326" t="-15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43387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2621" y="197785"/>
            <a:ext cx="6798464" cy="6448389"/>
            <a:chOff x="282621" y="197785"/>
            <a:chExt cx="6798464" cy="6448389"/>
          </a:xfrm>
        </p:grpSpPr>
        <p:grpSp>
          <p:nvGrpSpPr>
            <p:cNvPr id="28" name="그룹 27"/>
            <p:cNvGrpSpPr/>
            <p:nvPr/>
          </p:nvGrpSpPr>
          <p:grpSpPr>
            <a:xfrm>
              <a:off x="282621" y="197785"/>
              <a:ext cx="6798464" cy="6448389"/>
              <a:chOff x="282621" y="197785"/>
              <a:chExt cx="6798464" cy="6448389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282621" y="197785"/>
                <a:ext cx="6798464" cy="6448389"/>
                <a:chOff x="282621" y="197785"/>
                <a:chExt cx="6798464" cy="6448389"/>
              </a:xfrm>
            </p:grpSpPr>
            <p:grpSp>
              <p:nvGrpSpPr>
                <p:cNvPr id="22" name="그룹 21"/>
                <p:cNvGrpSpPr/>
                <p:nvPr/>
              </p:nvGrpSpPr>
              <p:grpSpPr>
                <a:xfrm>
                  <a:off x="282621" y="197785"/>
                  <a:ext cx="6798464" cy="2842447"/>
                  <a:chOff x="720771" y="1613835"/>
                  <a:chExt cx="6798464" cy="2842447"/>
                </a:xfrm>
              </p:grpSpPr>
              <p:grpSp>
                <p:nvGrpSpPr>
                  <p:cNvPr id="18" name="그룹 17"/>
                  <p:cNvGrpSpPr/>
                  <p:nvPr/>
                </p:nvGrpSpPr>
                <p:grpSpPr>
                  <a:xfrm>
                    <a:off x="720771" y="1613835"/>
                    <a:ext cx="5526359" cy="2842447"/>
                    <a:chOff x="970961" y="1406825"/>
                    <a:chExt cx="5526359" cy="2842447"/>
                  </a:xfrm>
                </p:grpSpPr>
                <p:cxnSp>
                  <p:nvCxnSpPr>
                    <p:cNvPr id="5" name="직선 연결선 4"/>
                    <p:cNvCxnSpPr/>
                    <p:nvPr/>
                  </p:nvCxnSpPr>
                  <p:spPr>
                    <a:xfrm flipV="1">
                      <a:off x="1091132" y="2290713"/>
                      <a:ext cx="2660736" cy="1958559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직선 연결선 6"/>
                    <p:cNvCxnSpPr/>
                    <p:nvPr/>
                  </p:nvCxnSpPr>
                  <p:spPr>
                    <a:xfrm>
                      <a:off x="970961" y="3893270"/>
                      <a:ext cx="3337088" cy="75415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" name="그룹 12"/>
                    <p:cNvGrpSpPr/>
                    <p:nvPr/>
                  </p:nvGrpSpPr>
                  <p:grpSpPr>
                    <a:xfrm>
                      <a:off x="3616489" y="1406825"/>
                      <a:ext cx="1809946" cy="1885977"/>
                      <a:chOff x="593889" y="1498265"/>
                      <a:chExt cx="1809946" cy="1885977"/>
                    </a:xfrm>
                  </p:grpSpPr>
                  <p:sp>
                    <p:nvSpPr>
                      <p:cNvPr id="9" name="자유형 8"/>
                      <p:cNvSpPr/>
                      <p:nvPr/>
                    </p:nvSpPr>
                    <p:spPr>
                      <a:xfrm>
                        <a:off x="593889" y="1696825"/>
                        <a:ext cx="1809946" cy="1687417"/>
                      </a:xfrm>
                      <a:custGeom>
                        <a:avLst/>
                        <a:gdLst>
                          <a:gd name="connsiteX0" fmla="*/ 0 w 1809946"/>
                          <a:gd name="connsiteY0" fmla="*/ 28280 h 1687417"/>
                          <a:gd name="connsiteX1" fmla="*/ 933253 w 1809946"/>
                          <a:gd name="connsiteY1" fmla="*/ 1687398 h 1687417"/>
                          <a:gd name="connsiteX2" fmla="*/ 1809946 w 1809946"/>
                          <a:gd name="connsiteY2" fmla="*/ 0 h 16874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809946" h="1687417">
                            <a:moveTo>
                              <a:pt x="0" y="28280"/>
                            </a:moveTo>
                            <a:cubicBezTo>
                              <a:pt x="315797" y="860195"/>
                              <a:pt x="631595" y="1692111"/>
                              <a:pt x="933253" y="1687398"/>
                            </a:cubicBezTo>
                            <a:cubicBezTo>
                              <a:pt x="1234911" y="1682685"/>
                              <a:pt x="1522428" y="841342"/>
                              <a:pt x="1809946" y="0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accent1">
                            <a:shade val="50000"/>
                            <a:alpha val="98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" name="자유형 10"/>
                      <p:cNvSpPr/>
                      <p:nvPr/>
                    </p:nvSpPr>
                    <p:spPr>
                      <a:xfrm>
                        <a:off x="612742" y="1725105"/>
                        <a:ext cx="1772239" cy="491593"/>
                      </a:xfrm>
                      <a:custGeom>
                        <a:avLst/>
                        <a:gdLst>
                          <a:gd name="connsiteX0" fmla="*/ 0 w 1772239"/>
                          <a:gd name="connsiteY0" fmla="*/ 37707 h 491593"/>
                          <a:gd name="connsiteX1" fmla="*/ 669303 w 1772239"/>
                          <a:gd name="connsiteY1" fmla="*/ 461914 h 491593"/>
                          <a:gd name="connsiteX2" fmla="*/ 1272619 w 1772239"/>
                          <a:gd name="connsiteY2" fmla="*/ 405353 h 491593"/>
                          <a:gd name="connsiteX3" fmla="*/ 1772239 w 1772239"/>
                          <a:gd name="connsiteY3" fmla="*/ 0 h 4915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772239" h="491593">
                            <a:moveTo>
                              <a:pt x="0" y="37707"/>
                            </a:moveTo>
                            <a:cubicBezTo>
                              <a:pt x="228600" y="219173"/>
                              <a:pt x="457200" y="400640"/>
                              <a:pt x="669303" y="461914"/>
                            </a:cubicBezTo>
                            <a:cubicBezTo>
                              <a:pt x="881406" y="523188"/>
                              <a:pt x="1088796" y="482339"/>
                              <a:pt x="1272619" y="405353"/>
                            </a:cubicBezTo>
                            <a:cubicBezTo>
                              <a:pt x="1456442" y="328367"/>
                              <a:pt x="1614340" y="164183"/>
                              <a:pt x="1772239" y="0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accent1">
                            <a:shade val="50000"/>
                            <a:alpha val="98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" name="자유형 11"/>
                      <p:cNvSpPr/>
                      <p:nvPr/>
                    </p:nvSpPr>
                    <p:spPr>
                      <a:xfrm>
                        <a:off x="612741" y="1498265"/>
                        <a:ext cx="1791093" cy="226840"/>
                      </a:xfrm>
                      <a:custGeom>
                        <a:avLst/>
                        <a:gdLst>
                          <a:gd name="connsiteX0" fmla="*/ 0 w 1772240"/>
                          <a:gd name="connsiteY0" fmla="*/ 255121 h 255121"/>
                          <a:gd name="connsiteX1" fmla="*/ 895547 w 1772240"/>
                          <a:gd name="connsiteY1" fmla="*/ 597 h 255121"/>
                          <a:gd name="connsiteX2" fmla="*/ 1772240 w 1772240"/>
                          <a:gd name="connsiteY2" fmla="*/ 198560 h 2551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772240" h="255121">
                            <a:moveTo>
                              <a:pt x="0" y="255121"/>
                            </a:moveTo>
                            <a:cubicBezTo>
                              <a:pt x="300087" y="132572"/>
                              <a:pt x="600174" y="10024"/>
                              <a:pt x="895547" y="597"/>
                            </a:cubicBezTo>
                            <a:cubicBezTo>
                              <a:pt x="1190920" y="-8830"/>
                              <a:pt x="1481580" y="94865"/>
                              <a:pt x="1772240" y="198560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accent1">
                            <a:shade val="50000"/>
                            <a:alpha val="98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4" name="TextBox 13"/>
                        <p:cNvSpPr txBox="1"/>
                        <p:nvPr/>
                      </p:nvSpPr>
                      <p:spPr>
                        <a:xfrm>
                          <a:off x="3998960" y="3879940"/>
                          <a:ext cx="85852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p:txBody>
                    </p:sp>
                  </mc:Choice>
                  <mc:Fallback>
                    <p:sp>
                      <p:nvSpPr>
                        <p:cNvPr id="14" name="TextBox 1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998960" y="3879940"/>
                          <a:ext cx="858520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b="-163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5" name="TextBox 14"/>
                        <p:cNvSpPr txBox="1"/>
                        <p:nvPr/>
                      </p:nvSpPr>
                      <p:spPr>
                        <a:xfrm>
                          <a:off x="3196656" y="1896220"/>
                          <a:ext cx="85852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p:txBody>
                    </p:sp>
                  </mc:Choice>
                  <mc:Fallback>
                    <p:sp>
                      <p:nvSpPr>
                        <p:cNvPr id="15" name="TextBox 1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196656" y="1896220"/>
                          <a:ext cx="858520" cy="369332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b="-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6" name="타원 15"/>
                    <p:cNvSpPr/>
                    <p:nvPr/>
                  </p:nvSpPr>
                  <p:spPr>
                    <a:xfrm>
                      <a:off x="4897120" y="2839720"/>
                      <a:ext cx="71120" cy="8128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7" name="TextBox 16"/>
                        <p:cNvSpPr txBox="1"/>
                        <p:nvPr/>
                      </p:nvSpPr>
                      <p:spPr>
                        <a:xfrm>
                          <a:off x="4588240" y="2741860"/>
                          <a:ext cx="1909080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=3,</m:t>
                                </m:r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4)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p:txBody>
                    </p:sp>
                  </mc:Choice>
                  <mc:Fallback>
                    <p:sp>
                      <p:nvSpPr>
                        <p:cNvPr id="17" name="TextBox 1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588240" y="2741860"/>
                          <a:ext cx="1909080" cy="276999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b="-869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20" name="직선 연결선 19"/>
                  <p:cNvCxnSpPr/>
                  <p:nvPr/>
                </p:nvCxnSpPr>
                <p:spPr>
                  <a:xfrm flipH="1">
                    <a:off x="4295441" y="2656103"/>
                    <a:ext cx="774098" cy="843690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1" name="TextBox 20"/>
                      <p:cNvSpPr txBox="1"/>
                      <p:nvPr/>
                    </p:nvSpPr>
                    <p:spPr>
                      <a:xfrm>
                        <a:off x="4975024" y="2367535"/>
                        <a:ext cx="2544211" cy="4820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3+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, 4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3−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, 4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ko-KR" altLang="en-US" sz="1200" dirty="0"/>
                      </a:p>
                    </p:txBody>
                  </p:sp>
                </mc:Choice>
                <mc:Fallback>
                  <p:sp>
                    <p:nvSpPr>
                      <p:cNvPr id="21" name="TextBox 2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75024" y="2367535"/>
                        <a:ext cx="2544211" cy="482055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3" name="TextBox 22"/>
                <p:cNvSpPr txBox="1"/>
                <p:nvPr/>
              </p:nvSpPr>
              <p:spPr>
                <a:xfrm>
                  <a:off x="1117600" y="3337576"/>
                  <a:ext cx="3372850" cy="3308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100" dirty="0" err="1">
                      <a:solidFill>
                        <a:srgbClr val="00B0F0"/>
                      </a:solidFill>
                    </a:rPr>
                    <a:t>def</a:t>
                  </a:r>
                  <a:r>
                    <a:rPr lang="en-US" altLang="ko-KR" sz="1100" dirty="0"/>
                    <a:t> </a:t>
                  </a:r>
                  <a:r>
                    <a:rPr lang="en-US" altLang="ko-KR" sz="1100" dirty="0" err="1"/>
                    <a:t>numerical_gradient</a:t>
                  </a:r>
                  <a:r>
                    <a:rPr lang="en-US" altLang="ko-KR" sz="1100" dirty="0"/>
                    <a:t>( f, x </a:t>
                  </a:r>
                  <a:r>
                    <a:rPr lang="en-US" altLang="ko-KR" sz="1100" dirty="0" smtClean="0"/>
                    <a:t>):</a:t>
                  </a:r>
                </a:p>
                <a:p>
                  <a:r>
                    <a:rPr lang="en-US" altLang="ko-KR" sz="1100" dirty="0"/>
                    <a:t> </a:t>
                  </a:r>
                  <a:r>
                    <a:rPr lang="en-US" altLang="ko-KR" sz="1100" dirty="0" smtClean="0"/>
                    <a:t>   h </a:t>
                  </a:r>
                  <a:r>
                    <a:rPr lang="en-US" altLang="ko-KR" sz="1100" dirty="0"/>
                    <a:t>= 1e-4 </a:t>
                  </a:r>
                </a:p>
                <a:p>
                  <a:r>
                    <a:rPr lang="en-US" altLang="ko-KR" sz="1100" dirty="0" smtClean="0"/>
                    <a:t>    grad </a:t>
                  </a:r>
                  <a:r>
                    <a:rPr lang="en-US" altLang="ko-KR" sz="1100" dirty="0"/>
                    <a:t>= </a:t>
                  </a:r>
                  <a:r>
                    <a:rPr lang="en-US" altLang="ko-KR" sz="1100" dirty="0" err="1"/>
                    <a:t>np.zeros_like</a:t>
                  </a:r>
                  <a:r>
                    <a:rPr lang="en-US" altLang="ko-KR" sz="1100" dirty="0"/>
                    <a:t>(x) </a:t>
                  </a:r>
                  <a:r>
                    <a:rPr lang="ko-KR" altLang="en-US" sz="1100" dirty="0"/>
                    <a:t/>
                  </a:r>
                  <a:br>
                    <a:rPr lang="ko-KR" altLang="en-US" sz="1100" dirty="0"/>
                  </a:br>
                  <a:r>
                    <a:rPr lang="ko-KR" altLang="en-US" sz="1100" dirty="0" smtClean="0"/>
                    <a:t>    </a:t>
                  </a:r>
                  <a:endParaRPr lang="en-US" altLang="ko-KR" sz="1100" dirty="0" smtClean="0"/>
                </a:p>
                <a:p>
                  <a:r>
                    <a:rPr lang="en-US" altLang="ko-KR" sz="1100" dirty="0"/>
                    <a:t> </a:t>
                  </a:r>
                  <a:r>
                    <a:rPr lang="en-US" altLang="ko-KR" sz="1100" dirty="0" smtClean="0"/>
                    <a:t>   </a:t>
                  </a:r>
                  <a:r>
                    <a:rPr lang="en-US" altLang="ko-KR" sz="1100" dirty="0" smtClean="0">
                      <a:solidFill>
                        <a:srgbClr val="7030A0"/>
                      </a:solidFill>
                    </a:rPr>
                    <a:t>for</a:t>
                  </a:r>
                  <a:r>
                    <a:rPr lang="en-US" altLang="ko-KR" sz="1100" dirty="0" smtClean="0"/>
                    <a:t> </a:t>
                  </a:r>
                  <a:r>
                    <a:rPr lang="en-US" altLang="ko-KR" sz="1100" dirty="0" err="1"/>
                    <a:t>idx</a:t>
                  </a:r>
                  <a:r>
                    <a:rPr lang="en-US" altLang="ko-KR" sz="1100" dirty="0"/>
                    <a:t> </a:t>
                  </a:r>
                  <a:r>
                    <a:rPr lang="en-US" altLang="ko-KR" sz="1100" dirty="0">
                      <a:solidFill>
                        <a:srgbClr val="7030A0"/>
                      </a:solidFill>
                    </a:rPr>
                    <a:t>in</a:t>
                  </a:r>
                  <a:r>
                    <a:rPr lang="en-US" altLang="ko-KR" sz="1100" dirty="0"/>
                    <a:t> range(</a:t>
                  </a:r>
                  <a:r>
                    <a:rPr lang="en-US" altLang="ko-KR" sz="1100" dirty="0" err="1"/>
                    <a:t>x.size</a:t>
                  </a:r>
                  <a:r>
                    <a:rPr lang="en-US" altLang="ko-KR" sz="1100" dirty="0"/>
                    <a:t>):</a:t>
                  </a:r>
                </a:p>
                <a:p>
                  <a:r>
                    <a:rPr lang="en-US" altLang="ko-KR" sz="1100" dirty="0" smtClean="0"/>
                    <a:t>        </a:t>
                  </a:r>
                  <a:r>
                    <a:rPr lang="en-US" altLang="ko-KR" sz="1100" dirty="0" err="1" smtClean="0"/>
                    <a:t>tmp_val</a:t>
                  </a:r>
                  <a:r>
                    <a:rPr lang="en-US" altLang="ko-KR" sz="1100" dirty="0" smtClean="0"/>
                    <a:t> </a:t>
                  </a:r>
                  <a:r>
                    <a:rPr lang="en-US" altLang="ko-KR" sz="1100" dirty="0"/>
                    <a:t>= x[</a:t>
                  </a:r>
                  <a:r>
                    <a:rPr lang="en-US" altLang="ko-KR" sz="1100" dirty="0" err="1"/>
                    <a:t>idx</a:t>
                  </a:r>
                  <a:r>
                    <a:rPr lang="en-US" altLang="ko-KR" sz="1100" dirty="0"/>
                    <a:t>]</a:t>
                  </a:r>
                </a:p>
                <a:p>
                  <a:r>
                    <a:rPr lang="en-US" altLang="ko-KR" sz="1100" dirty="0"/>
                    <a:t/>
                  </a:r>
                  <a:br>
                    <a:rPr lang="en-US" altLang="ko-KR" sz="1100" dirty="0"/>
                  </a:br>
                  <a:r>
                    <a:rPr lang="en-US" altLang="ko-KR" sz="1100" dirty="0" smtClean="0"/>
                    <a:t>        </a:t>
                  </a:r>
                  <a:r>
                    <a:rPr lang="en-US" altLang="ko-KR" sz="1100" dirty="0" smtClean="0">
                      <a:solidFill>
                        <a:schemeClr val="accent2"/>
                      </a:solidFill>
                    </a:rPr>
                    <a:t>""" </a:t>
                  </a:r>
                  <a:r>
                    <a:rPr lang="en-US" altLang="ko-KR" sz="1100" dirty="0">
                      <a:solidFill>
                        <a:schemeClr val="accent2"/>
                      </a:solidFill>
                    </a:rPr>
                    <a:t>f(</a:t>
                  </a:r>
                  <a:r>
                    <a:rPr lang="en-US" altLang="ko-KR" sz="1100" dirty="0" err="1">
                      <a:solidFill>
                        <a:schemeClr val="accent2"/>
                      </a:solidFill>
                    </a:rPr>
                    <a:t>x+h</a:t>
                  </a:r>
                  <a:r>
                    <a:rPr lang="en-US" altLang="ko-KR" sz="1100" dirty="0">
                      <a:solidFill>
                        <a:schemeClr val="accent2"/>
                      </a:solidFill>
                    </a:rPr>
                    <a:t>) </a:t>
                  </a:r>
                  <a:r>
                    <a:rPr lang="ko-KR" altLang="en-US" sz="1100" dirty="0">
                      <a:solidFill>
                        <a:schemeClr val="accent2"/>
                      </a:solidFill>
                    </a:rPr>
                    <a:t>계산 </a:t>
                  </a:r>
                  <a:r>
                    <a:rPr lang="en-US" altLang="ko-KR" sz="1100" dirty="0">
                      <a:solidFill>
                        <a:schemeClr val="accent2"/>
                      </a:solidFill>
                    </a:rPr>
                    <a:t>"""</a:t>
                  </a:r>
                  <a:endParaRPr lang="ko-KR" altLang="en-US" sz="1100" dirty="0">
                    <a:solidFill>
                      <a:schemeClr val="accent2"/>
                    </a:solidFill>
                  </a:endParaRPr>
                </a:p>
                <a:p>
                  <a:r>
                    <a:rPr lang="en-US" altLang="ko-KR" sz="1100" dirty="0" smtClean="0"/>
                    <a:t>        x[</a:t>
                  </a:r>
                  <a:r>
                    <a:rPr lang="en-US" altLang="ko-KR" sz="1100" dirty="0" err="1" smtClean="0"/>
                    <a:t>idx</a:t>
                  </a:r>
                  <a:r>
                    <a:rPr lang="en-US" altLang="ko-KR" sz="1100" dirty="0"/>
                    <a:t>] = </a:t>
                  </a:r>
                  <a:r>
                    <a:rPr lang="en-US" altLang="ko-KR" sz="1100" dirty="0" err="1"/>
                    <a:t>tmp_val</a:t>
                  </a:r>
                  <a:r>
                    <a:rPr lang="en-US" altLang="ko-KR" sz="1100" dirty="0"/>
                    <a:t> + h</a:t>
                  </a:r>
                  <a:r>
                    <a:rPr lang="en-US" altLang="ko-KR" sz="1100" dirty="0" smtClean="0"/>
                    <a:t> </a:t>
                  </a:r>
                  <a:endParaRPr lang="en-US" altLang="ko-KR" sz="1100" dirty="0"/>
                </a:p>
                <a:p>
                  <a:r>
                    <a:rPr lang="en-US" altLang="ko-KR" sz="1100" dirty="0" smtClean="0"/>
                    <a:t>        fxh1 </a:t>
                  </a:r>
                  <a:r>
                    <a:rPr lang="en-US" altLang="ko-KR" sz="1100" dirty="0"/>
                    <a:t>= f(x)</a:t>
                  </a:r>
                </a:p>
                <a:p>
                  <a:r>
                    <a:rPr lang="en-US" altLang="ko-KR" sz="1100" dirty="0"/>
                    <a:t/>
                  </a:r>
                  <a:br>
                    <a:rPr lang="en-US" altLang="ko-KR" sz="1100" dirty="0"/>
                  </a:br>
                  <a:r>
                    <a:rPr lang="en-US" altLang="ko-KR" sz="1100" dirty="0" smtClean="0"/>
                    <a:t>        </a:t>
                  </a:r>
                  <a:r>
                    <a:rPr lang="en-US" altLang="ko-KR" sz="1100" dirty="0" smtClean="0">
                      <a:solidFill>
                        <a:schemeClr val="accent2"/>
                      </a:solidFill>
                    </a:rPr>
                    <a:t>""" </a:t>
                  </a:r>
                  <a:r>
                    <a:rPr lang="en-US" altLang="ko-KR" sz="1100" dirty="0">
                      <a:solidFill>
                        <a:schemeClr val="accent2"/>
                      </a:solidFill>
                    </a:rPr>
                    <a:t>f(x-h) </a:t>
                  </a:r>
                  <a:r>
                    <a:rPr lang="ko-KR" altLang="en-US" sz="1100" dirty="0">
                      <a:solidFill>
                        <a:schemeClr val="accent2"/>
                      </a:solidFill>
                    </a:rPr>
                    <a:t>계산 </a:t>
                  </a:r>
                  <a:r>
                    <a:rPr lang="en-US" altLang="ko-KR" sz="1100" dirty="0">
                      <a:solidFill>
                        <a:schemeClr val="accent2"/>
                      </a:solidFill>
                    </a:rPr>
                    <a:t>"""</a:t>
                  </a:r>
                  <a:r>
                    <a:rPr lang="ko-KR" altLang="en-US" sz="1100" dirty="0">
                      <a:solidFill>
                        <a:schemeClr val="accent2"/>
                      </a:solidFill>
                    </a:rPr>
                    <a:t> </a:t>
                  </a:r>
                </a:p>
                <a:p>
                  <a:r>
                    <a:rPr lang="en-US" altLang="ko-KR" sz="1100" dirty="0" smtClean="0"/>
                    <a:t>        x[</a:t>
                  </a:r>
                  <a:r>
                    <a:rPr lang="en-US" altLang="ko-KR" sz="1100" dirty="0" err="1" smtClean="0"/>
                    <a:t>idx</a:t>
                  </a:r>
                  <a:r>
                    <a:rPr lang="en-US" altLang="ko-KR" sz="1100" dirty="0"/>
                    <a:t>] = </a:t>
                  </a:r>
                  <a:r>
                    <a:rPr lang="en-US" altLang="ko-KR" sz="1100" dirty="0" err="1"/>
                    <a:t>tmp_val</a:t>
                  </a:r>
                  <a:r>
                    <a:rPr lang="en-US" altLang="ko-KR" sz="1100" dirty="0"/>
                    <a:t> - h</a:t>
                  </a:r>
                  <a:r>
                    <a:rPr lang="en-US" altLang="ko-KR" sz="1100" dirty="0" smtClean="0"/>
                    <a:t> </a:t>
                  </a:r>
                  <a:endParaRPr lang="en-US" altLang="ko-KR" sz="1100" dirty="0"/>
                </a:p>
                <a:p>
                  <a:r>
                    <a:rPr lang="en-US" altLang="ko-KR" sz="1100" dirty="0" smtClean="0"/>
                    <a:t>        fxh2 </a:t>
                  </a:r>
                  <a:r>
                    <a:rPr lang="en-US" altLang="ko-KR" sz="1100" dirty="0"/>
                    <a:t>= f(x)</a:t>
                  </a:r>
                </a:p>
                <a:p>
                  <a:r>
                    <a:rPr lang="en-US" altLang="ko-KR" sz="1100" dirty="0"/>
                    <a:t/>
                  </a:r>
                  <a:br>
                    <a:rPr lang="en-US" altLang="ko-KR" sz="1100" dirty="0"/>
                  </a:br>
                  <a:r>
                    <a:rPr lang="en-US" altLang="ko-KR" sz="1100" dirty="0" smtClean="0"/>
                    <a:t>        grad[</a:t>
                  </a:r>
                  <a:r>
                    <a:rPr lang="en-US" altLang="ko-KR" sz="1100" dirty="0" err="1" smtClean="0"/>
                    <a:t>idx</a:t>
                  </a:r>
                  <a:r>
                    <a:rPr lang="en-US" altLang="ko-KR" sz="1100" dirty="0"/>
                    <a:t>] = (fxh1 - fxh2) / (2*h)</a:t>
                  </a:r>
                </a:p>
                <a:p>
                  <a:r>
                    <a:rPr lang="en-US" altLang="ko-KR" sz="1100" dirty="0"/>
                    <a:t/>
                  </a:r>
                  <a:br>
                    <a:rPr lang="en-US" altLang="ko-KR" sz="1100" dirty="0"/>
                  </a:br>
                  <a:r>
                    <a:rPr lang="en-US" altLang="ko-KR" sz="1100" dirty="0" smtClean="0"/>
                    <a:t>        x[</a:t>
                  </a:r>
                  <a:r>
                    <a:rPr lang="en-US" altLang="ko-KR" sz="1100" dirty="0" err="1" smtClean="0"/>
                    <a:t>idx</a:t>
                  </a:r>
                  <a:r>
                    <a:rPr lang="en-US" altLang="ko-KR" sz="1100" dirty="0"/>
                    <a:t>] = </a:t>
                  </a:r>
                  <a:r>
                    <a:rPr lang="en-US" altLang="ko-KR" sz="1100" dirty="0" err="1"/>
                    <a:t>tmp_val</a:t>
                  </a:r>
                  <a:r>
                    <a:rPr lang="en-US" altLang="ko-KR" sz="1100" dirty="0"/>
                    <a:t> </a:t>
                  </a:r>
                  <a:r>
                    <a:rPr lang="en-US" altLang="ko-KR" sz="1100" dirty="0">
                      <a:solidFill>
                        <a:srgbClr val="00B050"/>
                      </a:solidFill>
                    </a:rPr>
                    <a:t># </a:t>
                  </a:r>
                  <a:r>
                    <a:rPr lang="ko-KR" altLang="en-US" sz="1100" dirty="0">
                      <a:solidFill>
                        <a:srgbClr val="00B050"/>
                      </a:solidFill>
                    </a:rPr>
                    <a:t>값 복원 </a:t>
                  </a:r>
                </a:p>
                <a:p>
                  <a:endParaRPr lang="ko-KR" altLang="en-US" sz="1100" dirty="0"/>
                </a:p>
              </p:txBody>
            </p:sp>
          </p:grpSp>
          <p:sp>
            <p:nvSpPr>
              <p:cNvPr id="24" name="오른쪽 화살표 23"/>
              <p:cNvSpPr/>
              <p:nvPr/>
            </p:nvSpPr>
            <p:spPr>
              <a:xfrm>
                <a:off x="787400" y="5975350"/>
                <a:ext cx="330200" cy="165100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50788" y="2684230"/>
                <a:ext cx="1103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x= (3, 4)</a:t>
                </a:r>
                <a:endParaRPr lang="ko-KR" altLang="en-US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719241" y="3040232"/>
                  <a:ext cx="2259409" cy="33039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grad= (0, 0)</a:t>
                  </a:r>
                </a:p>
                <a:p>
                  <a:endParaRPr lang="en-US" altLang="ko-KR" dirty="0"/>
                </a:p>
                <a:p>
                  <a:r>
                    <a:rPr lang="en-US" altLang="ko-KR" dirty="0" err="1"/>
                    <a:t>i</a:t>
                  </a:r>
                  <a:r>
                    <a:rPr lang="en-US" altLang="ko-KR" dirty="0" err="1" smtClean="0"/>
                    <a:t>dx</a:t>
                  </a:r>
                  <a:r>
                    <a:rPr lang="en-US" altLang="ko-KR" dirty="0" smtClean="0"/>
                    <a:t> = 0</a:t>
                  </a:r>
                </a:p>
                <a:p>
                  <a:r>
                    <a:rPr lang="en-US" altLang="ko-KR" dirty="0" err="1"/>
                    <a:t>t</a:t>
                  </a:r>
                  <a:r>
                    <a:rPr lang="en-US" altLang="ko-KR" dirty="0" err="1" smtClean="0"/>
                    <a:t>mp_val</a:t>
                  </a:r>
                  <a:r>
                    <a:rPr lang="en-US" altLang="ko-KR" dirty="0" smtClean="0"/>
                    <a:t> = 3</a:t>
                  </a:r>
                </a:p>
                <a:p>
                  <a:endParaRPr lang="en-US" altLang="ko-KR" dirty="0"/>
                </a:p>
                <a:p>
                  <a:r>
                    <a:rPr lang="en-US" altLang="ko-KR" dirty="0" smtClean="0"/>
                    <a:t>x = (3+h, 4)</a:t>
                  </a:r>
                </a:p>
                <a:p>
                  <a:r>
                    <a:rPr lang="en-US" altLang="ko-KR" dirty="0" smtClean="0"/>
                    <a:t>fxh1 =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4</m:t>
                          </m:r>
                        </m:e>
                      </m:d>
                    </m:oMath>
                  </a14:m>
                  <a:endParaRPr lang="en-US" altLang="ko-KR" b="0" dirty="0" smtClean="0"/>
                </a:p>
                <a:p>
                  <a:endParaRPr lang="en-US" altLang="ko-KR" dirty="0" smtClean="0"/>
                </a:p>
                <a:p>
                  <a:r>
                    <a:rPr lang="en-US" altLang="ko-KR" dirty="0" smtClean="0"/>
                    <a:t>x = (3-h, 4)</a:t>
                  </a:r>
                </a:p>
                <a:p>
                  <a:r>
                    <a:rPr lang="en-US" altLang="ko-KR" dirty="0" smtClean="0"/>
                    <a:t>fxh2 =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4</m:t>
                          </m:r>
                        </m:e>
                      </m:d>
                    </m:oMath>
                  </a14:m>
                  <a:endParaRPr lang="en-US" altLang="ko-KR" dirty="0" smtClean="0"/>
                </a:p>
                <a:p>
                  <a:r>
                    <a:rPr lang="en-US" altLang="ko-KR" dirty="0" smtClean="0"/>
                    <a:t>grad = (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altLang="ko-KR" dirty="0" smtClean="0"/>
                    <a:t> , 0)   </a:t>
                  </a:r>
                  <a:endParaRPr lang="en-US" altLang="ko-KR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241" y="3040232"/>
                  <a:ext cx="2259409" cy="3303918"/>
                </a:xfrm>
                <a:prstGeom prst="rect">
                  <a:avLst/>
                </a:prstGeom>
                <a:blipFill>
                  <a:blip r:embed="rId6"/>
                  <a:stretch>
                    <a:fillRect l="-2156" t="-11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39295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82621" y="197785"/>
            <a:ext cx="6798464" cy="6448389"/>
            <a:chOff x="282621" y="197785"/>
            <a:chExt cx="6798464" cy="6448389"/>
          </a:xfrm>
        </p:grpSpPr>
        <p:grpSp>
          <p:nvGrpSpPr>
            <p:cNvPr id="28" name="그룹 27"/>
            <p:cNvGrpSpPr/>
            <p:nvPr/>
          </p:nvGrpSpPr>
          <p:grpSpPr>
            <a:xfrm>
              <a:off x="282621" y="197785"/>
              <a:ext cx="6798464" cy="6448389"/>
              <a:chOff x="282621" y="197785"/>
              <a:chExt cx="6798464" cy="6448389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282621" y="197785"/>
                <a:ext cx="6798464" cy="6448389"/>
                <a:chOff x="282621" y="197785"/>
                <a:chExt cx="6798464" cy="6448389"/>
              </a:xfrm>
            </p:grpSpPr>
            <p:grpSp>
              <p:nvGrpSpPr>
                <p:cNvPr id="22" name="그룹 21"/>
                <p:cNvGrpSpPr/>
                <p:nvPr/>
              </p:nvGrpSpPr>
              <p:grpSpPr>
                <a:xfrm>
                  <a:off x="282621" y="197785"/>
                  <a:ext cx="6798464" cy="2842447"/>
                  <a:chOff x="720771" y="1613835"/>
                  <a:chExt cx="6798464" cy="2842447"/>
                </a:xfrm>
              </p:grpSpPr>
              <p:grpSp>
                <p:nvGrpSpPr>
                  <p:cNvPr id="18" name="그룹 17"/>
                  <p:cNvGrpSpPr/>
                  <p:nvPr/>
                </p:nvGrpSpPr>
                <p:grpSpPr>
                  <a:xfrm>
                    <a:off x="720771" y="1613835"/>
                    <a:ext cx="5526359" cy="2842447"/>
                    <a:chOff x="970961" y="1406825"/>
                    <a:chExt cx="5526359" cy="2842447"/>
                  </a:xfrm>
                </p:grpSpPr>
                <p:cxnSp>
                  <p:nvCxnSpPr>
                    <p:cNvPr id="5" name="직선 연결선 4"/>
                    <p:cNvCxnSpPr/>
                    <p:nvPr/>
                  </p:nvCxnSpPr>
                  <p:spPr>
                    <a:xfrm flipV="1">
                      <a:off x="1091132" y="2290713"/>
                      <a:ext cx="2660736" cy="1958559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직선 연결선 6"/>
                    <p:cNvCxnSpPr/>
                    <p:nvPr/>
                  </p:nvCxnSpPr>
                  <p:spPr>
                    <a:xfrm>
                      <a:off x="970961" y="3893270"/>
                      <a:ext cx="3337088" cy="75415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" name="그룹 12"/>
                    <p:cNvGrpSpPr/>
                    <p:nvPr/>
                  </p:nvGrpSpPr>
                  <p:grpSpPr>
                    <a:xfrm>
                      <a:off x="3616489" y="1406825"/>
                      <a:ext cx="1809946" cy="1885977"/>
                      <a:chOff x="593889" y="1498265"/>
                      <a:chExt cx="1809946" cy="1885977"/>
                    </a:xfrm>
                  </p:grpSpPr>
                  <p:sp>
                    <p:nvSpPr>
                      <p:cNvPr id="9" name="자유형 8"/>
                      <p:cNvSpPr/>
                      <p:nvPr/>
                    </p:nvSpPr>
                    <p:spPr>
                      <a:xfrm>
                        <a:off x="593889" y="1696825"/>
                        <a:ext cx="1809946" cy="1687417"/>
                      </a:xfrm>
                      <a:custGeom>
                        <a:avLst/>
                        <a:gdLst>
                          <a:gd name="connsiteX0" fmla="*/ 0 w 1809946"/>
                          <a:gd name="connsiteY0" fmla="*/ 28280 h 1687417"/>
                          <a:gd name="connsiteX1" fmla="*/ 933253 w 1809946"/>
                          <a:gd name="connsiteY1" fmla="*/ 1687398 h 1687417"/>
                          <a:gd name="connsiteX2" fmla="*/ 1809946 w 1809946"/>
                          <a:gd name="connsiteY2" fmla="*/ 0 h 16874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809946" h="1687417">
                            <a:moveTo>
                              <a:pt x="0" y="28280"/>
                            </a:moveTo>
                            <a:cubicBezTo>
                              <a:pt x="315797" y="860195"/>
                              <a:pt x="631595" y="1692111"/>
                              <a:pt x="933253" y="1687398"/>
                            </a:cubicBezTo>
                            <a:cubicBezTo>
                              <a:pt x="1234911" y="1682685"/>
                              <a:pt x="1522428" y="841342"/>
                              <a:pt x="1809946" y="0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accent1">
                            <a:shade val="50000"/>
                            <a:alpha val="98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" name="자유형 10"/>
                      <p:cNvSpPr/>
                      <p:nvPr/>
                    </p:nvSpPr>
                    <p:spPr>
                      <a:xfrm>
                        <a:off x="612742" y="1725105"/>
                        <a:ext cx="1772239" cy="491593"/>
                      </a:xfrm>
                      <a:custGeom>
                        <a:avLst/>
                        <a:gdLst>
                          <a:gd name="connsiteX0" fmla="*/ 0 w 1772239"/>
                          <a:gd name="connsiteY0" fmla="*/ 37707 h 491593"/>
                          <a:gd name="connsiteX1" fmla="*/ 669303 w 1772239"/>
                          <a:gd name="connsiteY1" fmla="*/ 461914 h 491593"/>
                          <a:gd name="connsiteX2" fmla="*/ 1272619 w 1772239"/>
                          <a:gd name="connsiteY2" fmla="*/ 405353 h 491593"/>
                          <a:gd name="connsiteX3" fmla="*/ 1772239 w 1772239"/>
                          <a:gd name="connsiteY3" fmla="*/ 0 h 4915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772239" h="491593">
                            <a:moveTo>
                              <a:pt x="0" y="37707"/>
                            </a:moveTo>
                            <a:cubicBezTo>
                              <a:pt x="228600" y="219173"/>
                              <a:pt x="457200" y="400640"/>
                              <a:pt x="669303" y="461914"/>
                            </a:cubicBezTo>
                            <a:cubicBezTo>
                              <a:pt x="881406" y="523188"/>
                              <a:pt x="1088796" y="482339"/>
                              <a:pt x="1272619" y="405353"/>
                            </a:cubicBezTo>
                            <a:cubicBezTo>
                              <a:pt x="1456442" y="328367"/>
                              <a:pt x="1614340" y="164183"/>
                              <a:pt x="1772239" y="0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accent1">
                            <a:shade val="50000"/>
                            <a:alpha val="98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" name="자유형 11"/>
                      <p:cNvSpPr/>
                      <p:nvPr/>
                    </p:nvSpPr>
                    <p:spPr>
                      <a:xfrm>
                        <a:off x="612741" y="1498265"/>
                        <a:ext cx="1791093" cy="226840"/>
                      </a:xfrm>
                      <a:custGeom>
                        <a:avLst/>
                        <a:gdLst>
                          <a:gd name="connsiteX0" fmla="*/ 0 w 1772240"/>
                          <a:gd name="connsiteY0" fmla="*/ 255121 h 255121"/>
                          <a:gd name="connsiteX1" fmla="*/ 895547 w 1772240"/>
                          <a:gd name="connsiteY1" fmla="*/ 597 h 255121"/>
                          <a:gd name="connsiteX2" fmla="*/ 1772240 w 1772240"/>
                          <a:gd name="connsiteY2" fmla="*/ 198560 h 2551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772240" h="255121">
                            <a:moveTo>
                              <a:pt x="0" y="255121"/>
                            </a:moveTo>
                            <a:cubicBezTo>
                              <a:pt x="300087" y="132572"/>
                              <a:pt x="600174" y="10024"/>
                              <a:pt x="895547" y="597"/>
                            </a:cubicBezTo>
                            <a:cubicBezTo>
                              <a:pt x="1190920" y="-8830"/>
                              <a:pt x="1481580" y="94865"/>
                              <a:pt x="1772240" y="198560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accent1">
                            <a:shade val="50000"/>
                            <a:alpha val="98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4" name="TextBox 13"/>
                        <p:cNvSpPr txBox="1"/>
                        <p:nvPr/>
                      </p:nvSpPr>
                      <p:spPr>
                        <a:xfrm>
                          <a:off x="3998960" y="3879940"/>
                          <a:ext cx="85852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p:txBody>
                    </p:sp>
                  </mc:Choice>
                  <mc:Fallback>
                    <p:sp>
                      <p:nvSpPr>
                        <p:cNvPr id="14" name="TextBox 1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998960" y="3879940"/>
                          <a:ext cx="858520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b="-163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5" name="TextBox 14"/>
                        <p:cNvSpPr txBox="1"/>
                        <p:nvPr/>
                      </p:nvSpPr>
                      <p:spPr>
                        <a:xfrm>
                          <a:off x="3196656" y="1896220"/>
                          <a:ext cx="85852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p:txBody>
                    </p:sp>
                  </mc:Choice>
                  <mc:Fallback>
                    <p:sp>
                      <p:nvSpPr>
                        <p:cNvPr id="15" name="TextBox 1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196656" y="1896220"/>
                          <a:ext cx="858520" cy="369332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b="-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6" name="타원 15"/>
                    <p:cNvSpPr/>
                    <p:nvPr/>
                  </p:nvSpPr>
                  <p:spPr>
                    <a:xfrm>
                      <a:off x="4897120" y="2839720"/>
                      <a:ext cx="71120" cy="8128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7" name="TextBox 16"/>
                        <p:cNvSpPr txBox="1"/>
                        <p:nvPr/>
                      </p:nvSpPr>
                      <p:spPr>
                        <a:xfrm>
                          <a:off x="4588240" y="2741860"/>
                          <a:ext cx="1909080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=3,</m:t>
                                </m:r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4)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p:txBody>
                    </p:sp>
                  </mc:Choice>
                  <mc:Fallback>
                    <p:sp>
                      <p:nvSpPr>
                        <p:cNvPr id="17" name="TextBox 1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588240" y="2741860"/>
                          <a:ext cx="1909080" cy="276999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b="-869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20" name="직선 연결선 19"/>
                  <p:cNvCxnSpPr/>
                  <p:nvPr/>
                </p:nvCxnSpPr>
                <p:spPr>
                  <a:xfrm flipH="1" flipV="1">
                    <a:off x="4273551" y="2755900"/>
                    <a:ext cx="781049" cy="647700"/>
                  </a:xfrm>
                  <a:prstGeom prst="line">
                    <a:avLst/>
                  </a:prstGeom>
                  <a:ln w="127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1" name="TextBox 20"/>
                      <p:cNvSpPr txBox="1"/>
                      <p:nvPr/>
                    </p:nvSpPr>
                    <p:spPr>
                      <a:xfrm>
                        <a:off x="4975024" y="2367535"/>
                        <a:ext cx="2544211" cy="4820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3, 4+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 4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ko-KR" altLang="en-US" sz="1200" dirty="0"/>
                      </a:p>
                    </p:txBody>
                  </p:sp>
                </mc:Choice>
                <mc:Fallback>
                  <p:sp>
                    <p:nvSpPr>
                      <p:cNvPr id="21" name="TextBox 2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75024" y="2367535"/>
                        <a:ext cx="2544211" cy="482055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3" name="TextBox 22"/>
                <p:cNvSpPr txBox="1"/>
                <p:nvPr/>
              </p:nvSpPr>
              <p:spPr>
                <a:xfrm>
                  <a:off x="1117600" y="3337576"/>
                  <a:ext cx="3372850" cy="3308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100" dirty="0" err="1">
                      <a:solidFill>
                        <a:srgbClr val="00B0F0"/>
                      </a:solidFill>
                    </a:rPr>
                    <a:t>def</a:t>
                  </a:r>
                  <a:r>
                    <a:rPr lang="en-US" altLang="ko-KR" sz="1100" dirty="0"/>
                    <a:t> </a:t>
                  </a:r>
                  <a:r>
                    <a:rPr lang="en-US" altLang="ko-KR" sz="1100" dirty="0" err="1"/>
                    <a:t>numerical_gradient</a:t>
                  </a:r>
                  <a:r>
                    <a:rPr lang="en-US" altLang="ko-KR" sz="1100" dirty="0"/>
                    <a:t>( f, x </a:t>
                  </a:r>
                  <a:r>
                    <a:rPr lang="en-US" altLang="ko-KR" sz="1100" dirty="0" smtClean="0"/>
                    <a:t>):</a:t>
                  </a:r>
                </a:p>
                <a:p>
                  <a:r>
                    <a:rPr lang="en-US" altLang="ko-KR" sz="1100" dirty="0"/>
                    <a:t> </a:t>
                  </a:r>
                  <a:r>
                    <a:rPr lang="en-US" altLang="ko-KR" sz="1100" dirty="0" smtClean="0"/>
                    <a:t>   h </a:t>
                  </a:r>
                  <a:r>
                    <a:rPr lang="en-US" altLang="ko-KR" sz="1100" dirty="0"/>
                    <a:t>= 1e-4 </a:t>
                  </a:r>
                </a:p>
                <a:p>
                  <a:r>
                    <a:rPr lang="en-US" altLang="ko-KR" sz="1100" dirty="0" smtClean="0"/>
                    <a:t>    grad </a:t>
                  </a:r>
                  <a:r>
                    <a:rPr lang="en-US" altLang="ko-KR" sz="1100" dirty="0"/>
                    <a:t>= </a:t>
                  </a:r>
                  <a:r>
                    <a:rPr lang="en-US" altLang="ko-KR" sz="1100" dirty="0" err="1"/>
                    <a:t>np.zeros_like</a:t>
                  </a:r>
                  <a:r>
                    <a:rPr lang="en-US" altLang="ko-KR" sz="1100" dirty="0"/>
                    <a:t>(x) </a:t>
                  </a:r>
                  <a:r>
                    <a:rPr lang="ko-KR" altLang="en-US" sz="1100" dirty="0"/>
                    <a:t/>
                  </a:r>
                  <a:br>
                    <a:rPr lang="ko-KR" altLang="en-US" sz="1100" dirty="0"/>
                  </a:br>
                  <a:r>
                    <a:rPr lang="ko-KR" altLang="en-US" sz="1100" dirty="0" smtClean="0"/>
                    <a:t>    </a:t>
                  </a:r>
                  <a:endParaRPr lang="en-US" altLang="ko-KR" sz="1100" dirty="0" smtClean="0"/>
                </a:p>
                <a:p>
                  <a:r>
                    <a:rPr lang="en-US" altLang="ko-KR" sz="1100" dirty="0"/>
                    <a:t> </a:t>
                  </a:r>
                  <a:r>
                    <a:rPr lang="en-US" altLang="ko-KR" sz="1100" dirty="0" smtClean="0"/>
                    <a:t>   </a:t>
                  </a:r>
                  <a:r>
                    <a:rPr lang="en-US" altLang="ko-KR" sz="1100" dirty="0" smtClean="0">
                      <a:solidFill>
                        <a:srgbClr val="7030A0"/>
                      </a:solidFill>
                    </a:rPr>
                    <a:t>for</a:t>
                  </a:r>
                  <a:r>
                    <a:rPr lang="en-US" altLang="ko-KR" sz="1100" dirty="0" smtClean="0"/>
                    <a:t> </a:t>
                  </a:r>
                  <a:r>
                    <a:rPr lang="en-US" altLang="ko-KR" sz="1100" dirty="0" err="1"/>
                    <a:t>idx</a:t>
                  </a:r>
                  <a:r>
                    <a:rPr lang="en-US" altLang="ko-KR" sz="1100" dirty="0"/>
                    <a:t> </a:t>
                  </a:r>
                  <a:r>
                    <a:rPr lang="en-US" altLang="ko-KR" sz="1100" dirty="0">
                      <a:solidFill>
                        <a:srgbClr val="7030A0"/>
                      </a:solidFill>
                    </a:rPr>
                    <a:t>in</a:t>
                  </a:r>
                  <a:r>
                    <a:rPr lang="en-US" altLang="ko-KR" sz="1100" dirty="0"/>
                    <a:t> range(</a:t>
                  </a:r>
                  <a:r>
                    <a:rPr lang="en-US" altLang="ko-KR" sz="1100" dirty="0" err="1"/>
                    <a:t>x.size</a:t>
                  </a:r>
                  <a:r>
                    <a:rPr lang="en-US" altLang="ko-KR" sz="1100" dirty="0"/>
                    <a:t>):</a:t>
                  </a:r>
                </a:p>
                <a:p>
                  <a:r>
                    <a:rPr lang="en-US" altLang="ko-KR" sz="1100" dirty="0" smtClean="0"/>
                    <a:t>        </a:t>
                  </a:r>
                  <a:r>
                    <a:rPr lang="en-US" altLang="ko-KR" sz="1100" dirty="0" err="1" smtClean="0"/>
                    <a:t>tmp_val</a:t>
                  </a:r>
                  <a:r>
                    <a:rPr lang="en-US" altLang="ko-KR" sz="1100" dirty="0" smtClean="0"/>
                    <a:t> </a:t>
                  </a:r>
                  <a:r>
                    <a:rPr lang="en-US" altLang="ko-KR" sz="1100" dirty="0"/>
                    <a:t>= x[</a:t>
                  </a:r>
                  <a:r>
                    <a:rPr lang="en-US" altLang="ko-KR" sz="1100" dirty="0" err="1"/>
                    <a:t>idx</a:t>
                  </a:r>
                  <a:r>
                    <a:rPr lang="en-US" altLang="ko-KR" sz="1100" dirty="0"/>
                    <a:t>]</a:t>
                  </a:r>
                </a:p>
                <a:p>
                  <a:r>
                    <a:rPr lang="en-US" altLang="ko-KR" sz="1100" dirty="0"/>
                    <a:t/>
                  </a:r>
                  <a:br>
                    <a:rPr lang="en-US" altLang="ko-KR" sz="1100" dirty="0"/>
                  </a:br>
                  <a:r>
                    <a:rPr lang="en-US" altLang="ko-KR" sz="1100" dirty="0" smtClean="0"/>
                    <a:t>        </a:t>
                  </a:r>
                  <a:r>
                    <a:rPr lang="en-US" altLang="ko-KR" sz="1100" dirty="0" smtClean="0">
                      <a:solidFill>
                        <a:schemeClr val="accent2"/>
                      </a:solidFill>
                    </a:rPr>
                    <a:t>""" </a:t>
                  </a:r>
                  <a:r>
                    <a:rPr lang="en-US" altLang="ko-KR" sz="1100" dirty="0">
                      <a:solidFill>
                        <a:schemeClr val="accent2"/>
                      </a:solidFill>
                    </a:rPr>
                    <a:t>f(</a:t>
                  </a:r>
                  <a:r>
                    <a:rPr lang="en-US" altLang="ko-KR" sz="1100" dirty="0" err="1">
                      <a:solidFill>
                        <a:schemeClr val="accent2"/>
                      </a:solidFill>
                    </a:rPr>
                    <a:t>x+h</a:t>
                  </a:r>
                  <a:r>
                    <a:rPr lang="en-US" altLang="ko-KR" sz="1100" dirty="0">
                      <a:solidFill>
                        <a:schemeClr val="accent2"/>
                      </a:solidFill>
                    </a:rPr>
                    <a:t>) </a:t>
                  </a:r>
                  <a:r>
                    <a:rPr lang="ko-KR" altLang="en-US" sz="1100" dirty="0">
                      <a:solidFill>
                        <a:schemeClr val="accent2"/>
                      </a:solidFill>
                    </a:rPr>
                    <a:t>계산 </a:t>
                  </a:r>
                  <a:r>
                    <a:rPr lang="en-US" altLang="ko-KR" sz="1100" dirty="0">
                      <a:solidFill>
                        <a:schemeClr val="accent2"/>
                      </a:solidFill>
                    </a:rPr>
                    <a:t>"""</a:t>
                  </a:r>
                  <a:endParaRPr lang="ko-KR" altLang="en-US" sz="1100" dirty="0">
                    <a:solidFill>
                      <a:schemeClr val="accent2"/>
                    </a:solidFill>
                  </a:endParaRPr>
                </a:p>
                <a:p>
                  <a:r>
                    <a:rPr lang="en-US" altLang="ko-KR" sz="1100" dirty="0" smtClean="0"/>
                    <a:t>        x[</a:t>
                  </a:r>
                  <a:r>
                    <a:rPr lang="en-US" altLang="ko-KR" sz="1100" dirty="0" err="1" smtClean="0"/>
                    <a:t>idx</a:t>
                  </a:r>
                  <a:r>
                    <a:rPr lang="en-US" altLang="ko-KR" sz="1100" dirty="0"/>
                    <a:t>] = </a:t>
                  </a:r>
                  <a:r>
                    <a:rPr lang="en-US" altLang="ko-KR" sz="1100" dirty="0" err="1"/>
                    <a:t>tmp_val</a:t>
                  </a:r>
                  <a:r>
                    <a:rPr lang="en-US" altLang="ko-KR" sz="1100" dirty="0"/>
                    <a:t> + h</a:t>
                  </a:r>
                  <a:r>
                    <a:rPr lang="en-US" altLang="ko-KR" sz="1100" dirty="0" smtClean="0"/>
                    <a:t> </a:t>
                  </a:r>
                  <a:endParaRPr lang="en-US" altLang="ko-KR" sz="1100" dirty="0"/>
                </a:p>
                <a:p>
                  <a:r>
                    <a:rPr lang="en-US" altLang="ko-KR" sz="1100" dirty="0" smtClean="0"/>
                    <a:t>        fxh1 </a:t>
                  </a:r>
                  <a:r>
                    <a:rPr lang="en-US" altLang="ko-KR" sz="1100" dirty="0"/>
                    <a:t>= f(x)</a:t>
                  </a:r>
                </a:p>
                <a:p>
                  <a:r>
                    <a:rPr lang="en-US" altLang="ko-KR" sz="1100" dirty="0"/>
                    <a:t/>
                  </a:r>
                  <a:br>
                    <a:rPr lang="en-US" altLang="ko-KR" sz="1100" dirty="0"/>
                  </a:br>
                  <a:r>
                    <a:rPr lang="en-US" altLang="ko-KR" sz="1100" dirty="0" smtClean="0"/>
                    <a:t>        </a:t>
                  </a:r>
                  <a:r>
                    <a:rPr lang="en-US" altLang="ko-KR" sz="1100" dirty="0" smtClean="0">
                      <a:solidFill>
                        <a:schemeClr val="accent2"/>
                      </a:solidFill>
                    </a:rPr>
                    <a:t>""" </a:t>
                  </a:r>
                  <a:r>
                    <a:rPr lang="en-US" altLang="ko-KR" sz="1100" dirty="0">
                      <a:solidFill>
                        <a:schemeClr val="accent2"/>
                      </a:solidFill>
                    </a:rPr>
                    <a:t>f(x-h) </a:t>
                  </a:r>
                  <a:r>
                    <a:rPr lang="ko-KR" altLang="en-US" sz="1100" dirty="0">
                      <a:solidFill>
                        <a:schemeClr val="accent2"/>
                      </a:solidFill>
                    </a:rPr>
                    <a:t>계산 </a:t>
                  </a:r>
                  <a:r>
                    <a:rPr lang="en-US" altLang="ko-KR" sz="1100" dirty="0">
                      <a:solidFill>
                        <a:schemeClr val="accent2"/>
                      </a:solidFill>
                    </a:rPr>
                    <a:t>"""</a:t>
                  </a:r>
                  <a:r>
                    <a:rPr lang="ko-KR" altLang="en-US" sz="1100" dirty="0">
                      <a:solidFill>
                        <a:schemeClr val="accent2"/>
                      </a:solidFill>
                    </a:rPr>
                    <a:t> </a:t>
                  </a:r>
                </a:p>
                <a:p>
                  <a:r>
                    <a:rPr lang="en-US" altLang="ko-KR" sz="1100" dirty="0" smtClean="0"/>
                    <a:t>        x[</a:t>
                  </a:r>
                  <a:r>
                    <a:rPr lang="en-US" altLang="ko-KR" sz="1100" dirty="0" err="1" smtClean="0"/>
                    <a:t>idx</a:t>
                  </a:r>
                  <a:r>
                    <a:rPr lang="en-US" altLang="ko-KR" sz="1100" dirty="0"/>
                    <a:t>] = </a:t>
                  </a:r>
                  <a:r>
                    <a:rPr lang="en-US" altLang="ko-KR" sz="1100" dirty="0" err="1"/>
                    <a:t>tmp_val</a:t>
                  </a:r>
                  <a:r>
                    <a:rPr lang="en-US" altLang="ko-KR" sz="1100" dirty="0"/>
                    <a:t> - h</a:t>
                  </a:r>
                  <a:r>
                    <a:rPr lang="en-US" altLang="ko-KR" sz="1100" dirty="0" smtClean="0"/>
                    <a:t> </a:t>
                  </a:r>
                  <a:endParaRPr lang="en-US" altLang="ko-KR" sz="1100" dirty="0"/>
                </a:p>
                <a:p>
                  <a:r>
                    <a:rPr lang="en-US" altLang="ko-KR" sz="1100" dirty="0" smtClean="0"/>
                    <a:t>        fxh2 </a:t>
                  </a:r>
                  <a:r>
                    <a:rPr lang="en-US" altLang="ko-KR" sz="1100" dirty="0"/>
                    <a:t>= f(x)</a:t>
                  </a:r>
                </a:p>
                <a:p>
                  <a:r>
                    <a:rPr lang="en-US" altLang="ko-KR" sz="1100" dirty="0"/>
                    <a:t/>
                  </a:r>
                  <a:br>
                    <a:rPr lang="en-US" altLang="ko-KR" sz="1100" dirty="0"/>
                  </a:br>
                  <a:r>
                    <a:rPr lang="en-US" altLang="ko-KR" sz="1100" dirty="0" smtClean="0"/>
                    <a:t>        grad[</a:t>
                  </a:r>
                  <a:r>
                    <a:rPr lang="en-US" altLang="ko-KR" sz="1100" dirty="0" err="1" smtClean="0"/>
                    <a:t>idx</a:t>
                  </a:r>
                  <a:r>
                    <a:rPr lang="en-US" altLang="ko-KR" sz="1100" dirty="0"/>
                    <a:t>] = (fxh1 - fxh2) / (2*h)</a:t>
                  </a:r>
                </a:p>
                <a:p>
                  <a:r>
                    <a:rPr lang="en-US" altLang="ko-KR" sz="1100" dirty="0"/>
                    <a:t/>
                  </a:r>
                  <a:br>
                    <a:rPr lang="en-US" altLang="ko-KR" sz="1100" dirty="0"/>
                  </a:br>
                  <a:r>
                    <a:rPr lang="en-US" altLang="ko-KR" sz="1100" dirty="0" smtClean="0"/>
                    <a:t>        x[</a:t>
                  </a:r>
                  <a:r>
                    <a:rPr lang="en-US" altLang="ko-KR" sz="1100" dirty="0" err="1" smtClean="0"/>
                    <a:t>idx</a:t>
                  </a:r>
                  <a:r>
                    <a:rPr lang="en-US" altLang="ko-KR" sz="1100" dirty="0"/>
                    <a:t>] = </a:t>
                  </a:r>
                  <a:r>
                    <a:rPr lang="en-US" altLang="ko-KR" sz="1100" dirty="0" err="1"/>
                    <a:t>tmp_val</a:t>
                  </a:r>
                  <a:r>
                    <a:rPr lang="en-US" altLang="ko-KR" sz="1100" dirty="0"/>
                    <a:t> </a:t>
                  </a:r>
                  <a:r>
                    <a:rPr lang="en-US" altLang="ko-KR" sz="1100" dirty="0">
                      <a:solidFill>
                        <a:srgbClr val="00B050"/>
                      </a:solidFill>
                    </a:rPr>
                    <a:t># </a:t>
                  </a:r>
                  <a:r>
                    <a:rPr lang="ko-KR" altLang="en-US" sz="1100" dirty="0">
                      <a:solidFill>
                        <a:srgbClr val="00B050"/>
                      </a:solidFill>
                    </a:rPr>
                    <a:t>값 복원 </a:t>
                  </a:r>
                </a:p>
                <a:p>
                  <a:endParaRPr lang="ko-KR" altLang="en-US" sz="1100" dirty="0"/>
                </a:p>
              </p:txBody>
            </p:sp>
          </p:grpSp>
          <p:sp>
            <p:nvSpPr>
              <p:cNvPr id="24" name="오른쪽 화살표 23"/>
              <p:cNvSpPr/>
              <p:nvPr/>
            </p:nvSpPr>
            <p:spPr>
              <a:xfrm>
                <a:off x="787400" y="4095750"/>
                <a:ext cx="330200" cy="165100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50788" y="2684230"/>
                <a:ext cx="1103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x= (3, 4)</a:t>
                </a:r>
                <a:endParaRPr lang="ko-KR" altLang="en-US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4719241" y="3040232"/>
              <a:ext cx="197365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grad= (0, 0)</a:t>
              </a:r>
            </a:p>
            <a:p>
              <a:endParaRPr lang="en-US" altLang="ko-KR" dirty="0"/>
            </a:p>
            <a:p>
              <a:r>
                <a:rPr lang="en-US" altLang="ko-KR" dirty="0" err="1"/>
                <a:t>i</a:t>
              </a:r>
              <a:r>
                <a:rPr lang="en-US" altLang="ko-KR" dirty="0" err="1" smtClean="0"/>
                <a:t>dx</a:t>
              </a:r>
              <a:r>
                <a:rPr lang="en-US" altLang="ko-KR" dirty="0" smtClean="0"/>
                <a:t> = 1</a:t>
              </a:r>
            </a:p>
            <a:p>
              <a:r>
                <a:rPr lang="en-US" altLang="ko-KR" dirty="0" err="1"/>
                <a:t>t</a:t>
              </a:r>
              <a:r>
                <a:rPr lang="en-US" altLang="ko-KR" dirty="0" err="1" smtClean="0"/>
                <a:t>mp_val</a:t>
              </a:r>
              <a:r>
                <a:rPr lang="en-US" altLang="ko-KR" dirty="0" smtClean="0"/>
                <a:t> = 4</a:t>
              </a:r>
            </a:p>
            <a:p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51830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2621" y="197785"/>
            <a:ext cx="6798464" cy="6448389"/>
            <a:chOff x="282621" y="197785"/>
            <a:chExt cx="6798464" cy="6448389"/>
          </a:xfrm>
        </p:grpSpPr>
        <p:grpSp>
          <p:nvGrpSpPr>
            <p:cNvPr id="28" name="그룹 27"/>
            <p:cNvGrpSpPr/>
            <p:nvPr/>
          </p:nvGrpSpPr>
          <p:grpSpPr>
            <a:xfrm>
              <a:off x="282621" y="197785"/>
              <a:ext cx="6798464" cy="6448389"/>
              <a:chOff x="282621" y="197785"/>
              <a:chExt cx="6798464" cy="6448389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282621" y="197785"/>
                <a:ext cx="6798464" cy="6448389"/>
                <a:chOff x="282621" y="197785"/>
                <a:chExt cx="6798464" cy="6448389"/>
              </a:xfrm>
            </p:grpSpPr>
            <p:grpSp>
              <p:nvGrpSpPr>
                <p:cNvPr id="22" name="그룹 21"/>
                <p:cNvGrpSpPr/>
                <p:nvPr/>
              </p:nvGrpSpPr>
              <p:grpSpPr>
                <a:xfrm>
                  <a:off x="282621" y="197785"/>
                  <a:ext cx="6798464" cy="2842447"/>
                  <a:chOff x="720771" y="1613835"/>
                  <a:chExt cx="6798464" cy="2842447"/>
                </a:xfrm>
              </p:grpSpPr>
              <p:grpSp>
                <p:nvGrpSpPr>
                  <p:cNvPr id="18" name="그룹 17"/>
                  <p:cNvGrpSpPr/>
                  <p:nvPr/>
                </p:nvGrpSpPr>
                <p:grpSpPr>
                  <a:xfrm>
                    <a:off x="720771" y="1613835"/>
                    <a:ext cx="5526359" cy="2842447"/>
                    <a:chOff x="970961" y="1406825"/>
                    <a:chExt cx="5526359" cy="2842447"/>
                  </a:xfrm>
                </p:grpSpPr>
                <p:cxnSp>
                  <p:nvCxnSpPr>
                    <p:cNvPr id="5" name="직선 연결선 4"/>
                    <p:cNvCxnSpPr/>
                    <p:nvPr/>
                  </p:nvCxnSpPr>
                  <p:spPr>
                    <a:xfrm flipV="1">
                      <a:off x="1091132" y="2290713"/>
                      <a:ext cx="2660736" cy="1958559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직선 연결선 6"/>
                    <p:cNvCxnSpPr/>
                    <p:nvPr/>
                  </p:nvCxnSpPr>
                  <p:spPr>
                    <a:xfrm>
                      <a:off x="970961" y="3893270"/>
                      <a:ext cx="3337088" cy="75415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" name="그룹 12"/>
                    <p:cNvGrpSpPr/>
                    <p:nvPr/>
                  </p:nvGrpSpPr>
                  <p:grpSpPr>
                    <a:xfrm>
                      <a:off x="3616489" y="1406825"/>
                      <a:ext cx="1809946" cy="1885977"/>
                      <a:chOff x="593889" y="1498265"/>
                      <a:chExt cx="1809946" cy="1885977"/>
                    </a:xfrm>
                  </p:grpSpPr>
                  <p:sp>
                    <p:nvSpPr>
                      <p:cNvPr id="9" name="자유형 8"/>
                      <p:cNvSpPr/>
                      <p:nvPr/>
                    </p:nvSpPr>
                    <p:spPr>
                      <a:xfrm>
                        <a:off x="593889" y="1696825"/>
                        <a:ext cx="1809946" cy="1687417"/>
                      </a:xfrm>
                      <a:custGeom>
                        <a:avLst/>
                        <a:gdLst>
                          <a:gd name="connsiteX0" fmla="*/ 0 w 1809946"/>
                          <a:gd name="connsiteY0" fmla="*/ 28280 h 1687417"/>
                          <a:gd name="connsiteX1" fmla="*/ 933253 w 1809946"/>
                          <a:gd name="connsiteY1" fmla="*/ 1687398 h 1687417"/>
                          <a:gd name="connsiteX2" fmla="*/ 1809946 w 1809946"/>
                          <a:gd name="connsiteY2" fmla="*/ 0 h 16874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809946" h="1687417">
                            <a:moveTo>
                              <a:pt x="0" y="28280"/>
                            </a:moveTo>
                            <a:cubicBezTo>
                              <a:pt x="315797" y="860195"/>
                              <a:pt x="631595" y="1692111"/>
                              <a:pt x="933253" y="1687398"/>
                            </a:cubicBezTo>
                            <a:cubicBezTo>
                              <a:pt x="1234911" y="1682685"/>
                              <a:pt x="1522428" y="841342"/>
                              <a:pt x="1809946" y="0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accent1">
                            <a:shade val="50000"/>
                            <a:alpha val="98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" name="자유형 10"/>
                      <p:cNvSpPr/>
                      <p:nvPr/>
                    </p:nvSpPr>
                    <p:spPr>
                      <a:xfrm>
                        <a:off x="612742" y="1725105"/>
                        <a:ext cx="1772239" cy="491593"/>
                      </a:xfrm>
                      <a:custGeom>
                        <a:avLst/>
                        <a:gdLst>
                          <a:gd name="connsiteX0" fmla="*/ 0 w 1772239"/>
                          <a:gd name="connsiteY0" fmla="*/ 37707 h 491593"/>
                          <a:gd name="connsiteX1" fmla="*/ 669303 w 1772239"/>
                          <a:gd name="connsiteY1" fmla="*/ 461914 h 491593"/>
                          <a:gd name="connsiteX2" fmla="*/ 1272619 w 1772239"/>
                          <a:gd name="connsiteY2" fmla="*/ 405353 h 491593"/>
                          <a:gd name="connsiteX3" fmla="*/ 1772239 w 1772239"/>
                          <a:gd name="connsiteY3" fmla="*/ 0 h 4915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772239" h="491593">
                            <a:moveTo>
                              <a:pt x="0" y="37707"/>
                            </a:moveTo>
                            <a:cubicBezTo>
                              <a:pt x="228600" y="219173"/>
                              <a:pt x="457200" y="400640"/>
                              <a:pt x="669303" y="461914"/>
                            </a:cubicBezTo>
                            <a:cubicBezTo>
                              <a:pt x="881406" y="523188"/>
                              <a:pt x="1088796" y="482339"/>
                              <a:pt x="1272619" y="405353"/>
                            </a:cubicBezTo>
                            <a:cubicBezTo>
                              <a:pt x="1456442" y="328367"/>
                              <a:pt x="1614340" y="164183"/>
                              <a:pt x="1772239" y="0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accent1">
                            <a:shade val="50000"/>
                            <a:alpha val="98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" name="자유형 11"/>
                      <p:cNvSpPr/>
                      <p:nvPr/>
                    </p:nvSpPr>
                    <p:spPr>
                      <a:xfrm>
                        <a:off x="612741" y="1498265"/>
                        <a:ext cx="1791093" cy="226840"/>
                      </a:xfrm>
                      <a:custGeom>
                        <a:avLst/>
                        <a:gdLst>
                          <a:gd name="connsiteX0" fmla="*/ 0 w 1772240"/>
                          <a:gd name="connsiteY0" fmla="*/ 255121 h 255121"/>
                          <a:gd name="connsiteX1" fmla="*/ 895547 w 1772240"/>
                          <a:gd name="connsiteY1" fmla="*/ 597 h 255121"/>
                          <a:gd name="connsiteX2" fmla="*/ 1772240 w 1772240"/>
                          <a:gd name="connsiteY2" fmla="*/ 198560 h 2551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772240" h="255121">
                            <a:moveTo>
                              <a:pt x="0" y="255121"/>
                            </a:moveTo>
                            <a:cubicBezTo>
                              <a:pt x="300087" y="132572"/>
                              <a:pt x="600174" y="10024"/>
                              <a:pt x="895547" y="597"/>
                            </a:cubicBezTo>
                            <a:cubicBezTo>
                              <a:pt x="1190920" y="-8830"/>
                              <a:pt x="1481580" y="94865"/>
                              <a:pt x="1772240" y="198560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accent1">
                            <a:shade val="50000"/>
                            <a:alpha val="98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4" name="TextBox 13"/>
                        <p:cNvSpPr txBox="1"/>
                        <p:nvPr/>
                      </p:nvSpPr>
                      <p:spPr>
                        <a:xfrm>
                          <a:off x="3998960" y="3879940"/>
                          <a:ext cx="85852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p:txBody>
                    </p:sp>
                  </mc:Choice>
                  <mc:Fallback>
                    <p:sp>
                      <p:nvSpPr>
                        <p:cNvPr id="14" name="TextBox 1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998960" y="3879940"/>
                          <a:ext cx="858520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b="-163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5" name="TextBox 14"/>
                        <p:cNvSpPr txBox="1"/>
                        <p:nvPr/>
                      </p:nvSpPr>
                      <p:spPr>
                        <a:xfrm>
                          <a:off x="3196656" y="1896220"/>
                          <a:ext cx="85852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p:txBody>
                    </p:sp>
                  </mc:Choice>
                  <mc:Fallback>
                    <p:sp>
                      <p:nvSpPr>
                        <p:cNvPr id="15" name="TextBox 1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196656" y="1896220"/>
                          <a:ext cx="858520" cy="369332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b="-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6" name="타원 15"/>
                    <p:cNvSpPr/>
                    <p:nvPr/>
                  </p:nvSpPr>
                  <p:spPr>
                    <a:xfrm>
                      <a:off x="4897120" y="2839720"/>
                      <a:ext cx="71120" cy="8128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7" name="TextBox 16"/>
                        <p:cNvSpPr txBox="1"/>
                        <p:nvPr/>
                      </p:nvSpPr>
                      <p:spPr>
                        <a:xfrm>
                          <a:off x="4588240" y="2741860"/>
                          <a:ext cx="1909080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=3,</m:t>
                                </m:r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4)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p:txBody>
                    </p:sp>
                  </mc:Choice>
                  <mc:Fallback>
                    <p:sp>
                      <p:nvSpPr>
                        <p:cNvPr id="17" name="TextBox 1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588240" y="2741860"/>
                          <a:ext cx="1909080" cy="276999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b="-869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20" name="직선 연결선 19"/>
                  <p:cNvCxnSpPr/>
                  <p:nvPr/>
                </p:nvCxnSpPr>
                <p:spPr>
                  <a:xfrm flipH="1" flipV="1">
                    <a:off x="4273551" y="2755900"/>
                    <a:ext cx="781049" cy="647700"/>
                  </a:xfrm>
                  <a:prstGeom prst="line">
                    <a:avLst/>
                  </a:prstGeom>
                  <a:ln w="127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1" name="TextBox 20"/>
                      <p:cNvSpPr txBox="1"/>
                      <p:nvPr/>
                    </p:nvSpPr>
                    <p:spPr>
                      <a:xfrm>
                        <a:off x="4975024" y="2367535"/>
                        <a:ext cx="2544211" cy="4820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3, 4+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 4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ko-KR" altLang="en-US" sz="1200" dirty="0"/>
                      </a:p>
                    </p:txBody>
                  </p:sp>
                </mc:Choice>
                <mc:Fallback>
                  <p:sp>
                    <p:nvSpPr>
                      <p:cNvPr id="21" name="TextBox 2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75024" y="2367535"/>
                        <a:ext cx="2544211" cy="482055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3" name="TextBox 22"/>
                <p:cNvSpPr txBox="1"/>
                <p:nvPr/>
              </p:nvSpPr>
              <p:spPr>
                <a:xfrm>
                  <a:off x="1117600" y="3337576"/>
                  <a:ext cx="3372850" cy="3308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100" dirty="0" err="1">
                      <a:solidFill>
                        <a:srgbClr val="00B0F0"/>
                      </a:solidFill>
                    </a:rPr>
                    <a:t>def</a:t>
                  </a:r>
                  <a:r>
                    <a:rPr lang="en-US" altLang="ko-KR" sz="1100" dirty="0"/>
                    <a:t> </a:t>
                  </a:r>
                  <a:r>
                    <a:rPr lang="en-US" altLang="ko-KR" sz="1100" dirty="0" err="1"/>
                    <a:t>numerical_gradient</a:t>
                  </a:r>
                  <a:r>
                    <a:rPr lang="en-US" altLang="ko-KR" sz="1100" dirty="0"/>
                    <a:t>( f, x </a:t>
                  </a:r>
                  <a:r>
                    <a:rPr lang="en-US" altLang="ko-KR" sz="1100" dirty="0" smtClean="0"/>
                    <a:t>):</a:t>
                  </a:r>
                </a:p>
                <a:p>
                  <a:r>
                    <a:rPr lang="en-US" altLang="ko-KR" sz="1100" dirty="0"/>
                    <a:t> </a:t>
                  </a:r>
                  <a:r>
                    <a:rPr lang="en-US" altLang="ko-KR" sz="1100" dirty="0" smtClean="0"/>
                    <a:t>   h </a:t>
                  </a:r>
                  <a:r>
                    <a:rPr lang="en-US" altLang="ko-KR" sz="1100" dirty="0"/>
                    <a:t>= 1e-4 </a:t>
                  </a:r>
                </a:p>
                <a:p>
                  <a:r>
                    <a:rPr lang="en-US" altLang="ko-KR" sz="1100" dirty="0" smtClean="0"/>
                    <a:t>    grad </a:t>
                  </a:r>
                  <a:r>
                    <a:rPr lang="en-US" altLang="ko-KR" sz="1100" dirty="0"/>
                    <a:t>= </a:t>
                  </a:r>
                  <a:r>
                    <a:rPr lang="en-US" altLang="ko-KR" sz="1100" dirty="0" err="1"/>
                    <a:t>np.zeros_like</a:t>
                  </a:r>
                  <a:r>
                    <a:rPr lang="en-US" altLang="ko-KR" sz="1100" dirty="0"/>
                    <a:t>(x) </a:t>
                  </a:r>
                  <a:r>
                    <a:rPr lang="ko-KR" altLang="en-US" sz="1100" dirty="0"/>
                    <a:t/>
                  </a:r>
                  <a:br>
                    <a:rPr lang="ko-KR" altLang="en-US" sz="1100" dirty="0"/>
                  </a:br>
                  <a:r>
                    <a:rPr lang="ko-KR" altLang="en-US" sz="1100" dirty="0" smtClean="0"/>
                    <a:t>    </a:t>
                  </a:r>
                  <a:endParaRPr lang="en-US" altLang="ko-KR" sz="1100" dirty="0" smtClean="0"/>
                </a:p>
                <a:p>
                  <a:r>
                    <a:rPr lang="en-US" altLang="ko-KR" sz="1100" dirty="0"/>
                    <a:t> </a:t>
                  </a:r>
                  <a:r>
                    <a:rPr lang="en-US" altLang="ko-KR" sz="1100" dirty="0" smtClean="0"/>
                    <a:t>   </a:t>
                  </a:r>
                  <a:r>
                    <a:rPr lang="en-US" altLang="ko-KR" sz="1100" dirty="0" smtClean="0">
                      <a:solidFill>
                        <a:srgbClr val="7030A0"/>
                      </a:solidFill>
                    </a:rPr>
                    <a:t>for</a:t>
                  </a:r>
                  <a:r>
                    <a:rPr lang="en-US" altLang="ko-KR" sz="1100" dirty="0" smtClean="0"/>
                    <a:t> </a:t>
                  </a:r>
                  <a:r>
                    <a:rPr lang="en-US" altLang="ko-KR" sz="1100" dirty="0" err="1"/>
                    <a:t>idx</a:t>
                  </a:r>
                  <a:r>
                    <a:rPr lang="en-US" altLang="ko-KR" sz="1100" dirty="0"/>
                    <a:t> </a:t>
                  </a:r>
                  <a:r>
                    <a:rPr lang="en-US" altLang="ko-KR" sz="1100" dirty="0">
                      <a:solidFill>
                        <a:srgbClr val="7030A0"/>
                      </a:solidFill>
                    </a:rPr>
                    <a:t>in</a:t>
                  </a:r>
                  <a:r>
                    <a:rPr lang="en-US" altLang="ko-KR" sz="1100" dirty="0"/>
                    <a:t> range(</a:t>
                  </a:r>
                  <a:r>
                    <a:rPr lang="en-US" altLang="ko-KR" sz="1100" dirty="0" err="1"/>
                    <a:t>x.size</a:t>
                  </a:r>
                  <a:r>
                    <a:rPr lang="en-US" altLang="ko-KR" sz="1100" dirty="0"/>
                    <a:t>):</a:t>
                  </a:r>
                </a:p>
                <a:p>
                  <a:r>
                    <a:rPr lang="en-US" altLang="ko-KR" sz="1100" dirty="0" smtClean="0"/>
                    <a:t>        </a:t>
                  </a:r>
                  <a:r>
                    <a:rPr lang="en-US" altLang="ko-KR" sz="1100" dirty="0" err="1" smtClean="0"/>
                    <a:t>tmp_val</a:t>
                  </a:r>
                  <a:r>
                    <a:rPr lang="en-US" altLang="ko-KR" sz="1100" dirty="0" smtClean="0"/>
                    <a:t> </a:t>
                  </a:r>
                  <a:r>
                    <a:rPr lang="en-US" altLang="ko-KR" sz="1100" dirty="0"/>
                    <a:t>= x[</a:t>
                  </a:r>
                  <a:r>
                    <a:rPr lang="en-US" altLang="ko-KR" sz="1100" dirty="0" err="1"/>
                    <a:t>idx</a:t>
                  </a:r>
                  <a:r>
                    <a:rPr lang="en-US" altLang="ko-KR" sz="1100" dirty="0"/>
                    <a:t>]</a:t>
                  </a:r>
                </a:p>
                <a:p>
                  <a:r>
                    <a:rPr lang="en-US" altLang="ko-KR" sz="1100" dirty="0"/>
                    <a:t/>
                  </a:r>
                  <a:br>
                    <a:rPr lang="en-US" altLang="ko-KR" sz="1100" dirty="0"/>
                  </a:br>
                  <a:r>
                    <a:rPr lang="en-US" altLang="ko-KR" sz="1100" dirty="0" smtClean="0"/>
                    <a:t>        </a:t>
                  </a:r>
                  <a:r>
                    <a:rPr lang="en-US" altLang="ko-KR" sz="1100" dirty="0" smtClean="0">
                      <a:solidFill>
                        <a:schemeClr val="accent2"/>
                      </a:solidFill>
                    </a:rPr>
                    <a:t>""" </a:t>
                  </a:r>
                  <a:r>
                    <a:rPr lang="en-US" altLang="ko-KR" sz="1100" dirty="0">
                      <a:solidFill>
                        <a:schemeClr val="accent2"/>
                      </a:solidFill>
                    </a:rPr>
                    <a:t>f(</a:t>
                  </a:r>
                  <a:r>
                    <a:rPr lang="en-US" altLang="ko-KR" sz="1100" dirty="0" err="1">
                      <a:solidFill>
                        <a:schemeClr val="accent2"/>
                      </a:solidFill>
                    </a:rPr>
                    <a:t>x+h</a:t>
                  </a:r>
                  <a:r>
                    <a:rPr lang="en-US" altLang="ko-KR" sz="1100" dirty="0">
                      <a:solidFill>
                        <a:schemeClr val="accent2"/>
                      </a:solidFill>
                    </a:rPr>
                    <a:t>) </a:t>
                  </a:r>
                  <a:r>
                    <a:rPr lang="ko-KR" altLang="en-US" sz="1100" dirty="0">
                      <a:solidFill>
                        <a:schemeClr val="accent2"/>
                      </a:solidFill>
                    </a:rPr>
                    <a:t>계산 </a:t>
                  </a:r>
                  <a:r>
                    <a:rPr lang="en-US" altLang="ko-KR" sz="1100" dirty="0">
                      <a:solidFill>
                        <a:schemeClr val="accent2"/>
                      </a:solidFill>
                    </a:rPr>
                    <a:t>"""</a:t>
                  </a:r>
                  <a:endParaRPr lang="ko-KR" altLang="en-US" sz="1100" dirty="0">
                    <a:solidFill>
                      <a:schemeClr val="accent2"/>
                    </a:solidFill>
                  </a:endParaRPr>
                </a:p>
                <a:p>
                  <a:r>
                    <a:rPr lang="en-US" altLang="ko-KR" sz="1100" dirty="0" smtClean="0"/>
                    <a:t>        x[</a:t>
                  </a:r>
                  <a:r>
                    <a:rPr lang="en-US" altLang="ko-KR" sz="1100" dirty="0" err="1" smtClean="0"/>
                    <a:t>idx</a:t>
                  </a:r>
                  <a:r>
                    <a:rPr lang="en-US" altLang="ko-KR" sz="1100" dirty="0"/>
                    <a:t>] = </a:t>
                  </a:r>
                  <a:r>
                    <a:rPr lang="en-US" altLang="ko-KR" sz="1100" dirty="0" err="1"/>
                    <a:t>tmp_val</a:t>
                  </a:r>
                  <a:r>
                    <a:rPr lang="en-US" altLang="ko-KR" sz="1100" dirty="0"/>
                    <a:t> + h</a:t>
                  </a:r>
                  <a:r>
                    <a:rPr lang="en-US" altLang="ko-KR" sz="1100" dirty="0" smtClean="0"/>
                    <a:t> </a:t>
                  </a:r>
                  <a:endParaRPr lang="en-US" altLang="ko-KR" sz="1100" dirty="0"/>
                </a:p>
                <a:p>
                  <a:r>
                    <a:rPr lang="en-US" altLang="ko-KR" sz="1100" dirty="0" smtClean="0"/>
                    <a:t>        fxh1 </a:t>
                  </a:r>
                  <a:r>
                    <a:rPr lang="en-US" altLang="ko-KR" sz="1100" dirty="0"/>
                    <a:t>= f(x)</a:t>
                  </a:r>
                </a:p>
                <a:p>
                  <a:r>
                    <a:rPr lang="en-US" altLang="ko-KR" sz="1100" dirty="0"/>
                    <a:t/>
                  </a:r>
                  <a:br>
                    <a:rPr lang="en-US" altLang="ko-KR" sz="1100" dirty="0"/>
                  </a:br>
                  <a:r>
                    <a:rPr lang="en-US" altLang="ko-KR" sz="1100" dirty="0" smtClean="0"/>
                    <a:t>        </a:t>
                  </a:r>
                  <a:r>
                    <a:rPr lang="en-US" altLang="ko-KR" sz="1100" dirty="0" smtClean="0">
                      <a:solidFill>
                        <a:schemeClr val="accent2"/>
                      </a:solidFill>
                    </a:rPr>
                    <a:t>""" </a:t>
                  </a:r>
                  <a:r>
                    <a:rPr lang="en-US" altLang="ko-KR" sz="1100" dirty="0">
                      <a:solidFill>
                        <a:schemeClr val="accent2"/>
                      </a:solidFill>
                    </a:rPr>
                    <a:t>f(x-h) </a:t>
                  </a:r>
                  <a:r>
                    <a:rPr lang="ko-KR" altLang="en-US" sz="1100" dirty="0">
                      <a:solidFill>
                        <a:schemeClr val="accent2"/>
                      </a:solidFill>
                    </a:rPr>
                    <a:t>계산 </a:t>
                  </a:r>
                  <a:r>
                    <a:rPr lang="en-US" altLang="ko-KR" sz="1100" dirty="0">
                      <a:solidFill>
                        <a:schemeClr val="accent2"/>
                      </a:solidFill>
                    </a:rPr>
                    <a:t>"""</a:t>
                  </a:r>
                  <a:r>
                    <a:rPr lang="ko-KR" altLang="en-US" sz="1100" dirty="0">
                      <a:solidFill>
                        <a:schemeClr val="accent2"/>
                      </a:solidFill>
                    </a:rPr>
                    <a:t> </a:t>
                  </a:r>
                </a:p>
                <a:p>
                  <a:r>
                    <a:rPr lang="en-US" altLang="ko-KR" sz="1100" dirty="0" smtClean="0"/>
                    <a:t>        x[</a:t>
                  </a:r>
                  <a:r>
                    <a:rPr lang="en-US" altLang="ko-KR" sz="1100" dirty="0" err="1" smtClean="0"/>
                    <a:t>idx</a:t>
                  </a:r>
                  <a:r>
                    <a:rPr lang="en-US" altLang="ko-KR" sz="1100" dirty="0"/>
                    <a:t>] = </a:t>
                  </a:r>
                  <a:r>
                    <a:rPr lang="en-US" altLang="ko-KR" sz="1100" dirty="0" err="1"/>
                    <a:t>tmp_val</a:t>
                  </a:r>
                  <a:r>
                    <a:rPr lang="en-US" altLang="ko-KR" sz="1100" dirty="0"/>
                    <a:t> - h</a:t>
                  </a:r>
                  <a:r>
                    <a:rPr lang="en-US" altLang="ko-KR" sz="1100" dirty="0" smtClean="0"/>
                    <a:t> </a:t>
                  </a:r>
                  <a:endParaRPr lang="en-US" altLang="ko-KR" sz="1100" dirty="0"/>
                </a:p>
                <a:p>
                  <a:r>
                    <a:rPr lang="en-US" altLang="ko-KR" sz="1100" dirty="0" smtClean="0"/>
                    <a:t>        fxh2 </a:t>
                  </a:r>
                  <a:r>
                    <a:rPr lang="en-US" altLang="ko-KR" sz="1100" dirty="0"/>
                    <a:t>= f(x)</a:t>
                  </a:r>
                </a:p>
                <a:p>
                  <a:r>
                    <a:rPr lang="en-US" altLang="ko-KR" sz="1100" dirty="0"/>
                    <a:t/>
                  </a:r>
                  <a:br>
                    <a:rPr lang="en-US" altLang="ko-KR" sz="1100" dirty="0"/>
                  </a:br>
                  <a:r>
                    <a:rPr lang="en-US" altLang="ko-KR" sz="1100" dirty="0" smtClean="0"/>
                    <a:t>        grad[</a:t>
                  </a:r>
                  <a:r>
                    <a:rPr lang="en-US" altLang="ko-KR" sz="1100" dirty="0" err="1" smtClean="0"/>
                    <a:t>idx</a:t>
                  </a:r>
                  <a:r>
                    <a:rPr lang="en-US" altLang="ko-KR" sz="1100" dirty="0"/>
                    <a:t>] = (fxh1 - fxh2) / (2*h)</a:t>
                  </a:r>
                </a:p>
                <a:p>
                  <a:r>
                    <a:rPr lang="en-US" altLang="ko-KR" sz="1100" dirty="0"/>
                    <a:t/>
                  </a:r>
                  <a:br>
                    <a:rPr lang="en-US" altLang="ko-KR" sz="1100" dirty="0"/>
                  </a:br>
                  <a:r>
                    <a:rPr lang="en-US" altLang="ko-KR" sz="1100" dirty="0" smtClean="0"/>
                    <a:t>        x[</a:t>
                  </a:r>
                  <a:r>
                    <a:rPr lang="en-US" altLang="ko-KR" sz="1100" dirty="0" err="1" smtClean="0"/>
                    <a:t>idx</a:t>
                  </a:r>
                  <a:r>
                    <a:rPr lang="en-US" altLang="ko-KR" sz="1100" dirty="0"/>
                    <a:t>] = </a:t>
                  </a:r>
                  <a:r>
                    <a:rPr lang="en-US" altLang="ko-KR" sz="1100" dirty="0" err="1"/>
                    <a:t>tmp_val</a:t>
                  </a:r>
                  <a:r>
                    <a:rPr lang="en-US" altLang="ko-KR" sz="1100" dirty="0"/>
                    <a:t> </a:t>
                  </a:r>
                  <a:r>
                    <a:rPr lang="en-US" altLang="ko-KR" sz="1100" dirty="0">
                      <a:solidFill>
                        <a:srgbClr val="00B050"/>
                      </a:solidFill>
                    </a:rPr>
                    <a:t># </a:t>
                  </a:r>
                  <a:r>
                    <a:rPr lang="ko-KR" altLang="en-US" sz="1100" dirty="0">
                      <a:solidFill>
                        <a:srgbClr val="00B050"/>
                      </a:solidFill>
                    </a:rPr>
                    <a:t>값 복원 </a:t>
                  </a:r>
                </a:p>
                <a:p>
                  <a:endParaRPr lang="ko-KR" altLang="en-US" sz="1100" dirty="0"/>
                </a:p>
              </p:txBody>
            </p:sp>
          </p:grpSp>
          <p:sp>
            <p:nvSpPr>
              <p:cNvPr id="24" name="오른쪽 화살표 23"/>
              <p:cNvSpPr/>
              <p:nvPr/>
            </p:nvSpPr>
            <p:spPr>
              <a:xfrm>
                <a:off x="787400" y="4870450"/>
                <a:ext cx="330200" cy="165100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50788" y="2684230"/>
                <a:ext cx="1103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x= (3, 4)</a:t>
                </a:r>
                <a:endParaRPr lang="ko-KR" altLang="en-US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719241" y="3040232"/>
                  <a:ext cx="2049859" cy="2308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grad= (0, 0)</a:t>
                  </a:r>
                </a:p>
                <a:p>
                  <a:endParaRPr lang="en-US" altLang="ko-KR" dirty="0"/>
                </a:p>
                <a:p>
                  <a:r>
                    <a:rPr lang="en-US" altLang="ko-KR" dirty="0" err="1"/>
                    <a:t>i</a:t>
                  </a:r>
                  <a:r>
                    <a:rPr lang="en-US" altLang="ko-KR" dirty="0" err="1" smtClean="0"/>
                    <a:t>dx</a:t>
                  </a:r>
                  <a:r>
                    <a:rPr lang="en-US" altLang="ko-KR" dirty="0" smtClean="0"/>
                    <a:t> = 1</a:t>
                  </a:r>
                </a:p>
                <a:p>
                  <a:r>
                    <a:rPr lang="en-US" altLang="ko-KR" dirty="0" err="1"/>
                    <a:t>t</a:t>
                  </a:r>
                  <a:r>
                    <a:rPr lang="en-US" altLang="ko-KR" dirty="0" err="1" smtClean="0"/>
                    <a:t>mp_val</a:t>
                  </a:r>
                  <a:r>
                    <a:rPr lang="en-US" altLang="ko-KR" dirty="0" smtClean="0"/>
                    <a:t> = 4</a:t>
                  </a:r>
                </a:p>
                <a:p>
                  <a:endParaRPr lang="en-US" altLang="ko-KR" dirty="0"/>
                </a:p>
                <a:p>
                  <a:r>
                    <a:rPr lang="en-US" altLang="ko-KR" dirty="0" smtClean="0"/>
                    <a:t>x = (3, 4+h)</a:t>
                  </a:r>
                </a:p>
                <a:p>
                  <a:r>
                    <a:rPr lang="en-US" altLang="ko-KR" dirty="0" smtClean="0"/>
                    <a:t>fxh1 =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3, 4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a14:m>
                  <a:endParaRPr lang="en-US" altLang="ko-KR" dirty="0" smtClean="0"/>
                </a:p>
                <a:p>
                  <a:endParaRPr lang="en-US" altLang="ko-KR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241" y="3040232"/>
                  <a:ext cx="2049859" cy="2308324"/>
                </a:xfrm>
                <a:prstGeom prst="rect">
                  <a:avLst/>
                </a:prstGeom>
                <a:blipFill>
                  <a:blip r:embed="rId6"/>
                  <a:stretch>
                    <a:fillRect l="-2381" t="-15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92077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2621" y="197785"/>
            <a:ext cx="6798464" cy="6448389"/>
            <a:chOff x="282621" y="197785"/>
            <a:chExt cx="6798464" cy="6448389"/>
          </a:xfrm>
        </p:grpSpPr>
        <p:grpSp>
          <p:nvGrpSpPr>
            <p:cNvPr id="28" name="그룹 27"/>
            <p:cNvGrpSpPr/>
            <p:nvPr/>
          </p:nvGrpSpPr>
          <p:grpSpPr>
            <a:xfrm>
              <a:off x="282621" y="197785"/>
              <a:ext cx="6798464" cy="6448389"/>
              <a:chOff x="282621" y="197785"/>
              <a:chExt cx="6798464" cy="6448389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282621" y="197785"/>
                <a:ext cx="6798464" cy="6448389"/>
                <a:chOff x="282621" y="197785"/>
                <a:chExt cx="6798464" cy="6448389"/>
              </a:xfrm>
            </p:grpSpPr>
            <p:grpSp>
              <p:nvGrpSpPr>
                <p:cNvPr id="22" name="그룹 21"/>
                <p:cNvGrpSpPr/>
                <p:nvPr/>
              </p:nvGrpSpPr>
              <p:grpSpPr>
                <a:xfrm>
                  <a:off x="282621" y="197785"/>
                  <a:ext cx="6798464" cy="2842447"/>
                  <a:chOff x="720771" y="1613835"/>
                  <a:chExt cx="6798464" cy="2842447"/>
                </a:xfrm>
              </p:grpSpPr>
              <p:grpSp>
                <p:nvGrpSpPr>
                  <p:cNvPr id="18" name="그룹 17"/>
                  <p:cNvGrpSpPr/>
                  <p:nvPr/>
                </p:nvGrpSpPr>
                <p:grpSpPr>
                  <a:xfrm>
                    <a:off x="720771" y="1613835"/>
                    <a:ext cx="5526359" cy="2842447"/>
                    <a:chOff x="970961" y="1406825"/>
                    <a:chExt cx="5526359" cy="2842447"/>
                  </a:xfrm>
                </p:grpSpPr>
                <p:cxnSp>
                  <p:nvCxnSpPr>
                    <p:cNvPr id="5" name="직선 연결선 4"/>
                    <p:cNvCxnSpPr/>
                    <p:nvPr/>
                  </p:nvCxnSpPr>
                  <p:spPr>
                    <a:xfrm flipV="1">
                      <a:off x="1091132" y="2290713"/>
                      <a:ext cx="2660736" cy="1958559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직선 연결선 6"/>
                    <p:cNvCxnSpPr/>
                    <p:nvPr/>
                  </p:nvCxnSpPr>
                  <p:spPr>
                    <a:xfrm>
                      <a:off x="970961" y="3893270"/>
                      <a:ext cx="3337088" cy="75415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" name="그룹 12"/>
                    <p:cNvGrpSpPr/>
                    <p:nvPr/>
                  </p:nvGrpSpPr>
                  <p:grpSpPr>
                    <a:xfrm>
                      <a:off x="3616489" y="1406825"/>
                      <a:ext cx="1809946" cy="1885977"/>
                      <a:chOff x="593889" y="1498265"/>
                      <a:chExt cx="1809946" cy="1885977"/>
                    </a:xfrm>
                  </p:grpSpPr>
                  <p:sp>
                    <p:nvSpPr>
                      <p:cNvPr id="9" name="자유형 8"/>
                      <p:cNvSpPr/>
                      <p:nvPr/>
                    </p:nvSpPr>
                    <p:spPr>
                      <a:xfrm>
                        <a:off x="593889" y="1696825"/>
                        <a:ext cx="1809946" cy="1687417"/>
                      </a:xfrm>
                      <a:custGeom>
                        <a:avLst/>
                        <a:gdLst>
                          <a:gd name="connsiteX0" fmla="*/ 0 w 1809946"/>
                          <a:gd name="connsiteY0" fmla="*/ 28280 h 1687417"/>
                          <a:gd name="connsiteX1" fmla="*/ 933253 w 1809946"/>
                          <a:gd name="connsiteY1" fmla="*/ 1687398 h 1687417"/>
                          <a:gd name="connsiteX2" fmla="*/ 1809946 w 1809946"/>
                          <a:gd name="connsiteY2" fmla="*/ 0 h 16874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809946" h="1687417">
                            <a:moveTo>
                              <a:pt x="0" y="28280"/>
                            </a:moveTo>
                            <a:cubicBezTo>
                              <a:pt x="315797" y="860195"/>
                              <a:pt x="631595" y="1692111"/>
                              <a:pt x="933253" y="1687398"/>
                            </a:cubicBezTo>
                            <a:cubicBezTo>
                              <a:pt x="1234911" y="1682685"/>
                              <a:pt x="1522428" y="841342"/>
                              <a:pt x="1809946" y="0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accent1">
                            <a:shade val="50000"/>
                            <a:alpha val="98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" name="자유형 10"/>
                      <p:cNvSpPr/>
                      <p:nvPr/>
                    </p:nvSpPr>
                    <p:spPr>
                      <a:xfrm>
                        <a:off x="612742" y="1725105"/>
                        <a:ext cx="1772239" cy="491593"/>
                      </a:xfrm>
                      <a:custGeom>
                        <a:avLst/>
                        <a:gdLst>
                          <a:gd name="connsiteX0" fmla="*/ 0 w 1772239"/>
                          <a:gd name="connsiteY0" fmla="*/ 37707 h 491593"/>
                          <a:gd name="connsiteX1" fmla="*/ 669303 w 1772239"/>
                          <a:gd name="connsiteY1" fmla="*/ 461914 h 491593"/>
                          <a:gd name="connsiteX2" fmla="*/ 1272619 w 1772239"/>
                          <a:gd name="connsiteY2" fmla="*/ 405353 h 491593"/>
                          <a:gd name="connsiteX3" fmla="*/ 1772239 w 1772239"/>
                          <a:gd name="connsiteY3" fmla="*/ 0 h 4915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772239" h="491593">
                            <a:moveTo>
                              <a:pt x="0" y="37707"/>
                            </a:moveTo>
                            <a:cubicBezTo>
                              <a:pt x="228600" y="219173"/>
                              <a:pt x="457200" y="400640"/>
                              <a:pt x="669303" y="461914"/>
                            </a:cubicBezTo>
                            <a:cubicBezTo>
                              <a:pt x="881406" y="523188"/>
                              <a:pt x="1088796" y="482339"/>
                              <a:pt x="1272619" y="405353"/>
                            </a:cubicBezTo>
                            <a:cubicBezTo>
                              <a:pt x="1456442" y="328367"/>
                              <a:pt x="1614340" y="164183"/>
                              <a:pt x="1772239" y="0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accent1">
                            <a:shade val="50000"/>
                            <a:alpha val="98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" name="자유형 11"/>
                      <p:cNvSpPr/>
                      <p:nvPr/>
                    </p:nvSpPr>
                    <p:spPr>
                      <a:xfrm>
                        <a:off x="612741" y="1498265"/>
                        <a:ext cx="1791093" cy="226840"/>
                      </a:xfrm>
                      <a:custGeom>
                        <a:avLst/>
                        <a:gdLst>
                          <a:gd name="connsiteX0" fmla="*/ 0 w 1772240"/>
                          <a:gd name="connsiteY0" fmla="*/ 255121 h 255121"/>
                          <a:gd name="connsiteX1" fmla="*/ 895547 w 1772240"/>
                          <a:gd name="connsiteY1" fmla="*/ 597 h 255121"/>
                          <a:gd name="connsiteX2" fmla="*/ 1772240 w 1772240"/>
                          <a:gd name="connsiteY2" fmla="*/ 198560 h 2551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772240" h="255121">
                            <a:moveTo>
                              <a:pt x="0" y="255121"/>
                            </a:moveTo>
                            <a:cubicBezTo>
                              <a:pt x="300087" y="132572"/>
                              <a:pt x="600174" y="10024"/>
                              <a:pt x="895547" y="597"/>
                            </a:cubicBezTo>
                            <a:cubicBezTo>
                              <a:pt x="1190920" y="-8830"/>
                              <a:pt x="1481580" y="94865"/>
                              <a:pt x="1772240" y="198560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accent1">
                            <a:shade val="50000"/>
                            <a:alpha val="98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4" name="TextBox 13"/>
                        <p:cNvSpPr txBox="1"/>
                        <p:nvPr/>
                      </p:nvSpPr>
                      <p:spPr>
                        <a:xfrm>
                          <a:off x="3998960" y="3879940"/>
                          <a:ext cx="85852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p:txBody>
                    </p:sp>
                  </mc:Choice>
                  <mc:Fallback>
                    <p:sp>
                      <p:nvSpPr>
                        <p:cNvPr id="14" name="TextBox 1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998960" y="3879940"/>
                          <a:ext cx="858520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b="-163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5" name="TextBox 14"/>
                        <p:cNvSpPr txBox="1"/>
                        <p:nvPr/>
                      </p:nvSpPr>
                      <p:spPr>
                        <a:xfrm>
                          <a:off x="3196656" y="1896220"/>
                          <a:ext cx="85852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p:txBody>
                    </p:sp>
                  </mc:Choice>
                  <mc:Fallback>
                    <p:sp>
                      <p:nvSpPr>
                        <p:cNvPr id="15" name="TextBox 1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196656" y="1896220"/>
                          <a:ext cx="858520" cy="369332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b="-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6" name="타원 15"/>
                    <p:cNvSpPr/>
                    <p:nvPr/>
                  </p:nvSpPr>
                  <p:spPr>
                    <a:xfrm>
                      <a:off x="4897120" y="2839720"/>
                      <a:ext cx="71120" cy="8128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7" name="TextBox 16"/>
                        <p:cNvSpPr txBox="1"/>
                        <p:nvPr/>
                      </p:nvSpPr>
                      <p:spPr>
                        <a:xfrm>
                          <a:off x="4588240" y="2741860"/>
                          <a:ext cx="1909080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=3,</m:t>
                                </m:r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4)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p:txBody>
                    </p:sp>
                  </mc:Choice>
                  <mc:Fallback>
                    <p:sp>
                      <p:nvSpPr>
                        <p:cNvPr id="17" name="TextBox 1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588240" y="2741860"/>
                          <a:ext cx="1909080" cy="276999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b="-869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20" name="직선 연결선 19"/>
                  <p:cNvCxnSpPr/>
                  <p:nvPr/>
                </p:nvCxnSpPr>
                <p:spPr>
                  <a:xfrm flipH="1" flipV="1">
                    <a:off x="4273551" y="2755900"/>
                    <a:ext cx="781049" cy="647700"/>
                  </a:xfrm>
                  <a:prstGeom prst="line">
                    <a:avLst/>
                  </a:prstGeom>
                  <a:ln w="1270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1" name="TextBox 20"/>
                      <p:cNvSpPr txBox="1"/>
                      <p:nvPr/>
                    </p:nvSpPr>
                    <p:spPr>
                      <a:xfrm>
                        <a:off x="4975024" y="2367535"/>
                        <a:ext cx="2544211" cy="4820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3, 4+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 4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oMath>
                          </m:oMathPara>
                        </a14:m>
                        <a:endParaRPr lang="ko-KR" altLang="en-US" sz="1200" dirty="0"/>
                      </a:p>
                    </p:txBody>
                  </p:sp>
                </mc:Choice>
                <mc:Fallback>
                  <p:sp>
                    <p:nvSpPr>
                      <p:cNvPr id="21" name="TextBox 2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75024" y="2367535"/>
                        <a:ext cx="2544211" cy="482055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3" name="TextBox 22"/>
                <p:cNvSpPr txBox="1"/>
                <p:nvPr/>
              </p:nvSpPr>
              <p:spPr>
                <a:xfrm>
                  <a:off x="1117600" y="3337576"/>
                  <a:ext cx="3372850" cy="3308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100" dirty="0" err="1">
                      <a:solidFill>
                        <a:srgbClr val="00B0F0"/>
                      </a:solidFill>
                    </a:rPr>
                    <a:t>def</a:t>
                  </a:r>
                  <a:r>
                    <a:rPr lang="en-US" altLang="ko-KR" sz="1100" dirty="0"/>
                    <a:t> </a:t>
                  </a:r>
                  <a:r>
                    <a:rPr lang="en-US" altLang="ko-KR" sz="1100" dirty="0" err="1"/>
                    <a:t>numerical_gradient</a:t>
                  </a:r>
                  <a:r>
                    <a:rPr lang="en-US" altLang="ko-KR" sz="1100" dirty="0"/>
                    <a:t>( f, x </a:t>
                  </a:r>
                  <a:r>
                    <a:rPr lang="en-US" altLang="ko-KR" sz="1100" dirty="0" smtClean="0"/>
                    <a:t>):</a:t>
                  </a:r>
                </a:p>
                <a:p>
                  <a:r>
                    <a:rPr lang="en-US" altLang="ko-KR" sz="1100" dirty="0"/>
                    <a:t> </a:t>
                  </a:r>
                  <a:r>
                    <a:rPr lang="en-US" altLang="ko-KR" sz="1100" dirty="0" smtClean="0"/>
                    <a:t>   h </a:t>
                  </a:r>
                  <a:r>
                    <a:rPr lang="en-US" altLang="ko-KR" sz="1100" dirty="0"/>
                    <a:t>= 1e-4 </a:t>
                  </a:r>
                </a:p>
                <a:p>
                  <a:r>
                    <a:rPr lang="en-US" altLang="ko-KR" sz="1100" dirty="0" smtClean="0"/>
                    <a:t>    grad </a:t>
                  </a:r>
                  <a:r>
                    <a:rPr lang="en-US" altLang="ko-KR" sz="1100" dirty="0"/>
                    <a:t>= </a:t>
                  </a:r>
                  <a:r>
                    <a:rPr lang="en-US" altLang="ko-KR" sz="1100" dirty="0" err="1"/>
                    <a:t>np.zeros_like</a:t>
                  </a:r>
                  <a:r>
                    <a:rPr lang="en-US" altLang="ko-KR" sz="1100" dirty="0"/>
                    <a:t>(x) </a:t>
                  </a:r>
                  <a:r>
                    <a:rPr lang="ko-KR" altLang="en-US" sz="1100" dirty="0"/>
                    <a:t/>
                  </a:r>
                  <a:br>
                    <a:rPr lang="ko-KR" altLang="en-US" sz="1100" dirty="0"/>
                  </a:br>
                  <a:r>
                    <a:rPr lang="ko-KR" altLang="en-US" sz="1100" dirty="0" smtClean="0"/>
                    <a:t>    </a:t>
                  </a:r>
                  <a:endParaRPr lang="en-US" altLang="ko-KR" sz="1100" dirty="0" smtClean="0"/>
                </a:p>
                <a:p>
                  <a:r>
                    <a:rPr lang="en-US" altLang="ko-KR" sz="1100" dirty="0"/>
                    <a:t> </a:t>
                  </a:r>
                  <a:r>
                    <a:rPr lang="en-US" altLang="ko-KR" sz="1100" dirty="0" smtClean="0"/>
                    <a:t>   </a:t>
                  </a:r>
                  <a:r>
                    <a:rPr lang="en-US" altLang="ko-KR" sz="1100" dirty="0" smtClean="0">
                      <a:solidFill>
                        <a:srgbClr val="7030A0"/>
                      </a:solidFill>
                    </a:rPr>
                    <a:t>for</a:t>
                  </a:r>
                  <a:r>
                    <a:rPr lang="en-US" altLang="ko-KR" sz="1100" dirty="0" smtClean="0"/>
                    <a:t> </a:t>
                  </a:r>
                  <a:r>
                    <a:rPr lang="en-US" altLang="ko-KR" sz="1100" dirty="0" err="1"/>
                    <a:t>idx</a:t>
                  </a:r>
                  <a:r>
                    <a:rPr lang="en-US" altLang="ko-KR" sz="1100" dirty="0"/>
                    <a:t> </a:t>
                  </a:r>
                  <a:r>
                    <a:rPr lang="en-US" altLang="ko-KR" sz="1100" dirty="0">
                      <a:solidFill>
                        <a:srgbClr val="7030A0"/>
                      </a:solidFill>
                    </a:rPr>
                    <a:t>in</a:t>
                  </a:r>
                  <a:r>
                    <a:rPr lang="en-US" altLang="ko-KR" sz="1100" dirty="0"/>
                    <a:t> range(</a:t>
                  </a:r>
                  <a:r>
                    <a:rPr lang="en-US" altLang="ko-KR" sz="1100" dirty="0" err="1"/>
                    <a:t>x.size</a:t>
                  </a:r>
                  <a:r>
                    <a:rPr lang="en-US" altLang="ko-KR" sz="1100" dirty="0"/>
                    <a:t>):</a:t>
                  </a:r>
                </a:p>
                <a:p>
                  <a:r>
                    <a:rPr lang="en-US" altLang="ko-KR" sz="1100" dirty="0" smtClean="0"/>
                    <a:t>        </a:t>
                  </a:r>
                  <a:r>
                    <a:rPr lang="en-US" altLang="ko-KR" sz="1100" dirty="0" err="1" smtClean="0"/>
                    <a:t>tmp_val</a:t>
                  </a:r>
                  <a:r>
                    <a:rPr lang="en-US" altLang="ko-KR" sz="1100" dirty="0" smtClean="0"/>
                    <a:t> </a:t>
                  </a:r>
                  <a:r>
                    <a:rPr lang="en-US" altLang="ko-KR" sz="1100" dirty="0"/>
                    <a:t>= x[</a:t>
                  </a:r>
                  <a:r>
                    <a:rPr lang="en-US" altLang="ko-KR" sz="1100" dirty="0" err="1"/>
                    <a:t>idx</a:t>
                  </a:r>
                  <a:r>
                    <a:rPr lang="en-US" altLang="ko-KR" sz="1100" dirty="0"/>
                    <a:t>]</a:t>
                  </a:r>
                </a:p>
                <a:p>
                  <a:r>
                    <a:rPr lang="en-US" altLang="ko-KR" sz="1100" dirty="0"/>
                    <a:t/>
                  </a:r>
                  <a:br>
                    <a:rPr lang="en-US" altLang="ko-KR" sz="1100" dirty="0"/>
                  </a:br>
                  <a:r>
                    <a:rPr lang="en-US" altLang="ko-KR" sz="1100" dirty="0" smtClean="0"/>
                    <a:t>        </a:t>
                  </a:r>
                  <a:r>
                    <a:rPr lang="en-US" altLang="ko-KR" sz="1100" dirty="0" smtClean="0">
                      <a:solidFill>
                        <a:schemeClr val="accent2"/>
                      </a:solidFill>
                    </a:rPr>
                    <a:t>""" </a:t>
                  </a:r>
                  <a:r>
                    <a:rPr lang="en-US" altLang="ko-KR" sz="1100" dirty="0">
                      <a:solidFill>
                        <a:schemeClr val="accent2"/>
                      </a:solidFill>
                    </a:rPr>
                    <a:t>f(</a:t>
                  </a:r>
                  <a:r>
                    <a:rPr lang="en-US" altLang="ko-KR" sz="1100" dirty="0" err="1">
                      <a:solidFill>
                        <a:schemeClr val="accent2"/>
                      </a:solidFill>
                    </a:rPr>
                    <a:t>x+h</a:t>
                  </a:r>
                  <a:r>
                    <a:rPr lang="en-US" altLang="ko-KR" sz="1100" dirty="0">
                      <a:solidFill>
                        <a:schemeClr val="accent2"/>
                      </a:solidFill>
                    </a:rPr>
                    <a:t>) </a:t>
                  </a:r>
                  <a:r>
                    <a:rPr lang="ko-KR" altLang="en-US" sz="1100" dirty="0">
                      <a:solidFill>
                        <a:schemeClr val="accent2"/>
                      </a:solidFill>
                    </a:rPr>
                    <a:t>계산 </a:t>
                  </a:r>
                  <a:r>
                    <a:rPr lang="en-US" altLang="ko-KR" sz="1100" dirty="0">
                      <a:solidFill>
                        <a:schemeClr val="accent2"/>
                      </a:solidFill>
                    </a:rPr>
                    <a:t>"""</a:t>
                  </a:r>
                  <a:endParaRPr lang="ko-KR" altLang="en-US" sz="1100" dirty="0">
                    <a:solidFill>
                      <a:schemeClr val="accent2"/>
                    </a:solidFill>
                  </a:endParaRPr>
                </a:p>
                <a:p>
                  <a:r>
                    <a:rPr lang="en-US" altLang="ko-KR" sz="1100" dirty="0" smtClean="0"/>
                    <a:t>        x[</a:t>
                  </a:r>
                  <a:r>
                    <a:rPr lang="en-US" altLang="ko-KR" sz="1100" dirty="0" err="1" smtClean="0"/>
                    <a:t>idx</a:t>
                  </a:r>
                  <a:r>
                    <a:rPr lang="en-US" altLang="ko-KR" sz="1100" dirty="0"/>
                    <a:t>] = </a:t>
                  </a:r>
                  <a:r>
                    <a:rPr lang="en-US" altLang="ko-KR" sz="1100" dirty="0" err="1"/>
                    <a:t>tmp_val</a:t>
                  </a:r>
                  <a:r>
                    <a:rPr lang="en-US" altLang="ko-KR" sz="1100" dirty="0"/>
                    <a:t> + h</a:t>
                  </a:r>
                  <a:r>
                    <a:rPr lang="en-US" altLang="ko-KR" sz="1100" dirty="0" smtClean="0"/>
                    <a:t> </a:t>
                  </a:r>
                  <a:endParaRPr lang="en-US" altLang="ko-KR" sz="1100" dirty="0"/>
                </a:p>
                <a:p>
                  <a:r>
                    <a:rPr lang="en-US" altLang="ko-KR" sz="1100" dirty="0" smtClean="0"/>
                    <a:t>        fxh1 </a:t>
                  </a:r>
                  <a:r>
                    <a:rPr lang="en-US" altLang="ko-KR" sz="1100" dirty="0"/>
                    <a:t>= f(x)</a:t>
                  </a:r>
                </a:p>
                <a:p>
                  <a:r>
                    <a:rPr lang="en-US" altLang="ko-KR" sz="1100" dirty="0"/>
                    <a:t/>
                  </a:r>
                  <a:br>
                    <a:rPr lang="en-US" altLang="ko-KR" sz="1100" dirty="0"/>
                  </a:br>
                  <a:r>
                    <a:rPr lang="en-US" altLang="ko-KR" sz="1100" dirty="0" smtClean="0"/>
                    <a:t>        </a:t>
                  </a:r>
                  <a:r>
                    <a:rPr lang="en-US" altLang="ko-KR" sz="1100" dirty="0" smtClean="0">
                      <a:solidFill>
                        <a:schemeClr val="accent2"/>
                      </a:solidFill>
                    </a:rPr>
                    <a:t>""" </a:t>
                  </a:r>
                  <a:r>
                    <a:rPr lang="en-US" altLang="ko-KR" sz="1100" dirty="0">
                      <a:solidFill>
                        <a:schemeClr val="accent2"/>
                      </a:solidFill>
                    </a:rPr>
                    <a:t>f(x-h) </a:t>
                  </a:r>
                  <a:r>
                    <a:rPr lang="ko-KR" altLang="en-US" sz="1100" dirty="0">
                      <a:solidFill>
                        <a:schemeClr val="accent2"/>
                      </a:solidFill>
                    </a:rPr>
                    <a:t>계산 </a:t>
                  </a:r>
                  <a:r>
                    <a:rPr lang="en-US" altLang="ko-KR" sz="1100" dirty="0">
                      <a:solidFill>
                        <a:schemeClr val="accent2"/>
                      </a:solidFill>
                    </a:rPr>
                    <a:t>"""</a:t>
                  </a:r>
                  <a:r>
                    <a:rPr lang="ko-KR" altLang="en-US" sz="1100" dirty="0">
                      <a:solidFill>
                        <a:schemeClr val="accent2"/>
                      </a:solidFill>
                    </a:rPr>
                    <a:t> </a:t>
                  </a:r>
                </a:p>
                <a:p>
                  <a:r>
                    <a:rPr lang="en-US" altLang="ko-KR" sz="1100" dirty="0" smtClean="0"/>
                    <a:t>        x[</a:t>
                  </a:r>
                  <a:r>
                    <a:rPr lang="en-US" altLang="ko-KR" sz="1100" dirty="0" err="1" smtClean="0"/>
                    <a:t>idx</a:t>
                  </a:r>
                  <a:r>
                    <a:rPr lang="en-US" altLang="ko-KR" sz="1100" dirty="0"/>
                    <a:t>] = </a:t>
                  </a:r>
                  <a:r>
                    <a:rPr lang="en-US" altLang="ko-KR" sz="1100" dirty="0" err="1"/>
                    <a:t>tmp_val</a:t>
                  </a:r>
                  <a:r>
                    <a:rPr lang="en-US" altLang="ko-KR" sz="1100" dirty="0"/>
                    <a:t> - h</a:t>
                  </a:r>
                  <a:r>
                    <a:rPr lang="en-US" altLang="ko-KR" sz="1100" dirty="0" smtClean="0"/>
                    <a:t> </a:t>
                  </a:r>
                  <a:endParaRPr lang="en-US" altLang="ko-KR" sz="1100" dirty="0"/>
                </a:p>
                <a:p>
                  <a:r>
                    <a:rPr lang="en-US" altLang="ko-KR" sz="1100" dirty="0" smtClean="0"/>
                    <a:t>        fxh2 </a:t>
                  </a:r>
                  <a:r>
                    <a:rPr lang="en-US" altLang="ko-KR" sz="1100" dirty="0"/>
                    <a:t>= f(x)</a:t>
                  </a:r>
                </a:p>
                <a:p>
                  <a:r>
                    <a:rPr lang="en-US" altLang="ko-KR" sz="1100" dirty="0"/>
                    <a:t/>
                  </a:r>
                  <a:br>
                    <a:rPr lang="en-US" altLang="ko-KR" sz="1100" dirty="0"/>
                  </a:br>
                  <a:r>
                    <a:rPr lang="en-US" altLang="ko-KR" sz="1100" dirty="0" smtClean="0"/>
                    <a:t>        grad[</a:t>
                  </a:r>
                  <a:r>
                    <a:rPr lang="en-US" altLang="ko-KR" sz="1100" dirty="0" err="1" smtClean="0"/>
                    <a:t>idx</a:t>
                  </a:r>
                  <a:r>
                    <a:rPr lang="en-US" altLang="ko-KR" sz="1100" dirty="0"/>
                    <a:t>] = (fxh1 - fxh2) / (2*h)</a:t>
                  </a:r>
                </a:p>
                <a:p>
                  <a:r>
                    <a:rPr lang="en-US" altLang="ko-KR" sz="1100" dirty="0"/>
                    <a:t/>
                  </a:r>
                  <a:br>
                    <a:rPr lang="en-US" altLang="ko-KR" sz="1100" dirty="0"/>
                  </a:br>
                  <a:r>
                    <a:rPr lang="en-US" altLang="ko-KR" sz="1100" dirty="0" smtClean="0"/>
                    <a:t>        x[</a:t>
                  </a:r>
                  <a:r>
                    <a:rPr lang="en-US" altLang="ko-KR" sz="1100" dirty="0" err="1" smtClean="0"/>
                    <a:t>idx</a:t>
                  </a:r>
                  <a:r>
                    <a:rPr lang="en-US" altLang="ko-KR" sz="1100" dirty="0"/>
                    <a:t>] = </a:t>
                  </a:r>
                  <a:r>
                    <a:rPr lang="en-US" altLang="ko-KR" sz="1100" dirty="0" err="1"/>
                    <a:t>tmp_val</a:t>
                  </a:r>
                  <a:r>
                    <a:rPr lang="en-US" altLang="ko-KR" sz="1100" dirty="0"/>
                    <a:t> </a:t>
                  </a:r>
                  <a:r>
                    <a:rPr lang="en-US" altLang="ko-KR" sz="1100" dirty="0">
                      <a:solidFill>
                        <a:srgbClr val="00B050"/>
                      </a:solidFill>
                    </a:rPr>
                    <a:t># </a:t>
                  </a:r>
                  <a:r>
                    <a:rPr lang="ko-KR" altLang="en-US" sz="1100" dirty="0">
                      <a:solidFill>
                        <a:srgbClr val="00B050"/>
                      </a:solidFill>
                    </a:rPr>
                    <a:t>값 복원 </a:t>
                  </a:r>
                </a:p>
                <a:p>
                  <a:endParaRPr lang="ko-KR" altLang="en-US" sz="1100" dirty="0"/>
                </a:p>
              </p:txBody>
            </p:sp>
          </p:grpSp>
          <p:sp>
            <p:nvSpPr>
              <p:cNvPr id="24" name="오른쪽 화살표 23"/>
              <p:cNvSpPr/>
              <p:nvPr/>
            </p:nvSpPr>
            <p:spPr>
              <a:xfrm>
                <a:off x="787400" y="5740400"/>
                <a:ext cx="330200" cy="165100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50788" y="2684230"/>
                <a:ext cx="1103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x= (3, 4)</a:t>
                </a:r>
                <a:endParaRPr lang="ko-KR" altLang="en-US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719241" y="3040232"/>
                  <a:ext cx="2107009" cy="3580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grad= (0, 0)</a:t>
                  </a:r>
                </a:p>
                <a:p>
                  <a:endParaRPr lang="en-US" altLang="ko-KR" dirty="0"/>
                </a:p>
                <a:p>
                  <a:r>
                    <a:rPr lang="en-US" altLang="ko-KR" dirty="0" err="1"/>
                    <a:t>i</a:t>
                  </a:r>
                  <a:r>
                    <a:rPr lang="en-US" altLang="ko-KR" dirty="0" err="1" smtClean="0"/>
                    <a:t>dx</a:t>
                  </a:r>
                  <a:r>
                    <a:rPr lang="en-US" altLang="ko-KR" dirty="0" smtClean="0"/>
                    <a:t> = 1</a:t>
                  </a:r>
                </a:p>
                <a:p>
                  <a:r>
                    <a:rPr lang="en-US" altLang="ko-KR" dirty="0" err="1"/>
                    <a:t>t</a:t>
                  </a:r>
                  <a:r>
                    <a:rPr lang="en-US" altLang="ko-KR" dirty="0" err="1" smtClean="0"/>
                    <a:t>mp_val</a:t>
                  </a:r>
                  <a:r>
                    <a:rPr lang="en-US" altLang="ko-KR" dirty="0" smtClean="0"/>
                    <a:t> = 4</a:t>
                  </a:r>
                </a:p>
                <a:p>
                  <a:endParaRPr lang="en-US" altLang="ko-KR" dirty="0"/>
                </a:p>
                <a:p>
                  <a:r>
                    <a:rPr lang="en-US" altLang="ko-KR" dirty="0" smtClean="0"/>
                    <a:t>x = (3, 4+h)</a:t>
                  </a:r>
                </a:p>
                <a:p>
                  <a:r>
                    <a:rPr lang="en-US" altLang="ko-KR" dirty="0" smtClean="0"/>
                    <a:t>fxh1 =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3, 4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a14:m>
                  <a:endParaRPr lang="en-US" altLang="ko-KR" dirty="0" smtClean="0"/>
                </a:p>
                <a:p>
                  <a:endParaRPr lang="en-US" altLang="ko-KR" dirty="0"/>
                </a:p>
                <a:p>
                  <a:r>
                    <a:rPr lang="en-US" altLang="ko-KR" dirty="0" smtClean="0"/>
                    <a:t>x = (3, 4-h)</a:t>
                  </a:r>
                </a:p>
                <a:p>
                  <a:r>
                    <a:rPr lang="en-US" altLang="ko-KR" dirty="0" smtClean="0"/>
                    <a:t>fxh2 =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3, 4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a14:m>
                  <a:endParaRPr lang="en-US" altLang="ko-KR" dirty="0" smtClean="0"/>
                </a:p>
                <a:p>
                  <a:r>
                    <a:rPr lang="en-US" altLang="ko-KR" dirty="0" smtClean="0"/>
                    <a:t>grad = (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altLang="ko-KR" dirty="0" smtClean="0"/>
                    <a:t> ,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altLang="ko-KR" dirty="0" smtClean="0"/>
                    <a:t>)</a:t>
                  </a:r>
                  <a:endParaRPr lang="en-US" altLang="ko-KR" dirty="0" smtClean="0"/>
                </a:p>
                <a:p>
                  <a:endParaRPr lang="en-US" altLang="ko-KR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241" y="3040232"/>
                  <a:ext cx="2107009" cy="3580917"/>
                </a:xfrm>
                <a:prstGeom prst="rect">
                  <a:avLst/>
                </a:prstGeom>
                <a:blipFill>
                  <a:blip r:embed="rId6"/>
                  <a:stretch>
                    <a:fillRect l="-2312" t="-10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54707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309</Words>
  <Application>Microsoft Office PowerPoint</Application>
  <PresentationFormat>와이드스크린</PresentationFormat>
  <Paragraphs>189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 GUHNOO</dc:creator>
  <cp:lastModifiedBy>YUN GUHNOO</cp:lastModifiedBy>
  <cp:revision>4</cp:revision>
  <dcterms:created xsi:type="dcterms:W3CDTF">2019-03-31T08:05:59Z</dcterms:created>
  <dcterms:modified xsi:type="dcterms:W3CDTF">2019-03-31T08:36:46Z</dcterms:modified>
</cp:coreProperties>
</file>