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63" d="100"/>
          <a:sy n="63" d="100"/>
        </p:scale>
        <p:origin x="7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43E3B-4D9A-694D-8150-A7C2D251B756}" type="datetimeFigureOut">
              <a:rPr lang="en-KE" smtClean="0"/>
              <a:t>09/30/2024</a:t>
            </a:fld>
            <a:endParaRPr lang="en-K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CAB4F-90FF-E24F-9FC7-E9FFDDE254C7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01983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D8DA-6499-D8C8-423E-67FE31BDC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C0272-ED90-7AF0-5AA2-DBAFB55DF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2DA7-4BC8-6F1F-C385-738187E84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7AAA-B1B3-F14C-BC23-675CD824F4B8}" type="datetimeFigureOut">
              <a:rPr lang="en-KE" smtClean="0"/>
              <a:t>09/30/2024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0B160-C913-7BDE-4129-C61152D7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9ED64-2640-2ED8-2DAB-80A6548DB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845A-16AF-0148-BC5C-A2CA85A3B5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9204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B9F4-3BC5-D67F-B81B-595C7E1F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4C53D-9554-C928-72BC-FC58CB21A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9772-1B42-06B2-C6D8-9A9BA127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7AAA-B1B3-F14C-BC23-675CD824F4B8}" type="datetimeFigureOut">
              <a:rPr lang="en-KE" smtClean="0"/>
              <a:t>09/30/2024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DBC6C-C9EA-7774-A4E6-6921FC62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0591-CC74-4D77-D27E-8A7CC09F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845A-16AF-0148-BC5C-A2CA85A3B5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22851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072D7-E190-E5CD-370D-5A3729E0F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2F53B-86CD-5A0C-6A82-E0DB7AA5E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6D06A-A31F-D60B-7923-6B72E7D66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7AAA-B1B3-F14C-BC23-675CD824F4B8}" type="datetimeFigureOut">
              <a:rPr lang="en-KE" smtClean="0"/>
              <a:t>09/30/2024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31127-A663-5316-2CE6-005BD08E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07A3-75A2-B7C1-B3B3-A478BC3E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845A-16AF-0148-BC5C-A2CA85A3B5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103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6EB7-353C-7F04-268E-0EE052779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821D5-51CE-D50D-0B6A-2EC13E7DF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409DF-A7CD-A0A9-E7EA-EAF66882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7AAA-B1B3-F14C-BC23-675CD824F4B8}" type="datetimeFigureOut">
              <a:rPr lang="en-KE" smtClean="0"/>
              <a:t>09/30/2024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0F0A2-1500-864A-633C-90A99C78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E6FF0-C56A-490C-730B-084C60C8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845A-16AF-0148-BC5C-A2CA85A3B5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99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16D1-3A0D-9274-775C-F5F28969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D9A1F-292E-89EF-12D1-B9CF369BE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3B2FE-54E0-7E34-C81D-40750AC2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7AAA-B1B3-F14C-BC23-675CD824F4B8}" type="datetimeFigureOut">
              <a:rPr lang="en-KE" smtClean="0"/>
              <a:t>09/30/2024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32F50-0487-F556-9812-32590B4F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BF8C1-6F27-02BA-77CF-24C9F288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845A-16AF-0148-BC5C-A2CA85A3B5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348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4A73-3873-CE9B-6048-E540F9C3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4D4B1-E067-35A5-B037-3B41D2B64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7657B-8FEF-D5F5-BAF5-1C576F1E0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55816-2DC0-0667-C9E6-EBDFD9CA2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7AAA-B1B3-F14C-BC23-675CD824F4B8}" type="datetimeFigureOut">
              <a:rPr lang="en-KE" smtClean="0"/>
              <a:t>09/30/2024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5B4E5-500D-108B-E106-FB60A2EE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E57FF-9F93-AAD6-1C2D-2A483BF62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845A-16AF-0148-BC5C-A2CA85A3B5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5192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A2E3-6AE3-2080-A019-5222AA6D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E008F-E782-D83A-12C0-2A849C0C8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46B09-7EAB-0EE1-8B02-9F906D3A6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76EB1-BA02-71B1-1F33-630363BF5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B689AD-F0CF-63BE-C5D5-9EA8CA51C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EE69D-90F0-063D-AA6C-72C9BF64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7AAA-B1B3-F14C-BC23-675CD824F4B8}" type="datetimeFigureOut">
              <a:rPr lang="en-KE" smtClean="0"/>
              <a:t>09/30/2024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638CE-11C7-F6F9-69E8-8B893A55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8F1DD-89C0-2940-DF69-9E5E9840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845A-16AF-0148-BC5C-A2CA85A3B5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3083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FB1F-3D34-90AC-6E79-C8910611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F2C11-FD7C-B4D7-FC8A-DDB0A378E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7AAA-B1B3-F14C-BC23-675CD824F4B8}" type="datetimeFigureOut">
              <a:rPr lang="en-KE" smtClean="0"/>
              <a:t>09/30/2024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B1D6D-0343-3BB1-6EE4-C4E6A97E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E28F5-2D21-71FD-32D9-50A4E6AB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845A-16AF-0148-BC5C-A2CA85A3B5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128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A3D4B-2F4B-C2C6-F0BD-DA8E6D83C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7AAA-B1B3-F14C-BC23-675CD824F4B8}" type="datetimeFigureOut">
              <a:rPr lang="en-KE" smtClean="0"/>
              <a:t>09/30/2024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B8869-42DE-957E-C473-89DCAA6F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C609F-C1DB-8CC7-3B13-2C289C6F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845A-16AF-0148-BC5C-A2CA85A3B5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7971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C11C-2C41-BAFD-8C15-D4F1843D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22E0F-05DA-15E8-AC16-D54DD107E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DDF08-DF9A-5DF3-69D9-D305839D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F5101-D27E-25E0-9D69-91D642B2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7AAA-B1B3-F14C-BC23-675CD824F4B8}" type="datetimeFigureOut">
              <a:rPr lang="en-KE" smtClean="0"/>
              <a:t>09/30/2024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CEF9D-3368-F479-2723-B4ECD43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CA7F5-DA47-E3A9-07C6-7E9244C3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845A-16AF-0148-BC5C-A2CA85A3B5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2495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1C73-0B54-D2D7-8EDB-671F941A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3D88FA-E449-328C-BB0D-8A1319678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9BDB3-C520-0405-C5BF-1EB8BFBC4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30EC3-C961-6216-6C05-28180B88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7AAA-B1B3-F14C-BC23-675CD824F4B8}" type="datetimeFigureOut">
              <a:rPr lang="en-KE" smtClean="0"/>
              <a:t>09/30/2024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0EF3B-F36C-714A-8D5B-C7C3955BD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93ECB-6797-B5C0-9C7A-6F3557B3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845A-16AF-0148-BC5C-A2CA85A3B5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6155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3F7E5-A100-0043-C25C-11FBB02C8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C1939-7D9B-CC93-9F6F-A2A857B34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9F2AB-2B01-27ED-B30F-8EB3FE75A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87AAA-B1B3-F14C-BC23-675CD824F4B8}" type="datetimeFigureOut">
              <a:rPr lang="en-KE" smtClean="0"/>
              <a:t>09/30/2024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3080A-6926-9974-3343-E15CA07E6B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653B1-1678-47FA-042C-53E767E90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F845A-16AF-0148-BC5C-A2CA85A3B5F4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4406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/>
          <p:cNvSpPr txBox="1"/>
          <p:nvPr/>
        </p:nvSpPr>
        <p:spPr>
          <a:xfrm>
            <a:off x="110189" y="6177209"/>
            <a:ext cx="2428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*Only applicable </a:t>
            </a:r>
            <a:r>
              <a:rPr lang="en-US" sz="900" dirty="0" smtClean="0">
                <a:solidFill>
                  <a:srgbClr val="FF0000"/>
                </a:solidFill>
              </a:rPr>
              <a:t>to </a:t>
            </a:r>
            <a:r>
              <a:rPr lang="en-US" sz="900" dirty="0">
                <a:solidFill>
                  <a:srgbClr val="FF0000"/>
                </a:solidFill>
              </a:rPr>
              <a:t>options 2 &amp; 3</a:t>
            </a:r>
          </a:p>
        </p:txBody>
      </p:sp>
      <p:cxnSp>
        <p:nvCxnSpPr>
          <p:cNvPr id="92" name="Straight Arrow Connector 91"/>
          <p:cNvCxnSpPr>
            <a:cxnSpLocks/>
            <a:stCxn id="86" idx="3"/>
            <a:endCxn id="84" idx="1"/>
          </p:cNvCxnSpPr>
          <p:nvPr/>
        </p:nvCxnSpPr>
        <p:spPr>
          <a:xfrm flipV="1">
            <a:off x="4845300" y="2719539"/>
            <a:ext cx="463195" cy="578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8" idx="3"/>
            <a:endCxn id="84" idx="1"/>
          </p:cNvCxnSpPr>
          <p:nvPr/>
        </p:nvCxnSpPr>
        <p:spPr>
          <a:xfrm flipV="1">
            <a:off x="4824980" y="2719539"/>
            <a:ext cx="483515" cy="1201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84" idx="3"/>
            <a:endCxn id="83" idx="2"/>
          </p:cNvCxnSpPr>
          <p:nvPr/>
        </p:nvCxnSpPr>
        <p:spPr>
          <a:xfrm flipV="1">
            <a:off x="6174308" y="1998026"/>
            <a:ext cx="410113" cy="721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/>
            <a:stCxn id="182" idx="3"/>
            <a:endCxn id="159" idx="1"/>
          </p:cNvCxnSpPr>
          <p:nvPr/>
        </p:nvCxnSpPr>
        <p:spPr>
          <a:xfrm flipV="1">
            <a:off x="2477699" y="3408513"/>
            <a:ext cx="4078074" cy="183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cxnSpLocks/>
            <a:stCxn id="174" idx="3"/>
            <a:endCxn id="24" idx="1"/>
          </p:cNvCxnSpPr>
          <p:nvPr/>
        </p:nvCxnSpPr>
        <p:spPr>
          <a:xfrm flipV="1">
            <a:off x="3728849" y="4517032"/>
            <a:ext cx="721637" cy="1212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E34E56B-609B-B150-91C7-6343CE354D18}"/>
              </a:ext>
            </a:extLst>
          </p:cNvPr>
          <p:cNvCxnSpPr>
            <a:cxnSpLocks/>
            <a:stCxn id="167" idx="3"/>
            <a:endCxn id="134" idx="2"/>
          </p:cNvCxnSpPr>
          <p:nvPr/>
        </p:nvCxnSpPr>
        <p:spPr>
          <a:xfrm flipV="1">
            <a:off x="6753682" y="2852948"/>
            <a:ext cx="1738410" cy="157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4B5158EF-E750-89F6-811C-B741EF36282E}"/>
              </a:ext>
            </a:extLst>
          </p:cNvPr>
          <p:cNvCxnSpPr>
            <a:stCxn id="292" idx="3"/>
            <a:endCxn id="295" idx="1"/>
          </p:cNvCxnSpPr>
          <p:nvPr/>
        </p:nvCxnSpPr>
        <p:spPr>
          <a:xfrm flipV="1">
            <a:off x="908435" y="4822237"/>
            <a:ext cx="224780" cy="598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870BB229-ADB6-4B96-D0CB-0099DDF5532D}"/>
              </a:ext>
            </a:extLst>
          </p:cNvPr>
          <p:cNvCxnSpPr>
            <a:stCxn id="293" idx="3"/>
            <a:endCxn id="295" idx="1"/>
          </p:cNvCxnSpPr>
          <p:nvPr/>
        </p:nvCxnSpPr>
        <p:spPr>
          <a:xfrm flipV="1">
            <a:off x="1013177" y="4822237"/>
            <a:ext cx="120038" cy="8804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4934AC43-CD87-00D0-6CF1-566B6638AB91}"/>
              </a:ext>
            </a:extLst>
          </p:cNvPr>
          <p:cNvGrpSpPr/>
          <p:nvPr/>
        </p:nvGrpSpPr>
        <p:grpSpPr>
          <a:xfrm>
            <a:off x="10554684" y="420160"/>
            <a:ext cx="1103624" cy="2498611"/>
            <a:chOff x="10554684" y="420160"/>
            <a:chExt cx="1103624" cy="2498611"/>
          </a:xfrm>
        </p:grpSpPr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8413F8A6-9408-1A7D-CB4D-4281D42AF0B5}"/>
                </a:ext>
              </a:extLst>
            </p:cNvPr>
            <p:cNvGrpSpPr/>
            <p:nvPr/>
          </p:nvGrpSpPr>
          <p:grpSpPr>
            <a:xfrm>
              <a:off x="10554684" y="807549"/>
              <a:ext cx="1057583" cy="2111222"/>
              <a:chOff x="10318467" y="1014029"/>
              <a:chExt cx="1057583" cy="2111222"/>
            </a:xfrm>
          </p:grpSpPr>
          <p:sp>
            <p:nvSpPr>
              <p:cNvPr id="340" name="Rectangle 339">
                <a:extLst>
                  <a:ext uri="{FF2B5EF4-FFF2-40B4-BE49-F238E27FC236}">
                    <a16:creationId xmlns:a16="http://schemas.microsoft.com/office/drawing/2014/main" id="{AE92DD7E-AD9D-6334-298E-1AA27383F052}"/>
                  </a:ext>
                </a:extLst>
              </p:cNvPr>
              <p:cNvSpPr/>
              <p:nvPr/>
            </p:nvSpPr>
            <p:spPr>
              <a:xfrm>
                <a:off x="10318467" y="1014029"/>
                <a:ext cx="1057583" cy="211122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TextBox 310">
                <a:extLst>
                  <a:ext uri="{FF2B5EF4-FFF2-40B4-BE49-F238E27FC236}">
                    <a16:creationId xmlns:a16="http://schemas.microsoft.com/office/drawing/2014/main" id="{D7407B75-1EA0-2D2F-7E50-0484C06C1F24}"/>
                  </a:ext>
                </a:extLst>
              </p:cNvPr>
              <p:cNvSpPr txBox="1"/>
              <p:nvPr/>
            </p:nvSpPr>
            <p:spPr>
              <a:xfrm>
                <a:off x="10413034" y="1367223"/>
                <a:ext cx="794766" cy="246221"/>
              </a:xfrm>
              <a:prstGeom prst="rect">
                <a:avLst/>
              </a:prstGeom>
              <a:solidFill>
                <a:srgbClr val="FF000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Risks</a:t>
                </a:r>
                <a:endParaRPr lang="en-KE" sz="1000" dirty="0"/>
              </a:p>
            </p:txBody>
          </p:sp>
          <p:sp>
            <p:nvSpPr>
              <p:cNvPr id="312" name="Rounded Rectangle 45">
                <a:extLst>
                  <a:ext uri="{FF2B5EF4-FFF2-40B4-BE49-F238E27FC236}">
                    <a16:creationId xmlns:a16="http://schemas.microsoft.com/office/drawing/2014/main" id="{BA2AAD00-E906-6079-B144-C2EDCFDAA222}"/>
                  </a:ext>
                </a:extLst>
              </p:cNvPr>
              <p:cNvSpPr/>
              <p:nvPr/>
            </p:nvSpPr>
            <p:spPr>
              <a:xfrm>
                <a:off x="10413034" y="1072967"/>
                <a:ext cx="794766" cy="227549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Costs</a:t>
                </a:r>
              </a:p>
            </p:txBody>
          </p:sp>
          <p:sp>
            <p:nvSpPr>
              <p:cNvPr id="313" name="TextBox 312">
                <a:extLst>
                  <a:ext uri="{FF2B5EF4-FFF2-40B4-BE49-F238E27FC236}">
                    <a16:creationId xmlns:a16="http://schemas.microsoft.com/office/drawing/2014/main" id="{7038114C-D327-A6B4-7A01-DD8FC6F7ADF8}"/>
                  </a:ext>
                </a:extLst>
              </p:cNvPr>
              <p:cNvSpPr txBox="1"/>
              <p:nvPr/>
            </p:nvSpPr>
            <p:spPr>
              <a:xfrm>
                <a:off x="10428953" y="1680151"/>
                <a:ext cx="794766" cy="246221"/>
              </a:xfrm>
              <a:prstGeom prst="rect">
                <a:avLst/>
              </a:prstGeom>
              <a:solidFill>
                <a:srgbClr val="00B050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Benefits</a:t>
                </a:r>
                <a:endParaRPr lang="en-KE" sz="1000" dirty="0"/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620E6D92-8B95-BDAB-A2C3-BC776805345C}"/>
                  </a:ext>
                </a:extLst>
              </p:cNvPr>
              <p:cNvSpPr txBox="1"/>
              <p:nvPr/>
            </p:nvSpPr>
            <p:spPr>
              <a:xfrm>
                <a:off x="10428954" y="2022502"/>
                <a:ext cx="794766" cy="246221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Modulating</a:t>
                </a:r>
                <a:endParaRPr lang="en-KE" sz="1000" dirty="0"/>
              </a:p>
            </p:txBody>
          </p:sp>
          <p:cxnSp>
            <p:nvCxnSpPr>
              <p:cNvPr id="327" name="Straight Arrow Connector 326">
                <a:extLst>
                  <a:ext uri="{FF2B5EF4-FFF2-40B4-BE49-F238E27FC236}">
                    <a16:creationId xmlns:a16="http://schemas.microsoft.com/office/drawing/2014/main" id="{CEFD9061-D839-51F4-8FD4-E13071B13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5402" y="2484704"/>
                <a:ext cx="61003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A4193C80-191D-90A6-CB79-F3D2F83AAFDE}"/>
                  </a:ext>
                </a:extLst>
              </p:cNvPr>
              <p:cNvSpPr txBox="1"/>
              <p:nvPr/>
            </p:nvSpPr>
            <p:spPr>
              <a:xfrm>
                <a:off x="10529215" y="2274271"/>
                <a:ext cx="64130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Positive</a:t>
                </a:r>
              </a:p>
            </p:txBody>
          </p: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6523A495-EFC1-0EFF-FAD7-718A5259DF9C}"/>
                  </a:ext>
                </a:extLst>
              </p:cNvPr>
              <p:cNvSpPr txBox="1"/>
              <p:nvPr/>
            </p:nvSpPr>
            <p:spPr>
              <a:xfrm>
                <a:off x="10505402" y="2538824"/>
                <a:ext cx="7947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Negative</a:t>
                </a:r>
              </a:p>
            </p:txBody>
          </p: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555767C9-F755-7700-F700-CF4C5DD476E6}"/>
                  </a:ext>
                </a:extLst>
              </p:cNvPr>
              <p:cNvSpPr txBox="1"/>
              <p:nvPr/>
            </p:nvSpPr>
            <p:spPr>
              <a:xfrm>
                <a:off x="10505402" y="2801820"/>
                <a:ext cx="7947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Modulating</a:t>
                </a:r>
              </a:p>
            </p:txBody>
          </p:sp>
          <p:cxnSp>
            <p:nvCxnSpPr>
              <p:cNvPr id="338" name="Straight Arrow Connector 337">
                <a:extLst>
                  <a:ext uri="{FF2B5EF4-FFF2-40B4-BE49-F238E27FC236}">
                    <a16:creationId xmlns:a16="http://schemas.microsoft.com/office/drawing/2014/main" id="{9C593420-D647-7004-D349-837869B543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1529" y="2757734"/>
                <a:ext cx="610030" cy="1945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>
                <a:extLst>
                  <a:ext uri="{FF2B5EF4-FFF2-40B4-BE49-F238E27FC236}">
                    <a16:creationId xmlns:a16="http://schemas.microsoft.com/office/drawing/2014/main" id="{434DD96C-4A1B-33C8-0AB7-41C4BECC2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7733" y="3038477"/>
                <a:ext cx="610030" cy="194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88317111-E698-5475-8540-20A1CB8E1AEC}"/>
                </a:ext>
              </a:extLst>
            </p:cNvPr>
            <p:cNvSpPr txBox="1"/>
            <p:nvPr/>
          </p:nvSpPr>
          <p:spPr>
            <a:xfrm>
              <a:off x="10637218" y="420160"/>
              <a:ext cx="1021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Legends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9463" y="246304"/>
            <a:ext cx="11723437" cy="6379682"/>
            <a:chOff x="49463" y="246304"/>
            <a:chExt cx="11723437" cy="6379682"/>
          </a:xfrm>
        </p:grpSpPr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F9EEB900-C18B-B79C-ED2C-08670F40D4AD}"/>
                </a:ext>
              </a:extLst>
            </p:cNvPr>
            <p:cNvGrpSpPr/>
            <p:nvPr/>
          </p:nvGrpSpPr>
          <p:grpSpPr>
            <a:xfrm>
              <a:off x="49463" y="246304"/>
              <a:ext cx="11723437" cy="6379682"/>
              <a:chOff x="49463" y="246304"/>
              <a:chExt cx="11723437" cy="6379682"/>
            </a:xfrm>
          </p:grpSpPr>
          <p:sp>
            <p:nvSpPr>
              <p:cNvPr id="159" name="Rounded Rectangle 158"/>
              <p:cNvSpPr/>
              <p:nvPr/>
            </p:nvSpPr>
            <p:spPr>
              <a:xfrm>
                <a:off x="6555773" y="3245252"/>
                <a:ext cx="865813" cy="326521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Farm yields</a:t>
                </a:r>
              </a:p>
            </p:txBody>
          </p: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B5951E28-D0BF-C124-7490-FF0339349F45}"/>
                  </a:ext>
                </a:extLst>
              </p:cNvPr>
              <p:cNvGrpSpPr/>
              <p:nvPr/>
            </p:nvGrpSpPr>
            <p:grpSpPr>
              <a:xfrm>
                <a:off x="49463" y="246304"/>
                <a:ext cx="11723437" cy="6379682"/>
                <a:chOff x="49463" y="246304"/>
                <a:chExt cx="11723437" cy="6379682"/>
              </a:xfrm>
            </p:grpSpPr>
            <p:pic>
              <p:nvPicPr>
                <p:cNvPr id="145" name="Picture 144"/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3213" y="246304"/>
                  <a:ext cx="978177" cy="978177"/>
                </a:xfrm>
                <a:prstGeom prst="rect">
                  <a:avLst/>
                </a:prstGeom>
              </p:spPr>
            </p:pic>
            <p:grpSp>
              <p:nvGrpSpPr>
                <p:cNvPr id="347" name="Group 346">
                  <a:extLst>
                    <a:ext uri="{FF2B5EF4-FFF2-40B4-BE49-F238E27FC236}">
                      <a16:creationId xmlns:a16="http://schemas.microsoft.com/office/drawing/2014/main" id="{C461D6AF-726E-4987-1B86-2A0DB5CBAEFD}"/>
                    </a:ext>
                  </a:extLst>
                </p:cNvPr>
                <p:cNvGrpSpPr/>
                <p:nvPr/>
              </p:nvGrpSpPr>
              <p:grpSpPr>
                <a:xfrm>
                  <a:off x="49463" y="399214"/>
                  <a:ext cx="11723437" cy="6226772"/>
                  <a:chOff x="49463" y="399214"/>
                  <a:chExt cx="11723437" cy="6226772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7B8B263B-E058-356C-9F3B-24DAB1A4F81D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207" y="399214"/>
                    <a:ext cx="815763" cy="246221"/>
                  </a:xfrm>
                  <a:prstGeom prst="rect">
                    <a:avLst/>
                  </a:prstGeom>
                  <a:solidFill>
                    <a:srgbClr val="FFFF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Ploughing</a:t>
                    </a:r>
                    <a:endParaRPr lang="en-KE" sz="1000" dirty="0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436273" y="455695"/>
                    <a:ext cx="875407" cy="290750"/>
                  </a:xfrm>
                  <a:prstGeom prst="round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/>
                      <a:t>Machinery</a:t>
                    </a:r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B8B263B-E058-356C-9F3B-24DAB1A4F81D}"/>
                      </a:ext>
                    </a:extLst>
                  </p:cNvPr>
                  <p:cNvSpPr txBox="1"/>
                  <p:nvPr/>
                </p:nvSpPr>
                <p:spPr>
                  <a:xfrm>
                    <a:off x="1948523" y="1162922"/>
                    <a:ext cx="794766" cy="400110"/>
                  </a:xfrm>
                  <a:prstGeom prst="rect">
                    <a:avLst/>
                  </a:prstGeom>
                  <a:solidFill>
                    <a:srgbClr val="FFFF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Transport/Carting</a:t>
                    </a:r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7B8B263B-E058-356C-9F3B-24DAB1A4F81D}"/>
                      </a:ext>
                    </a:extLst>
                  </p:cNvPr>
                  <p:cNvSpPr txBox="1"/>
                  <p:nvPr/>
                </p:nvSpPr>
                <p:spPr>
                  <a:xfrm>
                    <a:off x="1873533" y="783454"/>
                    <a:ext cx="854437" cy="246221"/>
                  </a:xfrm>
                  <a:prstGeom prst="rect">
                    <a:avLst/>
                  </a:prstGeom>
                  <a:solidFill>
                    <a:srgbClr val="FFFF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Harvesting</a:t>
                    </a:r>
                    <a:endParaRPr lang="en-KE" sz="1000" dirty="0"/>
                  </a:p>
                </p:txBody>
              </p: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3433823" y="1072967"/>
                    <a:ext cx="865813" cy="257273"/>
                  </a:xfrm>
                  <a:prstGeom prst="round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/>
                      <a:t>Land</a:t>
                    </a:r>
                  </a:p>
                </p:txBody>
              </p:sp>
              <p:sp>
                <p:nvSpPr>
                  <p:cNvPr id="19" name="Oval 18"/>
                  <p:cNvSpPr/>
                  <p:nvPr/>
                </p:nvSpPr>
                <p:spPr>
                  <a:xfrm>
                    <a:off x="4881202" y="762193"/>
                    <a:ext cx="1284065" cy="50367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/>
                      <a:t>Infrastructure cost</a:t>
                    </a:r>
                  </a:p>
                </p:txBody>
              </p:sp>
              <p:cxnSp>
                <p:nvCxnSpPr>
                  <p:cNvPr id="21" name="Straight Arrow Connector 20"/>
                  <p:cNvCxnSpPr>
                    <a:cxnSpLocks/>
                    <a:stCxn id="41" idx="3"/>
                    <a:endCxn id="12" idx="1"/>
                  </p:cNvCxnSpPr>
                  <p:nvPr/>
                </p:nvCxnSpPr>
                <p:spPr>
                  <a:xfrm>
                    <a:off x="2727970" y="522325"/>
                    <a:ext cx="708303" cy="7874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>
                    <a:cxnSpLocks/>
                    <a:stCxn id="45" idx="3"/>
                    <a:endCxn id="12" idx="1"/>
                  </p:cNvCxnSpPr>
                  <p:nvPr/>
                </p:nvCxnSpPr>
                <p:spPr>
                  <a:xfrm flipV="1">
                    <a:off x="2727970" y="601070"/>
                    <a:ext cx="708303" cy="3054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>
                    <a:cxnSpLocks/>
                    <a:stCxn id="44" idx="3"/>
                    <a:endCxn id="12" idx="1"/>
                  </p:cNvCxnSpPr>
                  <p:nvPr/>
                </p:nvCxnSpPr>
                <p:spPr>
                  <a:xfrm flipV="1">
                    <a:off x="2743289" y="601070"/>
                    <a:ext cx="692984" cy="76190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Arrow Connector 49"/>
                  <p:cNvCxnSpPr>
                    <a:cxnSpLocks/>
                    <a:stCxn id="12" idx="3"/>
                    <a:endCxn id="19" idx="2"/>
                  </p:cNvCxnSpPr>
                  <p:nvPr/>
                </p:nvCxnSpPr>
                <p:spPr>
                  <a:xfrm>
                    <a:off x="4311680" y="601070"/>
                    <a:ext cx="569522" cy="41295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Arrow Connector 53"/>
                  <p:cNvCxnSpPr>
                    <a:cxnSpLocks/>
                    <a:stCxn id="46" idx="3"/>
                    <a:endCxn id="19" idx="2"/>
                  </p:cNvCxnSpPr>
                  <p:nvPr/>
                </p:nvCxnSpPr>
                <p:spPr>
                  <a:xfrm flipV="1">
                    <a:off x="4299636" y="1014029"/>
                    <a:ext cx="581566" cy="1875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Rounded Rectangle 63"/>
                  <p:cNvSpPr/>
                  <p:nvPr/>
                </p:nvSpPr>
                <p:spPr>
                  <a:xfrm>
                    <a:off x="4230464" y="1819273"/>
                    <a:ext cx="940237" cy="284531"/>
                  </a:xfrm>
                  <a:prstGeom prst="round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 err="1"/>
                      <a:t>Labour</a:t>
                    </a:r>
                    <a:endParaRPr lang="en-US" sz="1000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B8B263B-E058-356C-9F3B-24DAB1A4F81D}"/>
                      </a:ext>
                    </a:extLst>
                  </p:cNvPr>
                  <p:cNvSpPr txBox="1"/>
                  <p:nvPr/>
                </p:nvSpPr>
                <p:spPr>
                  <a:xfrm>
                    <a:off x="2032000" y="1777863"/>
                    <a:ext cx="914399" cy="252395"/>
                  </a:xfrm>
                  <a:prstGeom prst="rect">
                    <a:avLst/>
                  </a:prstGeom>
                  <a:solidFill>
                    <a:srgbClr val="FFFF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Sowing</a:t>
                    </a:r>
                    <a:endParaRPr lang="en-KE" sz="1000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7B8B263B-E058-356C-9F3B-24DAB1A4F81D}"/>
                      </a:ext>
                    </a:extLst>
                  </p:cNvPr>
                  <p:cNvSpPr txBox="1"/>
                  <p:nvPr/>
                </p:nvSpPr>
                <p:spPr>
                  <a:xfrm>
                    <a:off x="2032000" y="2090499"/>
                    <a:ext cx="914399" cy="410143"/>
                  </a:xfrm>
                  <a:prstGeom prst="rect">
                    <a:avLst/>
                  </a:prstGeom>
                  <a:solidFill>
                    <a:srgbClr val="FFFF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FF0000"/>
                        </a:solidFill>
                      </a:rPr>
                      <a:t>Fertilizer* application </a:t>
                    </a:r>
                    <a:endParaRPr lang="en-KE" sz="10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7B8B263B-E058-356C-9F3B-24DAB1A4F81D}"/>
                      </a:ext>
                    </a:extLst>
                  </p:cNvPr>
                  <p:cNvSpPr txBox="1"/>
                  <p:nvPr/>
                </p:nvSpPr>
                <p:spPr>
                  <a:xfrm>
                    <a:off x="2032000" y="2529840"/>
                    <a:ext cx="914399" cy="410143"/>
                  </a:xfrm>
                  <a:prstGeom prst="rect">
                    <a:avLst/>
                  </a:prstGeom>
                  <a:solidFill>
                    <a:srgbClr val="FFFF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Pesticide application </a:t>
                    </a:r>
                    <a:endParaRPr lang="en-KE" sz="1000" dirty="0"/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7B8B263B-E058-356C-9F3B-24DAB1A4F81D}"/>
                      </a:ext>
                    </a:extLst>
                  </p:cNvPr>
                  <p:cNvSpPr txBox="1"/>
                  <p:nvPr/>
                </p:nvSpPr>
                <p:spPr>
                  <a:xfrm>
                    <a:off x="2045938" y="3282316"/>
                    <a:ext cx="914399" cy="252395"/>
                  </a:xfrm>
                  <a:prstGeom prst="rect">
                    <a:avLst/>
                  </a:prstGeom>
                  <a:solidFill>
                    <a:srgbClr val="FFFF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Harvesting</a:t>
                    </a:r>
                    <a:endParaRPr lang="en-KE" sz="1000" dirty="0"/>
                  </a:p>
                </p:txBody>
              </p: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B8B263B-E058-356C-9F3B-24DAB1A4F81D}"/>
                      </a:ext>
                    </a:extLst>
                  </p:cNvPr>
                  <p:cNvSpPr txBox="1"/>
                  <p:nvPr/>
                </p:nvSpPr>
                <p:spPr>
                  <a:xfrm>
                    <a:off x="2045939" y="2978844"/>
                    <a:ext cx="914399" cy="252395"/>
                  </a:xfrm>
                  <a:prstGeom prst="rect">
                    <a:avLst/>
                  </a:prstGeom>
                  <a:solidFill>
                    <a:srgbClr val="FFFF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Weed control</a:t>
                    </a:r>
                    <a:endParaRPr lang="en-KE" sz="1000" dirty="0"/>
                  </a:p>
                </p:txBody>
              </p:sp>
              <p:cxnSp>
                <p:nvCxnSpPr>
                  <p:cNvPr id="65" name="Straight Arrow Connector 64"/>
                  <p:cNvCxnSpPr>
                    <a:cxnSpLocks/>
                    <a:stCxn id="66" idx="3"/>
                    <a:endCxn id="64" idx="1"/>
                  </p:cNvCxnSpPr>
                  <p:nvPr/>
                </p:nvCxnSpPr>
                <p:spPr>
                  <a:xfrm>
                    <a:off x="2946399" y="1904061"/>
                    <a:ext cx="1284065" cy="5747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/>
                  <p:cNvCxnSpPr>
                    <a:cxnSpLocks/>
                    <a:stCxn id="68" idx="3"/>
                    <a:endCxn id="64" idx="1"/>
                  </p:cNvCxnSpPr>
                  <p:nvPr/>
                </p:nvCxnSpPr>
                <p:spPr>
                  <a:xfrm flipV="1">
                    <a:off x="2946399" y="1961539"/>
                    <a:ext cx="1284065" cy="33403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Arrow Connector 77"/>
                  <p:cNvCxnSpPr>
                    <a:cxnSpLocks/>
                    <a:stCxn id="69" idx="3"/>
                    <a:endCxn id="64" idx="1"/>
                  </p:cNvCxnSpPr>
                  <p:nvPr/>
                </p:nvCxnSpPr>
                <p:spPr>
                  <a:xfrm flipV="1">
                    <a:off x="2946399" y="1961539"/>
                    <a:ext cx="1284065" cy="77337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Arrow Connector 79"/>
                  <p:cNvCxnSpPr>
                    <a:cxnSpLocks/>
                    <a:stCxn id="73" idx="3"/>
                    <a:endCxn id="64" idx="1"/>
                  </p:cNvCxnSpPr>
                  <p:nvPr/>
                </p:nvCxnSpPr>
                <p:spPr>
                  <a:xfrm flipV="1">
                    <a:off x="2960338" y="1961539"/>
                    <a:ext cx="1270126" cy="114350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Arrow Connector 81"/>
                  <p:cNvCxnSpPr>
                    <a:cxnSpLocks/>
                    <a:stCxn id="70" idx="3"/>
                    <a:endCxn id="64" idx="1"/>
                  </p:cNvCxnSpPr>
                  <p:nvPr/>
                </p:nvCxnSpPr>
                <p:spPr>
                  <a:xfrm flipV="1">
                    <a:off x="2960337" y="1961539"/>
                    <a:ext cx="1270127" cy="14469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3" name="Oval 82"/>
                  <p:cNvSpPr/>
                  <p:nvPr/>
                </p:nvSpPr>
                <p:spPr>
                  <a:xfrm>
                    <a:off x="6584421" y="1746190"/>
                    <a:ext cx="1441979" cy="503671"/>
                  </a:xfrm>
                  <a:prstGeom prst="ellipse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/>
                      <a:t>Total production cost</a:t>
                    </a:r>
                  </a:p>
                </p:txBody>
              </p:sp>
              <p:sp>
                <p:nvSpPr>
                  <p:cNvPr id="84" name="Rounded Rectangle 83"/>
                  <p:cNvSpPr/>
                  <p:nvPr/>
                </p:nvSpPr>
                <p:spPr>
                  <a:xfrm>
                    <a:off x="5308495" y="2476785"/>
                    <a:ext cx="865813" cy="485507"/>
                  </a:xfrm>
                  <a:prstGeom prst="roundRect">
                    <a:avLst/>
                  </a:prstGeom>
                  <a:solidFill>
                    <a:srgbClr val="FFFF0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/>
                      <a:t>Agricultural inputs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7B8B263B-E058-356C-9F3B-24DAB1A4F81D}"/>
                      </a:ext>
                    </a:extLst>
                  </p:cNvPr>
                  <p:cNvSpPr txBox="1"/>
                  <p:nvPr/>
                </p:nvSpPr>
                <p:spPr>
                  <a:xfrm>
                    <a:off x="4061198" y="2855195"/>
                    <a:ext cx="794766" cy="246221"/>
                  </a:xfrm>
                  <a:prstGeom prst="rect">
                    <a:avLst/>
                  </a:prstGeom>
                  <a:solidFill>
                    <a:srgbClr val="FFFF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Seed</a:t>
                    </a:r>
                    <a:endParaRPr lang="en-KE" sz="1000" dirty="0"/>
                  </a:p>
                </p:txBody>
              </p: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7B8B263B-E058-356C-9F3B-24DAB1A4F81D}"/>
                      </a:ext>
                    </a:extLst>
                  </p:cNvPr>
                  <p:cNvSpPr txBox="1"/>
                  <p:nvPr/>
                </p:nvSpPr>
                <p:spPr>
                  <a:xfrm>
                    <a:off x="4050534" y="3175086"/>
                    <a:ext cx="794766" cy="246221"/>
                  </a:xfrm>
                  <a:prstGeom prst="rect">
                    <a:avLst/>
                  </a:prstGeom>
                  <a:solidFill>
                    <a:srgbClr val="FFFF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Pesticides</a:t>
                    </a:r>
                    <a:endParaRPr lang="en-KE" sz="1000" dirty="0"/>
                  </a:p>
                </p:txBody>
              </p: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7B8B263B-E058-356C-9F3B-24DAB1A4F81D}"/>
                      </a:ext>
                    </a:extLst>
                  </p:cNvPr>
                  <p:cNvSpPr txBox="1"/>
                  <p:nvPr/>
                </p:nvSpPr>
                <p:spPr>
                  <a:xfrm>
                    <a:off x="4030214" y="3486661"/>
                    <a:ext cx="794766" cy="246221"/>
                  </a:xfrm>
                  <a:prstGeom prst="rect">
                    <a:avLst/>
                  </a:prstGeom>
                  <a:solidFill>
                    <a:srgbClr val="FFFF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Weedicides</a:t>
                    </a:r>
                    <a:endParaRPr lang="en-KE" sz="1000" dirty="0"/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7B8B263B-E058-356C-9F3B-24DAB1A4F81D}"/>
                      </a:ext>
                    </a:extLst>
                  </p:cNvPr>
                  <p:cNvSpPr txBox="1"/>
                  <p:nvPr/>
                </p:nvSpPr>
                <p:spPr>
                  <a:xfrm>
                    <a:off x="4030214" y="3798236"/>
                    <a:ext cx="794766" cy="246221"/>
                  </a:xfrm>
                  <a:prstGeom prst="rect">
                    <a:avLst/>
                  </a:prstGeom>
                  <a:solidFill>
                    <a:srgbClr val="FFFF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FF0000"/>
                        </a:solidFill>
                      </a:rPr>
                      <a:t>Fertilizer*</a:t>
                    </a:r>
                    <a:endParaRPr lang="en-KE" sz="1000" dirty="0">
                      <a:solidFill>
                        <a:srgbClr val="FF0000"/>
                      </a:solidFill>
                    </a:endParaRPr>
                  </a:p>
                </p:txBody>
              </p:sp>
              <p:cxnSp>
                <p:nvCxnSpPr>
                  <p:cNvPr id="90" name="Straight Arrow Connector 89"/>
                  <p:cNvCxnSpPr>
                    <a:cxnSpLocks/>
                    <a:stCxn id="85" idx="3"/>
                    <a:endCxn id="84" idx="1"/>
                  </p:cNvCxnSpPr>
                  <p:nvPr/>
                </p:nvCxnSpPr>
                <p:spPr>
                  <a:xfrm flipV="1">
                    <a:off x="4855964" y="2719539"/>
                    <a:ext cx="452531" cy="25876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Arrow Connector 93"/>
                  <p:cNvCxnSpPr>
                    <a:cxnSpLocks/>
                    <a:stCxn id="87" idx="3"/>
                    <a:endCxn id="84" idx="1"/>
                  </p:cNvCxnSpPr>
                  <p:nvPr/>
                </p:nvCxnSpPr>
                <p:spPr>
                  <a:xfrm flipV="1">
                    <a:off x="4824980" y="2719539"/>
                    <a:ext cx="483515" cy="8902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Arrow Connector 122"/>
                  <p:cNvCxnSpPr>
                    <a:stCxn id="19" idx="6"/>
                    <a:endCxn id="83" idx="2"/>
                  </p:cNvCxnSpPr>
                  <p:nvPr/>
                </p:nvCxnSpPr>
                <p:spPr>
                  <a:xfrm>
                    <a:off x="6165267" y="1014029"/>
                    <a:ext cx="419154" cy="98399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Arrow Connector 124"/>
                  <p:cNvCxnSpPr>
                    <a:cxnSpLocks/>
                    <a:stCxn id="64" idx="3"/>
                    <a:endCxn id="83" idx="2"/>
                  </p:cNvCxnSpPr>
                  <p:nvPr/>
                </p:nvCxnSpPr>
                <p:spPr>
                  <a:xfrm>
                    <a:off x="5170701" y="1961539"/>
                    <a:ext cx="1413720" cy="364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7B8B263B-E058-356C-9F3B-24DAB1A4F81D}"/>
                      </a:ext>
                    </a:extLst>
                  </p:cNvPr>
                  <p:cNvSpPr txBox="1"/>
                  <p:nvPr/>
                </p:nvSpPr>
                <p:spPr>
                  <a:xfrm>
                    <a:off x="4073242" y="2390176"/>
                    <a:ext cx="794766" cy="400110"/>
                  </a:xfrm>
                  <a:prstGeom prst="rect">
                    <a:avLst/>
                  </a:prstGeom>
                  <a:solidFill>
                    <a:srgbClr val="FFFF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Organic inputs</a:t>
                    </a:r>
                    <a:endParaRPr lang="en-KE" sz="1000" dirty="0"/>
                  </a:p>
                </p:txBody>
              </p:sp>
              <p:cxnSp>
                <p:nvCxnSpPr>
                  <p:cNvPr id="133" name="Straight Arrow Connector 132"/>
                  <p:cNvCxnSpPr>
                    <a:stCxn id="131" idx="3"/>
                    <a:endCxn id="84" idx="1"/>
                  </p:cNvCxnSpPr>
                  <p:nvPr/>
                </p:nvCxnSpPr>
                <p:spPr>
                  <a:xfrm>
                    <a:off x="4868008" y="2590231"/>
                    <a:ext cx="440487" cy="12930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4" name="Oval 133"/>
                  <p:cNvSpPr/>
                  <p:nvPr/>
                </p:nvSpPr>
                <p:spPr>
                  <a:xfrm>
                    <a:off x="8492092" y="2688148"/>
                    <a:ext cx="1441979" cy="329600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/>
                      <a:t>Farm revenue</a:t>
                    </a:r>
                  </a:p>
                </p:txBody>
              </p:sp>
              <p:cxnSp>
                <p:nvCxnSpPr>
                  <p:cNvPr id="138" name="Straight Arrow Connector 137"/>
                  <p:cNvCxnSpPr>
                    <a:cxnSpLocks/>
                    <a:stCxn id="83" idx="6"/>
                    <a:endCxn id="134" idx="2"/>
                  </p:cNvCxnSpPr>
                  <p:nvPr/>
                </p:nvCxnSpPr>
                <p:spPr>
                  <a:xfrm>
                    <a:off x="8026400" y="1998026"/>
                    <a:ext cx="465692" cy="85492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Rectangle 139"/>
                  <p:cNvSpPr/>
                  <p:nvPr/>
                </p:nvSpPr>
                <p:spPr>
                  <a:xfrm>
                    <a:off x="10505440" y="3445309"/>
                    <a:ext cx="1267460" cy="619014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/>
                      <a:t>Net present value (</a:t>
                    </a:r>
                    <a:r>
                      <a:rPr lang="en-US" sz="1000" b="1" dirty="0"/>
                      <a:t>NPV</a:t>
                    </a:r>
                    <a:r>
                      <a:rPr lang="en-US" sz="1000" dirty="0"/>
                      <a:t>) ($) for options </a:t>
                    </a:r>
                    <a:r>
                      <a:rPr lang="en-US" sz="1000" b="1" dirty="0"/>
                      <a:t>1, 2, 3</a:t>
                    </a:r>
                    <a:endParaRPr lang="en-US" sz="1000" dirty="0"/>
                  </a:p>
                </p:txBody>
              </p:sp>
              <p:cxnSp>
                <p:nvCxnSpPr>
                  <p:cNvPr id="142" name="Straight Arrow Connector 141"/>
                  <p:cNvCxnSpPr>
                    <a:cxnSpLocks/>
                    <a:stCxn id="134" idx="6"/>
                    <a:endCxn id="140" idx="1"/>
                  </p:cNvCxnSpPr>
                  <p:nvPr/>
                </p:nvCxnSpPr>
                <p:spPr>
                  <a:xfrm>
                    <a:off x="9934071" y="2852948"/>
                    <a:ext cx="571369" cy="90186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Striped Right Arrow 145"/>
                  <p:cNvSpPr/>
                  <p:nvPr/>
                </p:nvSpPr>
                <p:spPr>
                  <a:xfrm rot="5400000" flipV="1">
                    <a:off x="923351" y="1423025"/>
                    <a:ext cx="410965" cy="96643"/>
                  </a:xfrm>
                  <a:prstGeom prst="stripedRightArrow">
                    <a:avLst>
                      <a:gd name="adj1" fmla="val 50000"/>
                      <a:gd name="adj2" fmla="val 53348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3974F1A3-6FBE-DA3D-D251-C46A78FA466D}"/>
                      </a:ext>
                    </a:extLst>
                  </p:cNvPr>
                  <p:cNvSpPr txBox="1"/>
                  <p:nvPr/>
                </p:nvSpPr>
                <p:spPr>
                  <a:xfrm>
                    <a:off x="173175" y="1683376"/>
                    <a:ext cx="1689688" cy="2862322"/>
                  </a:xfrm>
                  <a:prstGeom prst="rect">
                    <a:avLst/>
                  </a:prstGeom>
                  <a:noFill/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ysClr val="windowText" lastClr="000000"/>
                        </a:solidFill>
                      </a:rPr>
                      <a:t>Decision options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en-US" b="1" dirty="0">
                        <a:solidFill>
                          <a:sysClr val="windowText" lastClr="000000"/>
                        </a:solidFill>
                      </a:rPr>
                      <a:t>Maize + shea - fertilizer</a:t>
                    </a:r>
                  </a:p>
                  <a:p>
                    <a:pPr marL="342900" indent="-342900">
                      <a:buAutoNum type="arabicPeriod"/>
                    </a:pPr>
                    <a:r>
                      <a:rPr lang="en-US" b="1" dirty="0">
                        <a:solidFill>
                          <a:sysClr val="windowText" lastClr="000000"/>
                        </a:solidFill>
                      </a:rPr>
                      <a:t>Maize + shea + RF</a:t>
                    </a:r>
                  </a:p>
                  <a:p>
                    <a:pPr marL="342900" indent="-342900">
                      <a:buFontTx/>
                      <a:buAutoNum type="arabicPeriod"/>
                    </a:pPr>
                    <a:r>
                      <a:rPr lang="en-US" b="1" dirty="0">
                        <a:solidFill>
                          <a:sysClr val="windowText" lastClr="000000"/>
                        </a:solidFill>
                      </a:rPr>
                      <a:t>Maize + shea + microdosing</a:t>
                    </a:r>
                  </a:p>
                </p:txBody>
              </p:sp>
              <p:sp>
                <p:nvSpPr>
                  <p:cNvPr id="168" name="Oval 167"/>
                  <p:cNvSpPr/>
                  <p:nvPr/>
                </p:nvSpPr>
                <p:spPr>
                  <a:xfrm>
                    <a:off x="8422119" y="4064322"/>
                    <a:ext cx="1441979" cy="329600"/>
                  </a:xfrm>
                  <a:prstGeom prst="ellipse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/>
                      <a:t>Social benefits</a:t>
                    </a:r>
                  </a:p>
                </p:txBody>
              </p:sp>
              <p:cxnSp>
                <p:nvCxnSpPr>
                  <p:cNvPr id="170" name="Straight Arrow Connector 169"/>
                  <p:cNvCxnSpPr>
                    <a:cxnSpLocks/>
                    <a:stCxn id="159" idx="3"/>
                    <a:endCxn id="134" idx="2"/>
                  </p:cNvCxnSpPr>
                  <p:nvPr/>
                </p:nvCxnSpPr>
                <p:spPr>
                  <a:xfrm flipV="1">
                    <a:off x="7421586" y="2852948"/>
                    <a:ext cx="1070506" cy="55556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ounded Rectangle 170"/>
                  <p:cNvSpPr/>
                  <p:nvPr/>
                </p:nvSpPr>
                <p:spPr>
                  <a:xfrm>
                    <a:off x="6555772" y="4899866"/>
                    <a:ext cx="865813" cy="259574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/>
                      <a:t>Soil quality</a:t>
                    </a:r>
                  </a:p>
                </p:txBody>
              </p:sp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7B8B263B-E058-356C-9F3B-24DAB1A4F81D}"/>
                      </a:ext>
                    </a:extLst>
                  </p:cNvPr>
                  <p:cNvSpPr txBox="1"/>
                  <p:nvPr/>
                </p:nvSpPr>
                <p:spPr>
                  <a:xfrm>
                    <a:off x="2934083" y="5606466"/>
                    <a:ext cx="794766" cy="246221"/>
                  </a:xfrm>
                  <a:prstGeom prst="rect">
                    <a:avLst/>
                  </a:prstGeom>
                  <a:solidFill>
                    <a:srgbClr val="00B05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Stover</a:t>
                    </a:r>
                    <a:endParaRPr lang="en-KE" sz="1000" dirty="0"/>
                  </a:p>
                </p:txBody>
              </p:sp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7B8B263B-E058-356C-9F3B-24DAB1A4F81D}"/>
                      </a:ext>
                    </a:extLst>
                  </p:cNvPr>
                  <p:cNvSpPr txBox="1"/>
                  <p:nvPr/>
                </p:nvSpPr>
                <p:spPr>
                  <a:xfrm>
                    <a:off x="4955219" y="5490062"/>
                    <a:ext cx="794766" cy="246221"/>
                  </a:xfrm>
                  <a:prstGeom prst="rect">
                    <a:avLst/>
                  </a:prstGeom>
                  <a:solidFill>
                    <a:srgbClr val="00B05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Soil carbon</a:t>
                    </a:r>
                    <a:endParaRPr lang="en-KE" sz="1000" dirty="0"/>
                  </a:p>
                </p:txBody>
              </p:sp>
              <p:sp>
                <p:nvSpPr>
                  <p:cNvPr id="182" name="TextBox 181">
                    <a:extLst>
                      <a:ext uri="{FF2B5EF4-FFF2-40B4-BE49-F238E27FC236}">
                        <a16:creationId xmlns:a16="http://schemas.microsoft.com/office/drawing/2014/main" id="{7B8B263B-E058-356C-9F3B-24DAB1A4F81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2933" y="5118070"/>
                    <a:ext cx="794766" cy="246221"/>
                  </a:xfrm>
                  <a:prstGeom prst="rect">
                    <a:avLst/>
                  </a:prstGeom>
                  <a:solidFill>
                    <a:srgbClr val="00B05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Maize</a:t>
                    </a:r>
                    <a:endParaRPr lang="en-KE" sz="1000" dirty="0"/>
                  </a:p>
                </p:txBody>
              </p:sp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7B8B263B-E058-356C-9F3B-24DAB1A4F81D}"/>
                      </a:ext>
                    </a:extLst>
                  </p:cNvPr>
                  <p:cNvSpPr txBox="1"/>
                  <p:nvPr/>
                </p:nvSpPr>
                <p:spPr>
                  <a:xfrm>
                    <a:off x="2239257" y="4687827"/>
                    <a:ext cx="794766" cy="246221"/>
                  </a:xfrm>
                  <a:prstGeom prst="rect">
                    <a:avLst/>
                  </a:prstGeom>
                  <a:solidFill>
                    <a:srgbClr val="00B05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 err="1"/>
                      <a:t>Shea</a:t>
                    </a:r>
                    <a:endParaRPr lang="en-KE" sz="1000" dirty="0"/>
                  </a:p>
                </p:txBody>
              </p:sp>
              <p:cxnSp>
                <p:nvCxnSpPr>
                  <p:cNvPr id="200" name="Straight Arrow Connector 199"/>
                  <p:cNvCxnSpPr>
                    <a:stCxn id="182" idx="3"/>
                    <a:endCxn id="174" idx="1"/>
                  </p:cNvCxnSpPr>
                  <p:nvPr/>
                </p:nvCxnSpPr>
                <p:spPr>
                  <a:xfrm>
                    <a:off x="2477699" y="5241181"/>
                    <a:ext cx="456384" cy="48839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Arrow Connector 201"/>
                  <p:cNvCxnSpPr>
                    <a:stCxn id="183" idx="3"/>
                    <a:endCxn id="159" idx="1"/>
                  </p:cNvCxnSpPr>
                  <p:nvPr/>
                </p:nvCxnSpPr>
                <p:spPr>
                  <a:xfrm flipV="1">
                    <a:off x="3034023" y="3408513"/>
                    <a:ext cx="3521750" cy="140242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5AA73E0-4D3A-47D9-2DC1-6AFFE579B456}"/>
                      </a:ext>
                    </a:extLst>
                  </p:cNvPr>
                  <p:cNvSpPr txBox="1"/>
                  <p:nvPr/>
                </p:nvSpPr>
                <p:spPr>
                  <a:xfrm>
                    <a:off x="4450486" y="4393921"/>
                    <a:ext cx="1125933" cy="246221"/>
                  </a:xfrm>
                  <a:prstGeom prst="rect">
                    <a:avLst/>
                  </a:prstGeom>
                  <a:solidFill>
                    <a:srgbClr val="00B05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Organic manure</a:t>
                    </a:r>
                    <a:endParaRPr lang="en-KE" sz="1000" dirty="0"/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8CCC055-192F-29F8-A7AC-98EF8D18CE23}"/>
                      </a:ext>
                    </a:extLst>
                  </p:cNvPr>
                  <p:cNvSpPr txBox="1"/>
                  <p:nvPr/>
                </p:nvSpPr>
                <p:spPr>
                  <a:xfrm>
                    <a:off x="4453794" y="4916953"/>
                    <a:ext cx="932214" cy="246221"/>
                  </a:xfrm>
                  <a:prstGeom prst="rect">
                    <a:avLst/>
                  </a:prstGeom>
                  <a:solidFill>
                    <a:srgbClr val="00B05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Livestock feed</a:t>
                    </a:r>
                    <a:endParaRPr lang="en-KE" sz="1000" dirty="0"/>
                  </a:p>
                </p:txBody>
              </p:sp>
              <p:cxnSp>
                <p:nvCxnSpPr>
                  <p:cNvPr id="39" name="Straight Arrow Connector 38">
                    <a:extLst>
                      <a:ext uri="{FF2B5EF4-FFF2-40B4-BE49-F238E27FC236}">
                        <a16:creationId xmlns:a16="http://schemas.microsoft.com/office/drawing/2014/main" id="{6373968C-F660-1CEA-7C07-C8CD32205456}"/>
                      </a:ext>
                    </a:extLst>
                  </p:cNvPr>
                  <p:cNvCxnSpPr>
                    <a:cxnSpLocks/>
                    <a:stCxn id="174" idx="3"/>
                    <a:endCxn id="26" idx="1"/>
                  </p:cNvCxnSpPr>
                  <p:nvPr/>
                </p:nvCxnSpPr>
                <p:spPr>
                  <a:xfrm flipV="1">
                    <a:off x="3728849" y="5040064"/>
                    <a:ext cx="724945" cy="68951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>
                    <a:extLst>
                      <a:ext uri="{FF2B5EF4-FFF2-40B4-BE49-F238E27FC236}">
                        <a16:creationId xmlns:a16="http://schemas.microsoft.com/office/drawing/2014/main" id="{61305485-137B-4891-4A4D-A74968ED24CB}"/>
                      </a:ext>
                    </a:extLst>
                  </p:cNvPr>
                  <p:cNvCxnSpPr>
                    <a:stCxn id="24" idx="3"/>
                    <a:endCxn id="159" idx="2"/>
                  </p:cNvCxnSpPr>
                  <p:nvPr/>
                </p:nvCxnSpPr>
                <p:spPr>
                  <a:xfrm flipV="1">
                    <a:off x="5576419" y="3571773"/>
                    <a:ext cx="1412261" cy="94525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F6A47705-D70F-65C3-F8D8-95AE0DD7FCF6}"/>
                      </a:ext>
                    </a:extLst>
                  </p:cNvPr>
                  <p:cNvSpPr txBox="1"/>
                  <p:nvPr/>
                </p:nvSpPr>
                <p:spPr>
                  <a:xfrm>
                    <a:off x="4232093" y="5781318"/>
                    <a:ext cx="1524764" cy="246221"/>
                  </a:xfrm>
                  <a:prstGeom prst="rect">
                    <a:avLst/>
                  </a:prstGeom>
                  <a:solidFill>
                    <a:srgbClr val="00B05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Nutrient use efficiency</a:t>
                    </a:r>
                    <a:endParaRPr lang="en-KE" sz="1000" dirty="0"/>
                  </a:p>
                </p:txBody>
              </p:sp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0160C5AF-8004-5F70-7CE7-FCA3EECBC843}"/>
                      </a:ext>
                    </a:extLst>
                  </p:cNvPr>
                  <p:cNvSpPr txBox="1"/>
                  <p:nvPr/>
                </p:nvSpPr>
                <p:spPr>
                  <a:xfrm>
                    <a:off x="4423018" y="6075269"/>
                    <a:ext cx="1339050" cy="246221"/>
                  </a:xfrm>
                  <a:prstGeom prst="rect">
                    <a:avLst/>
                  </a:prstGeom>
                  <a:solidFill>
                    <a:srgbClr val="00B05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Leaching reduction</a:t>
                    </a:r>
                    <a:endParaRPr lang="en-KE" sz="1000" dirty="0"/>
                  </a:p>
                </p:txBody>
              </p: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29589263-9B23-0999-4EFB-78059DA6469F}"/>
                      </a:ext>
                    </a:extLst>
                  </p:cNvPr>
                  <p:cNvSpPr txBox="1"/>
                  <p:nvPr/>
                </p:nvSpPr>
                <p:spPr>
                  <a:xfrm>
                    <a:off x="4401504" y="6379765"/>
                    <a:ext cx="1339050" cy="246221"/>
                  </a:xfrm>
                  <a:prstGeom prst="rect">
                    <a:avLst/>
                  </a:prstGeom>
                  <a:solidFill>
                    <a:srgbClr val="00B05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Soil moisture</a:t>
                    </a:r>
                    <a:endParaRPr lang="en-KE" sz="1000" dirty="0"/>
                  </a:p>
                </p:txBody>
              </p:sp>
              <p:cxnSp>
                <p:nvCxnSpPr>
                  <p:cNvPr id="132" name="Straight Arrow Connector 131">
                    <a:extLst>
                      <a:ext uri="{FF2B5EF4-FFF2-40B4-BE49-F238E27FC236}">
                        <a16:creationId xmlns:a16="http://schemas.microsoft.com/office/drawing/2014/main" id="{F284E441-CB92-099F-53A1-41A0CDCBA390}"/>
                      </a:ext>
                    </a:extLst>
                  </p:cNvPr>
                  <p:cNvCxnSpPr>
                    <a:cxnSpLocks/>
                    <a:stCxn id="181" idx="3"/>
                    <a:endCxn id="171" idx="1"/>
                  </p:cNvCxnSpPr>
                  <p:nvPr/>
                </p:nvCxnSpPr>
                <p:spPr>
                  <a:xfrm flipV="1">
                    <a:off x="5749985" y="5029653"/>
                    <a:ext cx="805787" cy="58352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Arrow Connector 135">
                    <a:extLst>
                      <a:ext uri="{FF2B5EF4-FFF2-40B4-BE49-F238E27FC236}">
                        <a16:creationId xmlns:a16="http://schemas.microsoft.com/office/drawing/2014/main" id="{7897C4D7-D8AE-2AA0-7B27-1A7140197B2E}"/>
                      </a:ext>
                    </a:extLst>
                  </p:cNvPr>
                  <p:cNvCxnSpPr>
                    <a:cxnSpLocks/>
                    <a:stCxn id="126" idx="3"/>
                    <a:endCxn id="171" idx="1"/>
                  </p:cNvCxnSpPr>
                  <p:nvPr/>
                </p:nvCxnSpPr>
                <p:spPr>
                  <a:xfrm flipV="1">
                    <a:off x="5756857" y="5029653"/>
                    <a:ext cx="798915" cy="8747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Arrow Connector 138">
                    <a:extLst>
                      <a:ext uri="{FF2B5EF4-FFF2-40B4-BE49-F238E27FC236}">
                        <a16:creationId xmlns:a16="http://schemas.microsoft.com/office/drawing/2014/main" id="{D7B36BA9-B31A-3855-F897-F0A003DAF304}"/>
                      </a:ext>
                    </a:extLst>
                  </p:cNvPr>
                  <p:cNvCxnSpPr>
                    <a:cxnSpLocks/>
                    <a:stCxn id="128" idx="3"/>
                    <a:endCxn id="171" idx="1"/>
                  </p:cNvCxnSpPr>
                  <p:nvPr/>
                </p:nvCxnSpPr>
                <p:spPr>
                  <a:xfrm flipV="1">
                    <a:off x="5762068" y="5029653"/>
                    <a:ext cx="793704" cy="116872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Arrow Connector 142">
                    <a:extLst>
                      <a:ext uri="{FF2B5EF4-FFF2-40B4-BE49-F238E27FC236}">
                        <a16:creationId xmlns:a16="http://schemas.microsoft.com/office/drawing/2014/main" id="{320F471A-4674-3B59-43C9-8CDAB3864583}"/>
                      </a:ext>
                    </a:extLst>
                  </p:cNvPr>
                  <p:cNvCxnSpPr>
                    <a:cxnSpLocks/>
                    <a:stCxn id="129" idx="3"/>
                    <a:endCxn id="171" idx="1"/>
                  </p:cNvCxnSpPr>
                  <p:nvPr/>
                </p:nvCxnSpPr>
                <p:spPr>
                  <a:xfrm flipV="1">
                    <a:off x="5740554" y="5029653"/>
                    <a:ext cx="815218" cy="147322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Arrow Connector 151">
                    <a:extLst>
                      <a:ext uri="{FF2B5EF4-FFF2-40B4-BE49-F238E27FC236}">
                        <a16:creationId xmlns:a16="http://schemas.microsoft.com/office/drawing/2014/main" id="{26684AE5-BFEA-9F11-CEE6-A58685F28036}"/>
                      </a:ext>
                    </a:extLst>
                  </p:cNvPr>
                  <p:cNvCxnSpPr>
                    <a:cxnSpLocks/>
                    <a:stCxn id="171" idx="0"/>
                    <a:endCxn id="159" idx="2"/>
                  </p:cNvCxnSpPr>
                  <p:nvPr/>
                </p:nvCxnSpPr>
                <p:spPr>
                  <a:xfrm flipV="1">
                    <a:off x="6988679" y="3571773"/>
                    <a:ext cx="1" cy="132809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3FEBDF45-BCD7-C5C0-7BCF-A60368E895A6}"/>
                      </a:ext>
                    </a:extLst>
                  </p:cNvPr>
                  <p:cNvSpPr txBox="1"/>
                  <p:nvPr/>
                </p:nvSpPr>
                <p:spPr>
                  <a:xfrm>
                    <a:off x="6033626" y="4305228"/>
                    <a:ext cx="720056" cy="246221"/>
                  </a:xfrm>
                  <a:prstGeom prst="rect">
                    <a:avLst/>
                  </a:prstGeom>
                  <a:solidFill>
                    <a:srgbClr val="00B05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Livestock</a:t>
                    </a:r>
                    <a:endParaRPr lang="en-KE" sz="1000" dirty="0"/>
                  </a:p>
                </p:txBody>
              </p:sp>
              <p:cxnSp>
                <p:nvCxnSpPr>
                  <p:cNvPr id="197" name="Straight Arrow Connector 196">
                    <a:extLst>
                      <a:ext uri="{FF2B5EF4-FFF2-40B4-BE49-F238E27FC236}">
                        <a16:creationId xmlns:a16="http://schemas.microsoft.com/office/drawing/2014/main" id="{D60588EC-E7FC-F280-A71D-D14CB28DF66F}"/>
                      </a:ext>
                    </a:extLst>
                  </p:cNvPr>
                  <p:cNvCxnSpPr>
                    <a:stCxn id="26" idx="3"/>
                    <a:endCxn id="167" idx="1"/>
                  </p:cNvCxnSpPr>
                  <p:nvPr/>
                </p:nvCxnSpPr>
                <p:spPr>
                  <a:xfrm flipV="1">
                    <a:off x="5386008" y="4428339"/>
                    <a:ext cx="647618" cy="61172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5" name="TextBox 224">
                    <a:extLst>
                      <a:ext uri="{FF2B5EF4-FFF2-40B4-BE49-F238E27FC236}">
                        <a16:creationId xmlns:a16="http://schemas.microsoft.com/office/drawing/2014/main" id="{B628971D-1CF3-0E7B-91A1-5DDC905B615C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337" y="5614340"/>
                    <a:ext cx="794766" cy="246221"/>
                  </a:xfrm>
                  <a:prstGeom prst="rect">
                    <a:avLst/>
                  </a:prstGeom>
                  <a:solidFill>
                    <a:srgbClr val="00B05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Shea butter</a:t>
                    </a:r>
                    <a:endParaRPr lang="en-KE" sz="1000" dirty="0"/>
                  </a:p>
                </p:txBody>
              </p:sp>
              <p:sp>
                <p:nvSpPr>
                  <p:cNvPr id="226" name="Rounded Rectangle 158">
                    <a:extLst>
                      <a:ext uri="{FF2B5EF4-FFF2-40B4-BE49-F238E27FC236}">
                        <a16:creationId xmlns:a16="http://schemas.microsoft.com/office/drawing/2014/main" id="{3591F49B-8437-71F3-BC5C-CB345D9DC094}"/>
                      </a:ext>
                    </a:extLst>
                  </p:cNvPr>
                  <p:cNvSpPr/>
                  <p:nvPr/>
                </p:nvSpPr>
                <p:spPr>
                  <a:xfrm>
                    <a:off x="7577989" y="5604015"/>
                    <a:ext cx="1108329" cy="196681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/>
                      <a:t>Women benefits</a:t>
                    </a:r>
                  </a:p>
                </p:txBody>
              </p:sp>
              <p:sp>
                <p:nvSpPr>
                  <p:cNvPr id="227" name="Rounded Rectangle 158">
                    <a:extLst>
                      <a:ext uri="{FF2B5EF4-FFF2-40B4-BE49-F238E27FC236}">
                        <a16:creationId xmlns:a16="http://schemas.microsoft.com/office/drawing/2014/main" id="{440C7120-B1A4-2F6A-584B-4DD3A39B0425}"/>
                      </a:ext>
                    </a:extLst>
                  </p:cNvPr>
                  <p:cNvSpPr/>
                  <p:nvPr/>
                </p:nvSpPr>
                <p:spPr>
                  <a:xfrm>
                    <a:off x="7510068" y="5293007"/>
                    <a:ext cx="1108329" cy="195564"/>
                  </a:xfrm>
                  <a:prstGeom prst="round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/>
                      <a:t>Men benefits</a:t>
                    </a:r>
                  </a:p>
                </p:txBody>
              </p:sp>
              <p:cxnSp>
                <p:nvCxnSpPr>
                  <p:cNvPr id="248" name="Straight Arrow Connector 247">
                    <a:extLst>
                      <a:ext uri="{FF2B5EF4-FFF2-40B4-BE49-F238E27FC236}">
                        <a16:creationId xmlns:a16="http://schemas.microsoft.com/office/drawing/2014/main" id="{F800936D-9D63-ADFC-C47A-E8D7C2490435}"/>
                      </a:ext>
                    </a:extLst>
                  </p:cNvPr>
                  <p:cNvCxnSpPr>
                    <a:cxnSpLocks/>
                    <a:stCxn id="225" idx="3"/>
                    <a:endCxn id="226" idx="1"/>
                  </p:cNvCxnSpPr>
                  <p:nvPr/>
                </p:nvCxnSpPr>
                <p:spPr>
                  <a:xfrm flipV="1">
                    <a:off x="7266103" y="5702356"/>
                    <a:ext cx="311886" cy="3509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TextBox 249">
                    <a:extLst>
                      <a:ext uri="{FF2B5EF4-FFF2-40B4-BE49-F238E27FC236}">
                        <a16:creationId xmlns:a16="http://schemas.microsoft.com/office/drawing/2014/main" id="{FD175D0A-195C-BA3B-6A34-172734EC7985}"/>
                      </a:ext>
                    </a:extLst>
                  </p:cNvPr>
                  <p:cNvSpPr txBox="1"/>
                  <p:nvPr/>
                </p:nvSpPr>
                <p:spPr>
                  <a:xfrm>
                    <a:off x="6471337" y="5990348"/>
                    <a:ext cx="794766" cy="246221"/>
                  </a:xfrm>
                  <a:prstGeom prst="rect">
                    <a:avLst/>
                  </a:prstGeom>
                  <a:solidFill>
                    <a:srgbClr val="00B05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Fuel wood</a:t>
                    </a:r>
                    <a:endParaRPr lang="en-KE" sz="1000" dirty="0"/>
                  </a:p>
                </p:txBody>
              </p:sp>
              <p:cxnSp>
                <p:nvCxnSpPr>
                  <p:cNvPr id="252" name="Straight Arrow Connector 251">
                    <a:extLst>
                      <a:ext uri="{FF2B5EF4-FFF2-40B4-BE49-F238E27FC236}">
                        <a16:creationId xmlns:a16="http://schemas.microsoft.com/office/drawing/2014/main" id="{855F57D1-B5D3-0195-52EB-58261269F457}"/>
                      </a:ext>
                    </a:extLst>
                  </p:cNvPr>
                  <p:cNvCxnSpPr>
                    <a:stCxn id="183" idx="3"/>
                    <a:endCxn id="225" idx="0"/>
                  </p:cNvCxnSpPr>
                  <p:nvPr/>
                </p:nvCxnSpPr>
                <p:spPr>
                  <a:xfrm>
                    <a:off x="3034023" y="4810938"/>
                    <a:ext cx="3834697" cy="80340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Arrow Connector 257">
                    <a:extLst>
                      <a:ext uri="{FF2B5EF4-FFF2-40B4-BE49-F238E27FC236}">
                        <a16:creationId xmlns:a16="http://schemas.microsoft.com/office/drawing/2014/main" id="{C220F0B5-9B7D-8B07-AE18-52FCCFE22D21}"/>
                      </a:ext>
                    </a:extLst>
                  </p:cNvPr>
                  <p:cNvCxnSpPr>
                    <a:stCxn id="167" idx="3"/>
                    <a:endCxn id="227" idx="0"/>
                  </p:cNvCxnSpPr>
                  <p:nvPr/>
                </p:nvCxnSpPr>
                <p:spPr>
                  <a:xfrm>
                    <a:off x="6753682" y="4428339"/>
                    <a:ext cx="1310551" cy="86466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Arrow Connector 266">
                    <a:extLst>
                      <a:ext uri="{FF2B5EF4-FFF2-40B4-BE49-F238E27FC236}">
                        <a16:creationId xmlns:a16="http://schemas.microsoft.com/office/drawing/2014/main" id="{0AEA4CFD-4481-BA34-E15C-FE89BE94A5AD}"/>
                      </a:ext>
                    </a:extLst>
                  </p:cNvPr>
                  <p:cNvCxnSpPr>
                    <a:cxnSpLocks/>
                    <a:stCxn id="250" idx="3"/>
                    <a:endCxn id="226" idx="1"/>
                  </p:cNvCxnSpPr>
                  <p:nvPr/>
                </p:nvCxnSpPr>
                <p:spPr>
                  <a:xfrm flipV="1">
                    <a:off x="7266103" y="5702356"/>
                    <a:ext cx="311886" cy="41110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Arrow Connector 282">
                    <a:extLst>
                      <a:ext uri="{FF2B5EF4-FFF2-40B4-BE49-F238E27FC236}">
                        <a16:creationId xmlns:a16="http://schemas.microsoft.com/office/drawing/2014/main" id="{5DAE5C52-3FB8-F3A2-254A-3B3203927BCA}"/>
                      </a:ext>
                    </a:extLst>
                  </p:cNvPr>
                  <p:cNvCxnSpPr>
                    <a:stCxn id="227" idx="3"/>
                    <a:endCxn id="168" idx="4"/>
                  </p:cNvCxnSpPr>
                  <p:nvPr/>
                </p:nvCxnSpPr>
                <p:spPr>
                  <a:xfrm flipV="1">
                    <a:off x="8618397" y="4393922"/>
                    <a:ext cx="524712" cy="99686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Arrow Connector 284">
                    <a:extLst>
                      <a:ext uri="{FF2B5EF4-FFF2-40B4-BE49-F238E27FC236}">
                        <a16:creationId xmlns:a16="http://schemas.microsoft.com/office/drawing/2014/main" id="{5B8923B6-7D00-FCE8-9E76-2856097A51EA}"/>
                      </a:ext>
                    </a:extLst>
                  </p:cNvPr>
                  <p:cNvCxnSpPr>
                    <a:stCxn id="226" idx="3"/>
                    <a:endCxn id="168" idx="4"/>
                  </p:cNvCxnSpPr>
                  <p:nvPr/>
                </p:nvCxnSpPr>
                <p:spPr>
                  <a:xfrm flipV="1">
                    <a:off x="8686318" y="4393922"/>
                    <a:ext cx="456791" cy="1308434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Arrow Connector 286">
                    <a:extLst>
                      <a:ext uri="{FF2B5EF4-FFF2-40B4-BE49-F238E27FC236}">
                        <a16:creationId xmlns:a16="http://schemas.microsoft.com/office/drawing/2014/main" id="{0572E34B-2698-CF4C-64D7-C99E7AF21123}"/>
                      </a:ext>
                    </a:extLst>
                  </p:cNvPr>
                  <p:cNvCxnSpPr>
                    <a:cxnSpLocks/>
                    <a:stCxn id="168" idx="6"/>
                    <a:endCxn id="140" idx="1"/>
                  </p:cNvCxnSpPr>
                  <p:nvPr/>
                </p:nvCxnSpPr>
                <p:spPr>
                  <a:xfrm flipV="1">
                    <a:off x="9864098" y="3754816"/>
                    <a:ext cx="641342" cy="47430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F32C8B39-05C0-6B35-D0C5-239FB5651A94}"/>
                      </a:ext>
                    </a:extLst>
                  </p:cNvPr>
                  <p:cNvSpPr txBox="1"/>
                  <p:nvPr/>
                </p:nvSpPr>
                <p:spPr>
                  <a:xfrm>
                    <a:off x="7099452" y="2531615"/>
                    <a:ext cx="952149" cy="24622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Market price</a:t>
                    </a:r>
                    <a:endParaRPr lang="en-KE" sz="1000" dirty="0"/>
                  </a:p>
                </p:txBody>
              </p:sp>
              <p:cxnSp>
                <p:nvCxnSpPr>
                  <p:cNvPr id="290" name="Straight Arrow Connector 289">
                    <a:extLst>
                      <a:ext uri="{FF2B5EF4-FFF2-40B4-BE49-F238E27FC236}">
                        <a16:creationId xmlns:a16="http://schemas.microsoft.com/office/drawing/2014/main" id="{8AF72547-4DE2-20F3-96AF-BD5B3C9E7CD7}"/>
                      </a:ext>
                    </a:extLst>
                  </p:cNvPr>
                  <p:cNvCxnSpPr>
                    <a:stCxn id="288" idx="2"/>
                  </p:cNvCxnSpPr>
                  <p:nvPr/>
                </p:nvCxnSpPr>
                <p:spPr>
                  <a:xfrm>
                    <a:off x="7575527" y="2777836"/>
                    <a:ext cx="205250" cy="45340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1" name="TextBox 290">
                    <a:extLst>
                      <a:ext uri="{FF2B5EF4-FFF2-40B4-BE49-F238E27FC236}">
                        <a16:creationId xmlns:a16="http://schemas.microsoft.com/office/drawing/2014/main" id="{9D1EE394-67A2-EDDF-3D9B-B9040FFE54EE}"/>
                      </a:ext>
                    </a:extLst>
                  </p:cNvPr>
                  <p:cNvSpPr txBox="1"/>
                  <p:nvPr/>
                </p:nvSpPr>
                <p:spPr>
                  <a:xfrm>
                    <a:off x="133937" y="5004378"/>
                    <a:ext cx="794766" cy="246221"/>
                  </a:xfrm>
                  <a:prstGeom prst="rect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Drought</a:t>
                    </a:r>
                    <a:endParaRPr lang="en-KE" sz="1000" dirty="0"/>
                  </a:p>
                </p:txBody>
              </p:sp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F1F1F7F6-99A0-153F-FBA9-C520E0EEFBE2}"/>
                      </a:ext>
                    </a:extLst>
                  </p:cNvPr>
                  <p:cNvSpPr txBox="1"/>
                  <p:nvPr/>
                </p:nvSpPr>
                <p:spPr>
                  <a:xfrm>
                    <a:off x="113669" y="5297269"/>
                    <a:ext cx="794766" cy="246221"/>
                  </a:xfrm>
                  <a:prstGeom prst="rect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Flood</a:t>
                    </a:r>
                    <a:endParaRPr lang="en-KE" sz="1000" dirty="0"/>
                  </a:p>
                </p:txBody>
              </p:sp>
              <p:sp>
                <p:nvSpPr>
                  <p:cNvPr id="293" name="TextBox 292">
                    <a:extLst>
                      <a:ext uri="{FF2B5EF4-FFF2-40B4-BE49-F238E27FC236}">
                        <a16:creationId xmlns:a16="http://schemas.microsoft.com/office/drawing/2014/main" id="{9430F3EA-BE3F-D3C5-30FC-B9842E45D20E}"/>
                      </a:ext>
                    </a:extLst>
                  </p:cNvPr>
                  <p:cNvSpPr txBox="1"/>
                  <p:nvPr/>
                </p:nvSpPr>
                <p:spPr>
                  <a:xfrm>
                    <a:off x="49463" y="5579589"/>
                    <a:ext cx="963714" cy="246221"/>
                  </a:xfrm>
                  <a:prstGeom prst="rect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Pests/Diseases</a:t>
                    </a:r>
                    <a:endParaRPr lang="en-KE" sz="1000" dirty="0"/>
                  </a:p>
                </p:txBody>
              </p:sp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671A400D-30B1-A4C9-D78E-D60F376F4D4F}"/>
                      </a:ext>
                    </a:extLst>
                  </p:cNvPr>
                  <p:cNvSpPr txBox="1"/>
                  <p:nvPr/>
                </p:nvSpPr>
                <p:spPr>
                  <a:xfrm>
                    <a:off x="121768" y="4715469"/>
                    <a:ext cx="794766" cy="246221"/>
                  </a:xfrm>
                  <a:prstGeom prst="rect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Bush fire</a:t>
                    </a:r>
                    <a:endParaRPr lang="en-KE" sz="1000" dirty="0"/>
                  </a:p>
                </p:txBody>
              </p:sp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C2BFFB65-04AB-3981-11CA-AE3C8EE1A823}"/>
                      </a:ext>
                    </a:extLst>
                  </p:cNvPr>
                  <p:cNvSpPr txBox="1"/>
                  <p:nvPr/>
                </p:nvSpPr>
                <p:spPr>
                  <a:xfrm>
                    <a:off x="1133215" y="4622182"/>
                    <a:ext cx="778992" cy="400110"/>
                  </a:xfrm>
                  <a:prstGeom prst="rect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Production risks</a:t>
                    </a:r>
                    <a:endParaRPr lang="en-KE" sz="1000" dirty="0"/>
                  </a:p>
                </p:txBody>
              </p:sp>
              <p:cxnSp>
                <p:nvCxnSpPr>
                  <p:cNvPr id="297" name="Straight Arrow Connector 296">
                    <a:extLst>
                      <a:ext uri="{FF2B5EF4-FFF2-40B4-BE49-F238E27FC236}">
                        <a16:creationId xmlns:a16="http://schemas.microsoft.com/office/drawing/2014/main" id="{FB55CC0C-1029-78E6-2788-702763A5D28C}"/>
                      </a:ext>
                    </a:extLst>
                  </p:cNvPr>
                  <p:cNvCxnSpPr>
                    <a:stCxn id="294" idx="3"/>
                    <a:endCxn id="295" idx="1"/>
                  </p:cNvCxnSpPr>
                  <p:nvPr/>
                </p:nvCxnSpPr>
                <p:spPr>
                  <a:xfrm flipV="1">
                    <a:off x="916534" y="4822237"/>
                    <a:ext cx="216681" cy="16343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Arrow Connector 298">
                    <a:extLst>
                      <a:ext uri="{FF2B5EF4-FFF2-40B4-BE49-F238E27FC236}">
                        <a16:creationId xmlns:a16="http://schemas.microsoft.com/office/drawing/2014/main" id="{C7DFA207-722F-B262-179B-40BF29E408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50217" y="4828756"/>
                    <a:ext cx="204512" cy="305252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Straight Arrow Connector 304">
                    <a:extLst>
                      <a:ext uri="{FF2B5EF4-FFF2-40B4-BE49-F238E27FC236}">
                        <a16:creationId xmlns:a16="http://schemas.microsoft.com/office/drawing/2014/main" id="{233F5FFA-F4FA-BFBE-EEF8-FC7BCFF433ED}"/>
                      </a:ext>
                    </a:extLst>
                  </p:cNvPr>
                  <p:cNvCxnSpPr>
                    <a:stCxn id="295" idx="3"/>
                    <a:endCxn id="183" idx="1"/>
                  </p:cNvCxnSpPr>
                  <p:nvPr/>
                </p:nvCxnSpPr>
                <p:spPr>
                  <a:xfrm flipV="1">
                    <a:off x="1912207" y="4810938"/>
                    <a:ext cx="327050" cy="11299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Straight Arrow Connector 306">
                    <a:extLst>
                      <a:ext uri="{FF2B5EF4-FFF2-40B4-BE49-F238E27FC236}">
                        <a16:creationId xmlns:a16="http://schemas.microsoft.com/office/drawing/2014/main" id="{92D003D8-8603-E129-EE97-869F548F14CC}"/>
                      </a:ext>
                    </a:extLst>
                  </p:cNvPr>
                  <p:cNvCxnSpPr>
                    <a:stCxn id="295" idx="3"/>
                    <a:endCxn id="182" idx="0"/>
                  </p:cNvCxnSpPr>
                  <p:nvPr/>
                </p:nvCxnSpPr>
                <p:spPr>
                  <a:xfrm>
                    <a:off x="1912207" y="4822237"/>
                    <a:ext cx="168109" cy="29583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17868592-030E-2943-60FD-7ED4FE8F517F}"/>
                      </a:ext>
                    </a:extLst>
                  </p:cNvPr>
                  <p:cNvSpPr txBox="1"/>
                  <p:nvPr/>
                </p:nvSpPr>
                <p:spPr>
                  <a:xfrm>
                    <a:off x="5410027" y="3133087"/>
                    <a:ext cx="794766" cy="246221"/>
                  </a:xfrm>
                  <a:prstGeom prst="rect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Inflation</a:t>
                    </a:r>
                    <a:endParaRPr lang="en-KE" sz="1000" dirty="0"/>
                  </a:p>
                </p:txBody>
              </p:sp>
              <p:cxnSp>
                <p:nvCxnSpPr>
                  <p:cNvPr id="310" name="Straight Arrow Connector 309">
                    <a:extLst>
                      <a:ext uri="{FF2B5EF4-FFF2-40B4-BE49-F238E27FC236}">
                        <a16:creationId xmlns:a16="http://schemas.microsoft.com/office/drawing/2014/main" id="{BCBBA5C9-DF98-C01F-FF3F-164821DB282D}"/>
                      </a:ext>
                    </a:extLst>
                  </p:cNvPr>
                  <p:cNvCxnSpPr>
                    <a:stCxn id="308" idx="3"/>
                    <a:endCxn id="288" idx="1"/>
                  </p:cNvCxnSpPr>
                  <p:nvPr/>
                </p:nvCxnSpPr>
                <p:spPr>
                  <a:xfrm flipV="1">
                    <a:off x="6204793" y="2654726"/>
                    <a:ext cx="894659" cy="601472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99B5A76E-A83F-6899-83C7-C2472AFFAE3B}"/>
                      </a:ext>
                    </a:extLst>
                  </p:cNvPr>
                  <p:cNvSpPr txBox="1"/>
                  <p:nvPr/>
                </p:nvSpPr>
                <p:spPr>
                  <a:xfrm>
                    <a:off x="8702020" y="3528746"/>
                    <a:ext cx="952149" cy="246221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Discount rate</a:t>
                    </a:r>
                    <a:endParaRPr lang="en-KE" sz="1000" dirty="0"/>
                  </a:p>
                </p:txBody>
              </p:sp>
              <p:cxnSp>
                <p:nvCxnSpPr>
                  <p:cNvPr id="317" name="Straight Arrow Connector 316">
                    <a:extLst>
                      <a:ext uri="{FF2B5EF4-FFF2-40B4-BE49-F238E27FC236}">
                        <a16:creationId xmlns:a16="http://schemas.microsoft.com/office/drawing/2014/main" id="{90725807-F132-F045-F47A-A1B2D875FE23}"/>
                      </a:ext>
                    </a:extLst>
                  </p:cNvPr>
                  <p:cNvCxnSpPr>
                    <a:cxnSpLocks/>
                    <a:stCxn id="314" idx="3"/>
                    <a:endCxn id="140" idx="1"/>
                  </p:cNvCxnSpPr>
                  <p:nvPr/>
                </p:nvCxnSpPr>
                <p:spPr>
                  <a:xfrm>
                    <a:off x="9654169" y="3651857"/>
                    <a:ext cx="851271" cy="102959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4" name="TextBox 323">
                    <a:extLst>
                      <a:ext uri="{FF2B5EF4-FFF2-40B4-BE49-F238E27FC236}">
                        <a16:creationId xmlns:a16="http://schemas.microsoft.com/office/drawing/2014/main" id="{FFBC1346-CEE3-7D40-E6CC-9185BFD32EBA}"/>
                      </a:ext>
                    </a:extLst>
                  </p:cNvPr>
                  <p:cNvSpPr txBox="1"/>
                  <p:nvPr/>
                </p:nvSpPr>
                <p:spPr>
                  <a:xfrm>
                    <a:off x="7718280" y="4543783"/>
                    <a:ext cx="774609" cy="400110"/>
                  </a:xfrm>
                  <a:prstGeom prst="rect">
                    <a:avLst/>
                  </a:prstGeom>
                  <a:solidFill>
                    <a:srgbClr val="FF0000"/>
                  </a:solidFill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/>
                      <a:t>Resource conflicts</a:t>
                    </a:r>
                    <a:endParaRPr lang="en-KE" sz="1000" dirty="0"/>
                  </a:p>
                </p:txBody>
              </p:sp>
              <p:cxnSp>
                <p:nvCxnSpPr>
                  <p:cNvPr id="334" name="Straight Arrow Connector 333">
                    <a:extLst>
                      <a:ext uri="{FF2B5EF4-FFF2-40B4-BE49-F238E27FC236}">
                        <a16:creationId xmlns:a16="http://schemas.microsoft.com/office/drawing/2014/main" id="{40FB13CC-B394-8EA8-FF19-667A04B7B22B}"/>
                      </a:ext>
                    </a:extLst>
                  </p:cNvPr>
                  <p:cNvCxnSpPr>
                    <a:stCxn id="324" idx="3"/>
                    <a:endCxn id="168" idx="4"/>
                  </p:cNvCxnSpPr>
                  <p:nvPr/>
                </p:nvCxnSpPr>
                <p:spPr>
                  <a:xfrm flipV="1">
                    <a:off x="8492889" y="4393922"/>
                    <a:ext cx="650220" cy="349916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3" name="Straight Arrow Connector 2"/>
            <p:cNvCxnSpPr>
              <a:stCxn id="174" idx="3"/>
            </p:cNvCxnSpPr>
            <p:nvPr/>
          </p:nvCxnSpPr>
          <p:spPr>
            <a:xfrm>
              <a:off x="3728849" y="5729577"/>
              <a:ext cx="2742488" cy="3940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456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Dorcas Dalame</dc:creator>
  <cp:lastModifiedBy>Peter Asare</cp:lastModifiedBy>
  <cp:revision>166</cp:revision>
  <dcterms:created xsi:type="dcterms:W3CDTF">2023-04-19T19:59:15Z</dcterms:created>
  <dcterms:modified xsi:type="dcterms:W3CDTF">2024-09-30T08:51:01Z</dcterms:modified>
</cp:coreProperties>
</file>