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Bulambuli Q1 2025 Health Layering Report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Prepared by Spark M&amp;E Team</a:t>
            </a:r>
          </a:p>
        </p:txBody>
      </p:sp>
      <p:sp>
        <p:nvSpPr>
          <p:cNvPr id="4" name="Date Placeholder 3"/>
          <p:cNvSpPr>
            <a:spLocks noGrp="1"/>
          </p:cNvSpPr>
          <p:nvPr>
            <p:ph idx="10" sz="half" type="dt"/>
          </p:nvPr>
        </p:nvSpPr>
        <p:spPr/>
        <p:txBody>
          <a:bodyPr/>
          <a:lstStyle/>
          <a:p>
            <a:pPr lvl="0" indent="0" marL="0">
              <a:buNone/>
            </a:pPr>
            <a:r>
              <a:rPr/>
              <a:t>2025-04-14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FINDINGS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SUMMARY OF INDICATORS’ PERFORMANCE IN Q1 2025</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lgn="l">
                        <a:buNone/>
                      </a:pPr>
                      <a:r>
                        <a:rPr/>
                        <a:t>Q1_Latrine_Coverage</a:t>
                      </a:r>
                    </a:p>
                  </a:txBody>
                  <a:tcPr/>
                </a:tc>
                <a:tc>
                  <a:txBody>
                    <a:bodyPr/>
                    <a:lstStyle/>
                    <a:p>
                      <a:pPr lvl="0" indent="0" marL="0" algn="l">
                        <a:buNone/>
                      </a:pPr>
                      <a:r>
                        <a:rPr/>
                        <a:t>Q1_Hand_Washing_Fac</a:t>
                      </a:r>
                    </a:p>
                  </a:txBody>
                  <a:tcPr/>
                </a:tc>
                <a:tc>
                  <a:txBody>
                    <a:bodyPr/>
                    <a:lstStyle/>
                    <a:p>
                      <a:pPr lvl="0" indent="0" marL="0" algn="l">
                        <a:buNone/>
                      </a:pPr>
                      <a:r>
                        <a:rPr/>
                        <a:t>Q1_Drying_Rack</a:t>
                      </a:r>
                    </a:p>
                  </a:txBody>
                  <a:tcPr/>
                </a:tc>
              </a:tr>
              <a:tr h="0">
                <a:tc>
                  <a:txBody>
                    <a:bodyPr/>
                    <a:lstStyle/>
                    <a:p>
                      <a:pPr lvl="0" indent="0" marL="0" algn="l">
                        <a:buNone/>
                      </a:pPr>
                      <a:r>
                        <a:rPr/>
                        <a:t>88</a:t>
                      </a:r>
                    </a:p>
                  </a:txBody>
                </a:tc>
                <a:tc>
                  <a:txBody>
                    <a:bodyPr/>
                    <a:lstStyle/>
                    <a:p>
                      <a:pPr lvl="0" indent="0" marL="0" algn="l">
                        <a:buNone/>
                      </a:pPr>
                      <a:r>
                        <a:rPr/>
                        <a:t>53</a:t>
                      </a:r>
                    </a:p>
                  </a:txBody>
                </a:tc>
                <a:tc>
                  <a:txBody>
                    <a:bodyPr/>
                    <a:lstStyle/>
                    <a:p>
                      <a:pPr lvl="0" indent="0" marL="0" algn="l">
                        <a:buNone/>
                      </a:pPr>
                      <a:r>
                        <a:rPr/>
                        <a:t>72</a:t>
                      </a:r>
                    </a:p>
                  </a:txBody>
                </a:tc>
              </a:tr>
            </a:tbl>
          </a:graphicData>
        </a:graphic>
      </p:graphicFrame>
      <p:sp>
        <p:nvSpPr>
          <p:cNvPr id="4" name="Content Placeholder 3"/>
          <p:cNvSpPr>
            <a:spLocks noGrp="1"/>
          </p:cNvSpPr>
          <p:nvPr>
            <p:ph idx="2" sz="half"/>
          </p:nvPr>
        </p:nvSpPr>
        <p:spPr/>
        <p:txBody>
          <a:bodyPr/>
          <a:lstStyle/>
          <a:p>
            <a:pPr lvl="0"/>
            <a:r>
              <a:rPr/>
              <a:t>In Q1 2025, latrine coverage among FCAP Households was highest at 88% compared to the other indicators.</a:t>
            </a:r>
          </a:p>
          <a:p>
            <a:pPr lvl="0"/>
            <a:r>
              <a:rPr/>
              <a:t>Only about half (53%) of Households have Hand washing facilities stationed for use near Latrines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INDICATOR PERFORMANCE COMPARISON</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1346200"/>
                <a:gridCol w="1346200"/>
                <a:gridCol w="1346200"/>
              </a:tblGrid>
              <a:tr h="0">
                <a:tc>
                  <a:txBody>
                    <a:bodyPr/>
                    <a:lstStyle/>
                    <a:p>
                      <a:pPr lvl="0" indent="0" marL="0" algn="l">
                        <a:buNone/>
                      </a:pPr>
                      <a:r>
                        <a:rPr/>
                        <a:t>Variable/indicator</a:t>
                      </a:r>
                    </a:p>
                  </a:txBody>
                  <a:tcPr/>
                </a:tc>
                <a:tc>
                  <a:txBody>
                    <a:bodyPr/>
                    <a:lstStyle/>
                    <a:p>
                      <a:pPr lvl="0" indent="0" marL="0" algn="l">
                        <a:buNone/>
                      </a:pPr>
                      <a:r>
                        <a:rPr/>
                        <a:t>Q2-2024</a:t>
                      </a:r>
                    </a:p>
                  </a:txBody>
                  <a:tcPr/>
                </a:tc>
                <a:tc>
                  <a:txBody>
                    <a:bodyPr/>
                    <a:lstStyle/>
                    <a:p>
                      <a:pPr lvl="0" indent="0" marL="0" algn="l">
                        <a:buNone/>
                      </a:pPr>
                      <a:r>
                        <a:rPr/>
                        <a:t>Q1-2025</a:t>
                      </a:r>
                    </a:p>
                  </a:txBody>
                  <a:tcPr/>
                </a:tc>
              </a:tr>
              <a:tr h="0">
                <a:tc>
                  <a:txBody>
                    <a:bodyPr/>
                    <a:lstStyle/>
                    <a:p>
                      <a:pPr lvl="0" indent="0" marL="0" algn="l">
                        <a:buNone/>
                      </a:pPr>
                      <a:r>
                        <a:rPr/>
                        <a:t>Functional Latrine Coverage</a:t>
                      </a:r>
                    </a:p>
                  </a:txBody>
                </a:tc>
                <a:tc>
                  <a:txBody>
                    <a:bodyPr/>
                    <a:lstStyle/>
                    <a:p>
                      <a:pPr lvl="0" indent="0" marL="0" algn="l">
                        <a:buNone/>
                      </a:pPr>
                      <a:r>
                        <a:rPr/>
                        <a:t>83%</a:t>
                      </a:r>
                    </a:p>
                  </a:txBody>
                </a:tc>
                <a:tc>
                  <a:txBody>
                    <a:bodyPr/>
                    <a:lstStyle/>
                    <a:p>
                      <a:pPr lvl="0" indent="0" marL="0" algn="l">
                        <a:buNone/>
                      </a:pPr>
                      <a:r>
                        <a:rPr/>
                        <a:t>88%</a:t>
                      </a:r>
                    </a:p>
                  </a:txBody>
                </a:tc>
              </a:tr>
              <a:tr h="0">
                <a:tc>
                  <a:txBody>
                    <a:bodyPr/>
                    <a:lstStyle/>
                    <a:p>
                      <a:pPr lvl="0" indent="0" marL="0" algn="l">
                        <a:buNone/>
                      </a:pPr>
                      <a:r>
                        <a:rPr/>
                        <a:t>Hand Washing Facility Coverage</a:t>
                      </a:r>
                    </a:p>
                  </a:txBody>
                </a:tc>
                <a:tc>
                  <a:txBody>
                    <a:bodyPr/>
                    <a:lstStyle/>
                    <a:p>
                      <a:pPr lvl="0" indent="0" marL="0" algn="l">
                        <a:buNone/>
                      </a:pPr>
                      <a:r>
                        <a:rPr/>
                        <a:t>49%</a:t>
                      </a:r>
                    </a:p>
                  </a:txBody>
                </a:tc>
                <a:tc>
                  <a:txBody>
                    <a:bodyPr/>
                    <a:lstStyle/>
                    <a:p>
                      <a:pPr lvl="0" indent="0" marL="0" algn="l">
                        <a:buNone/>
                      </a:pPr>
                      <a:r>
                        <a:rPr/>
                        <a:t>53%</a:t>
                      </a:r>
                    </a:p>
                  </a:txBody>
                </a:tc>
              </a:tr>
              <a:tr h="0">
                <a:tc>
                  <a:txBody>
                    <a:bodyPr/>
                    <a:lstStyle/>
                    <a:p>
                      <a:pPr lvl="0" indent="0" marL="0" algn="l">
                        <a:buNone/>
                      </a:pPr>
                      <a:r>
                        <a:rPr/>
                        <a:t>Dish Drying Rack</a:t>
                      </a:r>
                    </a:p>
                  </a:txBody>
                </a:tc>
                <a:tc>
                  <a:txBody>
                    <a:bodyPr/>
                    <a:lstStyle/>
                    <a:p>
                      <a:pPr lvl="0" indent="0" marL="0" algn="l">
                        <a:buNone/>
                      </a:pPr>
                      <a:r>
                        <a:rPr/>
                        <a:t>65%</a:t>
                      </a:r>
                    </a:p>
                  </a:txBody>
                </a:tc>
                <a:tc>
                  <a:txBody>
                    <a:bodyPr/>
                    <a:lstStyle/>
                    <a:p>
                      <a:pPr lvl="0" indent="0" marL="0" algn="l">
                        <a:buNone/>
                      </a:pPr>
                      <a:r>
                        <a:rPr/>
                        <a:t>72%</a:t>
                      </a:r>
                    </a:p>
                  </a:txBody>
                </a:tc>
              </a:tr>
            </a:tbl>
          </a:graphicData>
        </a:graphic>
      </p:graphicFrame>
      <p:sp>
        <p:nvSpPr>
          <p:cNvPr id="4" name="Content Placeholder 3"/>
          <p:cNvSpPr>
            <a:spLocks noGrp="1"/>
          </p:cNvSpPr>
          <p:nvPr>
            <p:ph idx="2" sz="half"/>
          </p:nvPr>
        </p:nvSpPr>
        <p:spPr/>
        <p:txBody>
          <a:bodyPr/>
          <a:lstStyle/>
          <a:p>
            <a:pPr lvl="0"/>
            <a:r>
              <a:rPr/>
              <a:t>Overall, there’s an improvement in performance on the 3 indicators when compared to Q2 2024</a:t>
            </a:r>
          </a:p>
          <a:p>
            <a:pPr lvl="0"/>
            <a:r>
              <a:rPr/>
              <a:t>However more needs to be done to ensure households adopt hand washing practices after Latrine use to prevent diseases.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LATRINE COVERAGE BY SUBCOUNTY</a:t>
            </a:r>
          </a:p>
        </p:txBody>
      </p:sp>
      <p:pic>
        <p:nvPicPr>
          <p:cNvPr descr="Q1-Health-Layering-Report_files/figure-pptx/unnamed-chunk-5-1.png" id="0" name="Picture 1"/>
          <p:cNvPicPr>
            <a:picLocks noGrp="1" noChangeAspect="1"/>
          </p:cNvPicPr>
          <p:nvPr/>
        </p:nvPicPr>
        <p:blipFill>
          <a:blip r:embed="rId2"/>
          <a:stretch>
            <a:fillRect/>
          </a:stretch>
        </p:blipFill>
        <p:spPr bwMode="auto">
          <a:xfrm>
            <a:off x="457200" y="1270000"/>
            <a:ext cx="4038600" cy="3225800"/>
          </a:xfrm>
          <a:prstGeom prst="rect">
            <a:avLst/>
          </a:prstGeom>
          <a:noFill/>
          <a:ln w="9525">
            <a:noFill/>
            <a:headEnd/>
            <a:tailEnd/>
          </a:ln>
        </p:spPr>
      </p:pic>
      <p:sp>
        <p:nvSpPr>
          <p:cNvPr id="4" name="Content Placeholder 3"/>
          <p:cNvSpPr>
            <a:spLocks noGrp="1"/>
          </p:cNvSpPr>
          <p:nvPr>
            <p:ph idx="2" sz="half"/>
          </p:nvPr>
        </p:nvSpPr>
        <p:spPr/>
        <p:txBody>
          <a:bodyPr/>
          <a:lstStyle/>
          <a:p>
            <a:pPr lvl="0"/>
            <a:r>
              <a:rPr/>
              <a:t>All households in FCAP communities in Lusha subcounty have functional Latrines</a:t>
            </a:r>
          </a:p>
          <a:p>
            <a:pPr lvl="0"/>
            <a:r>
              <a:rPr/>
              <a:t>More support/sensitization need to be given to communities in Bunambutye, Nabongo and Buluganya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 WASHING FACILITY COVERAGE BY SUBCOUNTY</a:t>
            </a:r>
          </a:p>
        </p:txBody>
      </p:sp>
      <p:pic>
        <p:nvPicPr>
          <p:cNvPr descr="Q1-Health-Layering-Report_files/figure-pptx/unnamed-chunk-6-1.png" id="0" name="Picture 1"/>
          <p:cNvPicPr>
            <a:picLocks noGrp="1" noChangeAspect="1"/>
          </p:cNvPicPr>
          <p:nvPr/>
        </p:nvPicPr>
        <p:blipFill>
          <a:blip r:embed="rId2"/>
          <a:stretch>
            <a:fillRect/>
          </a:stretch>
        </p:blipFill>
        <p:spPr bwMode="auto">
          <a:xfrm>
            <a:off x="457200" y="1270000"/>
            <a:ext cx="4038600" cy="3225800"/>
          </a:xfrm>
          <a:prstGeom prst="rect">
            <a:avLst/>
          </a:prstGeom>
          <a:noFill/>
          <a:ln w="9525">
            <a:noFill/>
            <a:headEnd/>
            <a:tailEnd/>
          </a:ln>
        </p:spPr>
      </p:pic>
      <p:sp>
        <p:nvSpPr>
          <p:cNvPr id="4" name="Content Placeholder 3"/>
          <p:cNvSpPr>
            <a:spLocks noGrp="1"/>
          </p:cNvSpPr>
          <p:nvPr>
            <p:ph idx="2" sz="half"/>
          </p:nvPr>
        </p:nvSpPr>
        <p:spPr/>
        <p:txBody>
          <a:bodyPr/>
          <a:lstStyle/>
          <a:p>
            <a:pPr lvl="0"/>
            <a:r>
              <a:rPr/>
              <a:t>FCAP Communities in majority of the subcounties require intensive sensitization on importance of having hand washing facilities near Latrines. Spark can continue to leaverage the existing Local Government Health Assistants for this sensitization exercise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DRYING RACKS COVERAGE</a:t>
            </a:r>
          </a:p>
        </p:txBody>
      </p:sp>
      <p:pic>
        <p:nvPicPr>
          <p:cNvPr descr="Q1-Health-Layering-Report_files/figure-pptx/unnamed-chunk-7-1.png" id="0" name="Picture 1"/>
          <p:cNvPicPr>
            <a:picLocks noGrp="1" noChangeAspect="1"/>
          </p:cNvPicPr>
          <p:nvPr/>
        </p:nvPicPr>
        <p:blipFill>
          <a:blip r:embed="rId2"/>
          <a:stretch>
            <a:fillRect/>
          </a:stretch>
        </p:blipFill>
        <p:spPr bwMode="auto">
          <a:xfrm>
            <a:off x="457200" y="1270000"/>
            <a:ext cx="4038600" cy="3225800"/>
          </a:xfrm>
          <a:prstGeom prst="rect">
            <a:avLst/>
          </a:prstGeom>
          <a:noFill/>
          <a:ln w="9525">
            <a:noFill/>
            <a:headEnd/>
            <a:tailEnd/>
          </a:ln>
        </p:spPr>
      </p:pic>
      <p:sp>
        <p:nvSpPr>
          <p:cNvPr id="4" name="Content Placeholder 3"/>
          <p:cNvSpPr>
            <a:spLocks noGrp="1"/>
          </p:cNvSpPr>
          <p:nvPr>
            <p:ph idx="2" sz="half"/>
          </p:nvPr>
        </p:nvSpPr>
        <p:spPr/>
        <p:txBody>
          <a:bodyPr/>
          <a:lstStyle/>
          <a:p>
            <a:pPr lvl="0"/>
            <a:r>
              <a:rPr/>
              <a:t>Many communities haven’t adopted the use of dish drying racks as seen from the table.</a:t>
            </a:r>
          </a:p>
          <a:p>
            <a:pPr lvl="0"/>
            <a:r>
              <a:rPr/>
              <a:t>Marjority of these communities performed below 80%, and communities in Bunambutye have the lowest performance of 34%</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RECOMMENDATIONS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a:r>
              <a:rPr/>
              <a:t>In certain subcounties, the number of households surveyed exceeded the total number of households recorded in CommCare.</a:t>
            </a:r>
          </a:p>
          <a:p>
            <a:pPr lvl="0"/>
            <a:r>
              <a:rPr/>
              <a:t>Given the period under review (Q2 2024 to Q1 2025), the level of improvement across the indicators appears lower than expected. Considering the program implementation timelines and efforts, performance should ideally have been higher than what is reflected in this report.</a:t>
            </a:r>
          </a:p>
          <a:p>
            <a:pPr lvl="1"/>
            <a:r>
              <a:rPr/>
              <a:t>Functional Latrine Coverage - ↑ 5% Improvement</a:t>
            </a:r>
          </a:p>
          <a:p>
            <a:pPr lvl="1"/>
            <a:r>
              <a:rPr/>
              <a:t>Hand Washing Facility Coverage - ↑ 4% Increase</a:t>
            </a:r>
          </a:p>
          <a:p>
            <a:pPr lvl="1"/>
            <a:r>
              <a:rPr/>
              <a:t>Dish Drying Rack Coverage - ↑ 7% Increase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RECOMMENDATION</a:t>
            </a:r>
          </a:p>
        </p:txBody>
      </p:sp>
      <p:sp>
        <p:nvSpPr>
          <p:cNvPr id="3" name="Content Placeholder 2"/>
          <p:cNvSpPr>
            <a:spLocks noGrp="1"/>
          </p:cNvSpPr>
          <p:nvPr>
            <p:ph idx="1"/>
          </p:nvPr>
        </p:nvSpPr>
        <p:spPr/>
        <p:txBody>
          <a:bodyPr/>
          <a:lstStyle/>
          <a:p>
            <a:pPr lvl="0"/>
            <a:r>
              <a:rPr/>
              <a:t>The Program team needs to review and reconcile household size records to ensure consistency and accuracy.</a:t>
            </a:r>
          </a:p>
          <a:p>
            <a:pPr lvl="0"/>
            <a:r>
              <a:rPr/>
              <a:t>The Impact and Product team should devise ways of ensuring quality during data collection.</a:t>
            </a:r>
          </a:p>
          <a:p>
            <a:pPr lvl="0"/>
            <a:r>
              <a:rPr/>
              <a:t>Spark should strengthen partnership with Health Department at the Bulambuli LG to enable consistent visits to communities by the Health Assistants</a:t>
            </a:r>
          </a:p>
          <a:p>
            <a:pPr lvl="0"/>
            <a:r>
              <a:rPr/>
              <a:t>CBFs need to be trained on the Health Layering model which can then be incoperated during weekly community meetings</a:t>
            </a:r>
          </a:p>
          <a:p>
            <a:pPr lvl="0"/>
            <a:r>
              <a:rPr/>
              <a:t>Every quarter, the Spark team, together with LG needs to conduct monitoring visits to sampled Households to ensure the 3 items are in place</a:t>
            </a:r>
          </a:p>
          <a:p>
            <a:pPr lvl="0"/>
            <a:r>
              <a:rPr/>
              <a:t>Community Exchange Visits is a good way for communities to be motivated and learn from each other.</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REPORT OUTLINE</a:t>
            </a:r>
          </a:p>
        </p:txBody>
      </p:sp>
      <p:sp>
        <p:nvSpPr>
          <p:cNvPr id="3" name="Content Placeholder 2"/>
          <p:cNvSpPr>
            <a:spLocks noGrp="1"/>
          </p:cNvSpPr>
          <p:nvPr>
            <p:ph idx="1"/>
          </p:nvPr>
        </p:nvSpPr>
        <p:spPr/>
        <p:txBody>
          <a:bodyPr/>
          <a:lstStyle/>
          <a:p>
            <a:pPr lvl="0"/>
            <a:r>
              <a:rPr/>
              <a:t>Background</a:t>
            </a:r>
          </a:p>
          <a:p>
            <a:pPr lvl="0"/>
            <a:r>
              <a:rPr/>
              <a:t>Objectives of the Health Layering Project</a:t>
            </a:r>
          </a:p>
          <a:p>
            <a:pPr lvl="0"/>
            <a:r>
              <a:rPr/>
              <a:t>Methodology</a:t>
            </a:r>
          </a:p>
          <a:p>
            <a:pPr lvl="1"/>
            <a:r>
              <a:rPr/>
              <a:t>Study Population</a:t>
            </a:r>
          </a:p>
          <a:p>
            <a:pPr lvl="1"/>
            <a:r>
              <a:rPr/>
              <a:t>Sample Size</a:t>
            </a:r>
          </a:p>
          <a:p>
            <a:pPr lvl="1"/>
            <a:r>
              <a:rPr/>
              <a:t>Data Collection</a:t>
            </a:r>
          </a:p>
          <a:p>
            <a:pPr lvl="0"/>
            <a:r>
              <a:rPr/>
              <a:t>Definition of Study Variables</a:t>
            </a:r>
          </a:p>
          <a:p>
            <a:pPr lvl="0"/>
            <a:r>
              <a:rPr/>
              <a:t>Findings</a:t>
            </a:r>
          </a:p>
          <a:p>
            <a:pPr lvl="1"/>
            <a:r>
              <a:rPr/>
              <a:t>Summary table of Indicator Performance</a:t>
            </a:r>
          </a:p>
          <a:p>
            <a:pPr lvl="1"/>
            <a:r>
              <a:rPr/>
              <a:t>Functional Latrine Coverage</a:t>
            </a:r>
          </a:p>
          <a:p>
            <a:pPr lvl="1"/>
            <a:r>
              <a:rPr/>
              <a:t>Hand Washing Facility Coverage</a:t>
            </a:r>
          </a:p>
          <a:p>
            <a:pPr lvl="1"/>
            <a:r>
              <a:rPr/>
              <a:t>Dish Drying Rack</a:t>
            </a:r>
          </a:p>
          <a:p>
            <a:pPr lvl="0"/>
            <a:r>
              <a:rPr/>
              <a:t>Conclusions and Recommendations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BACKGROUND</a:t>
            </a:r>
          </a:p>
        </p:txBody>
      </p:sp>
      <p:sp>
        <p:nvSpPr>
          <p:cNvPr id="3" name="Content Placeholder 2"/>
          <p:cNvSpPr>
            <a:spLocks noGrp="1"/>
          </p:cNvSpPr>
          <p:nvPr>
            <p:ph idx="1"/>
          </p:nvPr>
        </p:nvSpPr>
        <p:spPr/>
        <p:txBody>
          <a:bodyPr/>
          <a:lstStyle/>
          <a:p>
            <a:pPr lvl="0"/>
            <a:r>
              <a:rPr/>
              <a:t>Bulambuli district in Eastern Uganda is home to 108 villages where Spark Microgrants is working to improve livelihoods. To support these efforts, we recently collected data from 53 of our implementation on key health indicators related to water, sanitation, and hygiene (WASH). This data is critical for understanding the current state of health and hygiene in the district, which directly impacts the well-being of the community.</a:t>
            </a:r>
          </a:p>
          <a:p>
            <a:pPr lvl="0"/>
            <a:r>
              <a:rPr/>
              <a:t>The indicators we focused on include the percentage of households with functional latrines, hand washing facilities, access to safe drinking water, safe water storage, and dish drying racks. We also compared the latrine and hand washing coverage in each village to the district-wide averages. According to the district health office, Bulambuli currently has a 77% coverage of functional latrines, which falls short of the 100% needed to declare the district open defecation free (ODF). Additionally, only 45% of households have hand washing facilities.</a:t>
            </a:r>
          </a:p>
          <a:p>
            <a:pPr lvl="0"/>
            <a:r>
              <a:rPr/>
              <a:t>These statistics highlight the need for focused interventions to improve WASH in Bulambuli. The data from our survey will help us identify specific areas for improvement in each village, guiding our efforts to ensure better health and hygiene for the communities we serve.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 OF HEALTH LAYERING INTO THE FCAP</a:t>
            </a:r>
          </a:p>
        </p:txBody>
      </p:sp>
      <p:sp>
        <p:nvSpPr>
          <p:cNvPr id="3" name="Content Placeholder 2"/>
          <p:cNvSpPr>
            <a:spLocks noGrp="1"/>
          </p:cNvSpPr>
          <p:nvPr>
            <p:ph idx="1"/>
          </p:nvPr>
        </p:nvSpPr>
        <p:spPr/>
        <p:txBody>
          <a:bodyPr/>
          <a:lstStyle/>
          <a:p>
            <a:pPr lvl="0"/>
            <a:r>
              <a:rPr/>
              <a:t>Overall Objective:</a:t>
            </a:r>
          </a:p>
          <a:p>
            <a:pPr lvl="1"/>
            <a:r>
              <a:rPr/>
              <a:t>To improve overall health and hygiene practices among FCAP Communities.</a:t>
            </a:r>
          </a:p>
          <a:p>
            <a:pPr lvl="0"/>
            <a:r>
              <a:rPr/>
              <a:t>Specific Objectives:</a:t>
            </a:r>
          </a:p>
          <a:p>
            <a:pPr lvl="1"/>
            <a:r>
              <a:rPr/>
              <a:t>To raise the coverage of pit latrines from the current 78% by ensuring that every household has access to a well-maintained pit latrine.</a:t>
            </a:r>
          </a:p>
          <a:p>
            <a:pPr lvl="1"/>
            <a:r>
              <a:rPr/>
              <a:t>To increase the availability of handwashing facilities from 45% by promoting the installation of proper handwashing stations in all households.</a:t>
            </a:r>
          </a:p>
          <a:p>
            <a:pPr lvl="1"/>
            <a:r>
              <a:rPr/>
              <a:t>To enhance the adoption of drying racks by encouraging clean and sanitary kitchen practices</a:t>
            </a:r>
          </a:p>
          <a:p>
            <a:pPr lvl="1"/>
            <a:r>
              <a:rPr/>
              <a:t>To introduce regular health sensitization sessions led by Bulambuli Health Assistants during FCAP meetings, focusing on hygiene, sanitation, and disease prevention.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METHODOLOGY</a:t>
            </a:r>
          </a:p>
        </p:txBody>
      </p:sp>
      <p:sp>
        <p:nvSpPr>
          <p:cNvPr id="3" name="Content Placeholder 2"/>
          <p:cNvSpPr>
            <a:spLocks noGrp="1"/>
          </p:cNvSpPr>
          <p:nvPr>
            <p:ph idx="1"/>
          </p:nvPr>
        </p:nvSpPr>
        <p:spPr/>
        <p:txBody>
          <a:bodyPr/>
          <a:lstStyle/>
          <a:p>
            <a:pPr lvl="0"/>
            <a:r>
              <a:rPr/>
              <a:t>STUDY POPULATION</a:t>
            </a:r>
          </a:p>
          <a:p>
            <a:pPr lvl="0"/>
            <a:r>
              <a:rPr/>
              <a:t>This study was conducted across the FCAP communities in Bulambuli District, involving all 53 communities from the 2023 FCAP cohort, where data was collected.</a:t>
            </a:r>
          </a:p>
          <a:p>
            <a:pPr lvl="0"/>
            <a:r>
              <a:rPr/>
              <a:t>Sample size</a:t>
            </a:r>
          </a:p>
          <a:p>
            <a:pPr lvl="0"/>
            <a:r>
              <a:rPr/>
              <a:t>The Community Based Facilitator was tasked to provide a list of all households in the communities involved in the FCAP project. This Households list was collected within a month and was verified by the respective Spark Trainers.</a:t>
            </a:r>
          </a:p>
          <a:p>
            <a:pPr lvl="0"/>
            <a:r>
              <a:rPr/>
              <a:t>In total, 2,998 Households were involved in the exercise.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SAMPLED HOUSEHOLDS PER SUB-COUNTY</a:t>
            </a:r>
          </a:p>
        </p:txBody>
      </p:sp>
      <p:graphicFrame>
        <p:nvGraphicFramePr>
          <p:cNvPr id="6" name="Content Placeholder 5"/>
          <p:cNvGraphicFramePr>
            <a:graphicFrameLocks noGrp="1"/>
          </p:cNvGraphicFramePr>
          <p:nvPr>
            <p:ph idx="1"/>
          </p:nvPr>
        </p:nvGraphicFramePr>
        <p:xfrm>
          <a:off x="457200" y="1193800"/>
          <a:ext cx="4038600" cy="3390900"/>
        </p:xfrm>
        <a:graphic>
          <a:graphicData uri="http://schemas.openxmlformats.org/drawingml/2006/table">
            <a:tbl>
              <a:tblPr firstRow="1" bandRow="1">
                <a:tableStyleId>{5C22544A-7EE6-4342-B048-85BDC9FD1C3A}</a:tableStyleId>
              </a:tblPr>
              <a:tblGrid>
                <a:gridCol w="1003300"/>
                <a:gridCol w="1003300"/>
                <a:gridCol w="1003300"/>
                <a:gridCol w="1003300"/>
              </a:tblGrid>
              <a:tr h="0">
                <a:tc>
                  <a:txBody>
                    <a:bodyPr/>
                    <a:lstStyle/>
                    <a:p>
                      <a:pPr lvl="0" indent="0" marL="0" algn="l">
                        <a:buNone/>
                      </a:pPr>
                      <a:r>
                        <a:rPr/>
                        <a:t>Subcounty</a:t>
                      </a:r>
                    </a:p>
                  </a:txBody>
                  <a:tcPr/>
                </a:tc>
                <a:tc>
                  <a:txBody>
                    <a:bodyPr/>
                    <a:lstStyle/>
                    <a:p>
                      <a:pPr lvl="0" indent="0" marL="0" algn="l">
                        <a:buNone/>
                      </a:pPr>
                      <a:r>
                        <a:rPr/>
                        <a:t>surveyed_households</a:t>
                      </a:r>
                    </a:p>
                  </a:txBody>
                  <a:tcPr/>
                </a:tc>
                <a:tc>
                  <a:txBody>
                    <a:bodyPr/>
                    <a:lstStyle/>
                    <a:p>
                      <a:pPr lvl="0" indent="0" marL="0" algn="l">
                        <a:buNone/>
                      </a:pPr>
                      <a:r>
                        <a:rPr/>
                        <a:t>total_households</a:t>
                      </a:r>
                    </a:p>
                  </a:txBody>
                  <a:tcPr/>
                </a:tc>
                <a:tc>
                  <a:txBody>
                    <a:bodyPr/>
                    <a:lstStyle/>
                    <a:p>
                      <a:pPr lvl="0" indent="0" marL="0" algn="l">
                        <a:buNone/>
                      </a:pPr>
                      <a:r>
                        <a:rPr/>
                        <a:t>percent_surveyed</a:t>
                      </a:r>
                    </a:p>
                  </a:txBody>
                  <a:tcPr/>
                </a:tc>
              </a:tr>
              <a:tr h="0">
                <a:tc>
                  <a:txBody>
                    <a:bodyPr/>
                    <a:lstStyle/>
                    <a:p>
                      <a:pPr lvl="0" indent="0" marL="0" algn="l">
                        <a:buNone/>
                      </a:pPr>
                      <a:r>
                        <a:rPr/>
                        <a:t>bukhalu</a:t>
                      </a:r>
                    </a:p>
                  </a:txBody>
                </a:tc>
                <a:tc>
                  <a:txBody>
                    <a:bodyPr/>
                    <a:lstStyle/>
                    <a:p>
                      <a:pPr lvl="0" indent="0" marL="0" algn="l">
                        <a:buNone/>
                      </a:pPr>
                      <a:r>
                        <a:rPr/>
                        <a:t>169</a:t>
                      </a:r>
                    </a:p>
                  </a:txBody>
                </a:tc>
                <a:tc>
                  <a:txBody>
                    <a:bodyPr/>
                    <a:lstStyle/>
                    <a:p>
                      <a:pPr lvl="0" indent="0" marL="0" algn="l">
                        <a:buNone/>
                      </a:pPr>
                      <a:r>
                        <a:rPr/>
                        <a:t>182</a:t>
                      </a:r>
                    </a:p>
                  </a:txBody>
                </a:tc>
                <a:tc>
                  <a:txBody>
                    <a:bodyPr/>
                    <a:lstStyle/>
                    <a:p>
                      <a:pPr lvl="0" indent="0" marL="0" algn="l">
                        <a:buNone/>
                      </a:pPr>
                      <a:r>
                        <a:rPr/>
                        <a:t>93</a:t>
                      </a:r>
                    </a:p>
                  </a:txBody>
                </a:tc>
              </a:tr>
              <a:tr h="0">
                <a:tc>
                  <a:txBody>
                    <a:bodyPr/>
                    <a:lstStyle/>
                    <a:p>
                      <a:pPr lvl="0" indent="0" marL="0" algn="l">
                        <a:buNone/>
                      </a:pPr>
                      <a:r>
                        <a:rPr/>
                        <a:t>bulegeni</a:t>
                      </a:r>
                    </a:p>
                  </a:txBody>
                </a:tc>
                <a:tc>
                  <a:txBody>
                    <a:bodyPr/>
                    <a:lstStyle/>
                    <a:p>
                      <a:pPr lvl="0" indent="0" marL="0" algn="l">
                        <a:buNone/>
                      </a:pPr>
                      <a:r>
                        <a:rPr/>
                        <a:t>139</a:t>
                      </a:r>
                    </a:p>
                  </a:txBody>
                </a:tc>
                <a:tc>
                  <a:txBody>
                    <a:bodyPr/>
                    <a:lstStyle/>
                    <a:p>
                      <a:pPr lvl="0" indent="0" marL="0" algn="l">
                        <a:buNone/>
                      </a:pPr>
                      <a:r>
                        <a:rPr/>
                        <a:t>196</a:t>
                      </a:r>
                    </a:p>
                  </a:txBody>
                </a:tc>
                <a:tc>
                  <a:txBody>
                    <a:bodyPr/>
                    <a:lstStyle/>
                    <a:p>
                      <a:pPr lvl="0" indent="0" marL="0" algn="l">
                        <a:buNone/>
                      </a:pPr>
                      <a:r>
                        <a:rPr/>
                        <a:t>71</a:t>
                      </a:r>
                    </a:p>
                  </a:txBody>
                </a:tc>
              </a:tr>
              <a:tr h="0">
                <a:tc>
                  <a:txBody>
                    <a:bodyPr/>
                    <a:lstStyle/>
                    <a:p>
                      <a:pPr lvl="0" indent="0" marL="0" algn="l">
                        <a:buNone/>
                      </a:pPr>
                      <a:r>
                        <a:rPr/>
                        <a:t>buluganya</a:t>
                      </a:r>
                    </a:p>
                  </a:txBody>
                </a:tc>
                <a:tc>
                  <a:txBody>
                    <a:bodyPr/>
                    <a:lstStyle/>
                    <a:p>
                      <a:pPr lvl="0" indent="0" marL="0" algn="l">
                        <a:buNone/>
                      </a:pPr>
                      <a:r>
                        <a:rPr/>
                        <a:t>169</a:t>
                      </a:r>
                    </a:p>
                  </a:txBody>
                </a:tc>
                <a:tc>
                  <a:txBody>
                    <a:bodyPr/>
                    <a:lstStyle/>
                    <a:p>
                      <a:pPr lvl="0" indent="0" marL="0" algn="l">
                        <a:buNone/>
                      </a:pPr>
                      <a:r>
                        <a:rPr/>
                        <a:t>184</a:t>
                      </a:r>
                    </a:p>
                  </a:txBody>
                </a:tc>
                <a:tc>
                  <a:txBody>
                    <a:bodyPr/>
                    <a:lstStyle/>
                    <a:p>
                      <a:pPr lvl="0" indent="0" marL="0" algn="l">
                        <a:buNone/>
                      </a:pPr>
                      <a:r>
                        <a:rPr/>
                        <a:t>92</a:t>
                      </a:r>
                    </a:p>
                  </a:txBody>
                </a:tc>
              </a:tr>
              <a:tr h="0">
                <a:tc>
                  <a:txBody>
                    <a:bodyPr/>
                    <a:lstStyle/>
                    <a:p>
                      <a:pPr lvl="0" indent="0" marL="0" algn="l">
                        <a:buNone/>
                      </a:pPr>
                      <a:r>
                        <a:rPr/>
                        <a:t>bumufuni</a:t>
                      </a:r>
                    </a:p>
                  </a:txBody>
                </a:tc>
                <a:tc>
                  <a:txBody>
                    <a:bodyPr/>
                    <a:lstStyle/>
                    <a:p>
                      <a:pPr lvl="0" indent="0" marL="0" algn="l">
                        <a:buNone/>
                      </a:pPr>
                      <a:r>
                        <a:rPr/>
                        <a:t>310</a:t>
                      </a:r>
                    </a:p>
                  </a:txBody>
                </a:tc>
                <a:tc>
                  <a:txBody>
                    <a:bodyPr/>
                    <a:lstStyle/>
                    <a:p>
                      <a:pPr lvl="0" indent="0" marL="0" algn="l">
                        <a:buNone/>
                      </a:pPr>
                      <a:r>
                        <a:rPr/>
                        <a:t>396</a:t>
                      </a:r>
                    </a:p>
                  </a:txBody>
                </a:tc>
                <a:tc>
                  <a:txBody>
                    <a:bodyPr/>
                    <a:lstStyle/>
                    <a:p>
                      <a:pPr lvl="0" indent="0" marL="0" algn="l">
                        <a:buNone/>
                      </a:pPr>
                      <a:r>
                        <a:rPr/>
                        <a:t>78</a:t>
                      </a:r>
                    </a:p>
                  </a:txBody>
                </a:tc>
              </a:tr>
              <a:tr h="0">
                <a:tc>
                  <a:txBody>
                    <a:bodyPr/>
                    <a:lstStyle/>
                    <a:p>
                      <a:pPr lvl="0" indent="0" marL="0" algn="l">
                        <a:buNone/>
                      </a:pPr>
                      <a:r>
                        <a:rPr/>
                        <a:t>bumugibole</a:t>
                      </a:r>
                    </a:p>
                  </a:txBody>
                </a:tc>
                <a:tc>
                  <a:txBody>
                    <a:bodyPr/>
                    <a:lstStyle/>
                    <a:p>
                      <a:pPr lvl="0" indent="0" marL="0" algn="l">
                        <a:buNone/>
                      </a:pPr>
                      <a:r>
                        <a:rPr/>
                        <a:t>176</a:t>
                      </a:r>
                    </a:p>
                  </a:txBody>
                </a:tc>
                <a:tc>
                  <a:txBody>
                    <a:bodyPr/>
                    <a:lstStyle/>
                    <a:p>
                      <a:pPr lvl="0" indent="0" marL="0" algn="l">
                        <a:buNone/>
                      </a:pPr>
                      <a:r>
                        <a:rPr/>
                        <a:t>169</a:t>
                      </a:r>
                    </a:p>
                  </a:txBody>
                </a:tc>
                <a:tc>
                  <a:txBody>
                    <a:bodyPr/>
                    <a:lstStyle/>
                    <a:p>
                      <a:pPr lvl="0" indent="0" marL="0" algn="l">
                        <a:buNone/>
                      </a:pPr>
                      <a:r>
                        <a:rPr/>
                        <a:t>100</a:t>
                      </a:r>
                    </a:p>
                  </a:txBody>
                </a:tc>
              </a:tr>
              <a:tr h="0">
                <a:tc>
                  <a:txBody>
                    <a:bodyPr/>
                    <a:lstStyle/>
                    <a:p>
                      <a:pPr lvl="0" indent="0" marL="0" algn="l">
                        <a:buNone/>
                      </a:pPr>
                      <a:r>
                        <a:rPr/>
                        <a:t>bunambutye</a:t>
                      </a:r>
                    </a:p>
                  </a:txBody>
                </a:tc>
                <a:tc>
                  <a:txBody>
                    <a:bodyPr/>
                    <a:lstStyle/>
                    <a:p>
                      <a:pPr lvl="0" indent="0" marL="0" algn="l">
                        <a:buNone/>
                      </a:pPr>
                      <a:r>
                        <a:rPr/>
                        <a:t>131</a:t>
                      </a:r>
                    </a:p>
                  </a:txBody>
                </a:tc>
                <a:tc>
                  <a:txBody>
                    <a:bodyPr/>
                    <a:lstStyle/>
                    <a:p>
                      <a:pPr lvl="0" indent="0" marL="0" algn="l">
                        <a:buNone/>
                      </a:pPr>
                      <a:r>
                        <a:rPr/>
                        <a:t>128</a:t>
                      </a:r>
                    </a:p>
                  </a:txBody>
                </a:tc>
                <a:tc>
                  <a:txBody>
                    <a:bodyPr/>
                    <a:lstStyle/>
                    <a:p>
                      <a:pPr lvl="0" indent="0" marL="0" algn="l">
                        <a:buNone/>
                      </a:pPr>
                      <a:r>
                        <a:rPr/>
                        <a:t>100</a:t>
                      </a:r>
                    </a:p>
                  </a:txBody>
                </a:tc>
              </a:tr>
              <a:tr h="0">
                <a:tc>
                  <a:txBody>
                    <a:bodyPr/>
                    <a:lstStyle/>
                    <a:p>
                      <a:pPr lvl="0" indent="0" marL="0" algn="l">
                        <a:buNone/>
                      </a:pPr>
                      <a:r>
                        <a:rPr/>
                        <a:t>bwikhonge</a:t>
                      </a:r>
                    </a:p>
                  </a:txBody>
                </a:tc>
                <a:tc>
                  <a:txBody>
                    <a:bodyPr/>
                    <a:lstStyle/>
                    <a:p>
                      <a:pPr lvl="0" indent="0" marL="0" algn="l">
                        <a:buNone/>
                      </a:pPr>
                      <a:r>
                        <a:rPr/>
                        <a:t>156</a:t>
                      </a:r>
                    </a:p>
                  </a:txBody>
                </a:tc>
                <a:tc>
                  <a:txBody>
                    <a:bodyPr/>
                    <a:lstStyle/>
                    <a:p>
                      <a:pPr lvl="0" indent="0" marL="0" algn="l">
                        <a:buNone/>
                      </a:pPr>
                      <a:r>
                        <a:rPr/>
                        <a:t>163</a:t>
                      </a:r>
                    </a:p>
                  </a:txBody>
                </a:tc>
                <a:tc>
                  <a:txBody>
                    <a:bodyPr/>
                    <a:lstStyle/>
                    <a:p>
                      <a:pPr lvl="0" indent="0" marL="0" algn="l">
                        <a:buNone/>
                      </a:pPr>
                      <a:r>
                        <a:rPr/>
                        <a:t>96</a:t>
                      </a:r>
                    </a:p>
                  </a:txBody>
                </a:tc>
              </a:tr>
              <a:tr h="0">
                <a:tc>
                  <a:txBody>
                    <a:bodyPr/>
                    <a:lstStyle/>
                    <a:p>
                      <a:pPr lvl="0" indent="0" marL="0" algn="l">
                        <a:buNone/>
                      </a:pPr>
                      <a:r>
                        <a:rPr/>
                        <a:t>kamu</a:t>
                      </a:r>
                    </a:p>
                  </a:txBody>
                </a:tc>
                <a:tc>
                  <a:txBody>
                    <a:bodyPr/>
                    <a:lstStyle/>
                    <a:p>
                      <a:pPr lvl="0" indent="0" marL="0" algn="l">
                        <a:buNone/>
                      </a:pPr>
                      <a:r>
                        <a:rPr/>
                        <a:t>158</a:t>
                      </a:r>
                    </a:p>
                  </a:txBody>
                </a:tc>
                <a:tc>
                  <a:txBody>
                    <a:bodyPr/>
                    <a:lstStyle/>
                    <a:p>
                      <a:pPr lvl="0" indent="0" marL="0" algn="l">
                        <a:buNone/>
                      </a:pPr>
                      <a:r>
                        <a:rPr/>
                        <a:t>185</a:t>
                      </a:r>
                    </a:p>
                  </a:txBody>
                </a:tc>
                <a:tc>
                  <a:txBody>
                    <a:bodyPr/>
                    <a:lstStyle/>
                    <a:p>
                      <a:pPr lvl="0" indent="0" marL="0" algn="l">
                        <a:buNone/>
                      </a:pPr>
                      <a:r>
                        <a:rPr/>
                        <a:t>85</a:t>
                      </a:r>
                    </a:p>
                  </a:txBody>
                </a:tc>
              </a:tr>
              <a:tr h="0">
                <a:tc>
                  <a:txBody>
                    <a:bodyPr/>
                    <a:lstStyle/>
                    <a:p>
                      <a:pPr lvl="0" indent="0" marL="0" algn="l">
                        <a:buNone/>
                      </a:pPr>
                      <a:r>
                        <a:rPr/>
                        <a:t>lusha</a:t>
                      </a:r>
                    </a:p>
                  </a:txBody>
                </a:tc>
                <a:tc>
                  <a:txBody>
                    <a:bodyPr/>
                    <a:lstStyle/>
                    <a:p>
                      <a:pPr lvl="0" indent="0" marL="0" algn="l">
                        <a:buNone/>
                      </a:pPr>
                      <a:r>
                        <a:rPr/>
                        <a:t>167</a:t>
                      </a:r>
                    </a:p>
                  </a:txBody>
                </a:tc>
                <a:tc>
                  <a:txBody>
                    <a:bodyPr/>
                    <a:lstStyle/>
                    <a:p>
                      <a:pPr lvl="0" indent="0" marL="0" algn="l">
                        <a:buNone/>
                      </a:pPr>
                      <a:r>
                        <a:rPr/>
                        <a:t>192</a:t>
                      </a:r>
                    </a:p>
                  </a:txBody>
                </a:tc>
                <a:tc>
                  <a:txBody>
                    <a:bodyPr/>
                    <a:lstStyle/>
                    <a:p>
                      <a:pPr lvl="0" indent="0" marL="0" algn="l">
                        <a:buNone/>
                      </a:pPr>
                      <a:r>
                        <a:rPr/>
                        <a:t>87</a:t>
                      </a:r>
                    </a:p>
                  </a:txBody>
                </a:tc>
              </a:tr>
              <a:tr h="0">
                <a:tc>
                  <a:txBody>
                    <a:bodyPr/>
                    <a:lstStyle/>
                    <a:p>
                      <a:pPr lvl="0" indent="0" marL="0" algn="l">
                        <a:buNone/>
                      </a:pPr>
                      <a:r>
                        <a:rPr/>
                        <a:t>muyembe</a:t>
                      </a:r>
                    </a:p>
                  </a:txBody>
                </a:tc>
                <a:tc>
                  <a:txBody>
                    <a:bodyPr/>
                    <a:lstStyle/>
                    <a:p>
                      <a:pPr lvl="0" indent="0" marL="0" algn="l">
                        <a:buNone/>
                      </a:pPr>
                      <a:r>
                        <a:rPr/>
                        <a:t>180</a:t>
                      </a:r>
                    </a:p>
                  </a:txBody>
                </a:tc>
                <a:tc>
                  <a:txBody>
                    <a:bodyPr/>
                    <a:lstStyle/>
                    <a:p>
                      <a:pPr lvl="0" indent="0" marL="0" algn="l">
                        <a:buNone/>
                      </a:pPr>
                      <a:r>
                        <a:rPr/>
                        <a:t>185</a:t>
                      </a:r>
                    </a:p>
                  </a:txBody>
                </a:tc>
                <a:tc>
                  <a:txBody>
                    <a:bodyPr/>
                    <a:lstStyle/>
                    <a:p>
                      <a:pPr lvl="0" indent="0" marL="0" algn="l">
                        <a:buNone/>
                      </a:pPr>
                      <a:r>
                        <a:rPr/>
                        <a:t>97</a:t>
                      </a:r>
                    </a:p>
                  </a:txBody>
                </a:tc>
              </a:tr>
              <a:tr h="0">
                <a:tc>
                  <a:txBody>
                    <a:bodyPr/>
                    <a:lstStyle/>
                    <a:p>
                      <a:pPr lvl="0" indent="0" marL="0" algn="l">
                        <a:buNone/>
                      </a:pPr>
                      <a:r>
                        <a:rPr/>
                        <a:t>nabongo</a:t>
                      </a:r>
                    </a:p>
                  </a:txBody>
                </a:tc>
                <a:tc>
                  <a:txBody>
                    <a:bodyPr/>
                    <a:lstStyle/>
                    <a:p>
                      <a:pPr lvl="0" indent="0" marL="0" algn="l">
                        <a:buNone/>
                      </a:pPr>
                      <a:r>
                        <a:rPr/>
                        <a:t>185</a:t>
                      </a:r>
                    </a:p>
                  </a:txBody>
                </a:tc>
                <a:tc>
                  <a:txBody>
                    <a:bodyPr/>
                    <a:lstStyle/>
                    <a:p>
                      <a:pPr lvl="0" indent="0" marL="0" algn="l">
                        <a:buNone/>
                      </a:pPr>
                      <a:r>
                        <a:rPr/>
                        <a:t>182</a:t>
                      </a:r>
                    </a:p>
                  </a:txBody>
                </a:tc>
                <a:tc>
                  <a:txBody>
                    <a:bodyPr/>
                    <a:lstStyle/>
                    <a:p>
                      <a:pPr lvl="0" indent="0" marL="0" algn="l">
                        <a:buNone/>
                      </a:pPr>
                      <a:r>
                        <a:rPr/>
                        <a:t>100</a:t>
                      </a:r>
                    </a:p>
                  </a:txBody>
                </a:tc>
              </a:tr>
              <a:tr h="0">
                <a:tc>
                  <a:txBody>
                    <a:bodyPr/>
                    <a:lstStyle/>
                    <a:p>
                      <a:pPr lvl="0" indent="0" marL="0" algn="l">
                        <a:buNone/>
                      </a:pPr>
                      <a:r>
                        <a:rPr/>
                        <a:t>namisuni</a:t>
                      </a:r>
                    </a:p>
                  </a:txBody>
                </a:tc>
                <a:tc>
                  <a:txBody>
                    <a:bodyPr/>
                    <a:lstStyle/>
                    <a:p>
                      <a:pPr lvl="0" indent="0" marL="0" algn="l">
                        <a:buNone/>
                      </a:pPr>
                      <a:r>
                        <a:rPr/>
                        <a:t>165</a:t>
                      </a:r>
                    </a:p>
                  </a:txBody>
                </a:tc>
                <a:tc>
                  <a:txBody>
                    <a:bodyPr/>
                    <a:lstStyle/>
                    <a:p>
                      <a:pPr lvl="0" indent="0" marL="0" algn="l">
                        <a:buNone/>
                      </a:pPr>
                      <a:r>
                        <a:rPr/>
                        <a:t>172</a:t>
                      </a:r>
                    </a:p>
                  </a:txBody>
                </a:tc>
                <a:tc>
                  <a:txBody>
                    <a:bodyPr/>
                    <a:lstStyle/>
                    <a:p>
                      <a:pPr lvl="0" indent="0" marL="0" algn="l">
                        <a:buNone/>
                      </a:pPr>
                      <a:r>
                        <a:rPr/>
                        <a:t>96</a:t>
                      </a:r>
                    </a:p>
                  </a:txBody>
                </a:tc>
              </a:tr>
              <a:tr h="0">
                <a:tc>
                  <a:txBody>
                    <a:bodyPr/>
                    <a:lstStyle/>
                    <a:p>
                      <a:pPr lvl="0" indent="0" marL="0" algn="l">
                        <a:buNone/>
                      </a:pPr>
                      <a:r>
                        <a:rPr/>
                        <a:t>simu</a:t>
                      </a:r>
                    </a:p>
                  </a:txBody>
                </a:tc>
                <a:tc>
                  <a:txBody>
                    <a:bodyPr/>
                    <a:lstStyle/>
                    <a:p>
                      <a:pPr lvl="0" indent="0" marL="0" algn="l">
                        <a:buNone/>
                      </a:pPr>
                      <a:r>
                        <a:rPr/>
                        <a:t>225</a:t>
                      </a:r>
                    </a:p>
                  </a:txBody>
                </a:tc>
                <a:tc>
                  <a:txBody>
                    <a:bodyPr/>
                    <a:lstStyle/>
                    <a:p>
                      <a:pPr lvl="0" indent="0" marL="0" algn="l">
                        <a:buNone/>
                      </a:pPr>
                      <a:r>
                        <a:rPr/>
                        <a:t>229</a:t>
                      </a:r>
                    </a:p>
                  </a:txBody>
                </a:tc>
                <a:tc>
                  <a:txBody>
                    <a:bodyPr/>
                    <a:lstStyle/>
                    <a:p>
                      <a:pPr lvl="0" indent="0" marL="0" algn="l">
                        <a:buNone/>
                      </a:pPr>
                      <a:r>
                        <a:rPr/>
                        <a:t>98</a:t>
                      </a:r>
                    </a:p>
                  </a:txBody>
                </a:tc>
              </a:tr>
              <a:tr h="0">
                <a:tc>
                  <a:txBody>
                    <a:bodyPr/>
                    <a:lstStyle/>
                    <a:p>
                      <a:pPr lvl="0" indent="0" marL="0" algn="l">
                        <a:buNone/>
                      </a:pPr>
                      <a:r>
                        <a:rPr/>
                        <a:t>sisiyi</a:t>
                      </a:r>
                    </a:p>
                  </a:txBody>
                </a:tc>
                <a:tc>
                  <a:txBody>
                    <a:bodyPr/>
                    <a:lstStyle/>
                    <a:p>
                      <a:pPr lvl="0" indent="0" marL="0" algn="l">
                        <a:buNone/>
                      </a:pPr>
                      <a:r>
                        <a:rPr/>
                        <a:t>303</a:t>
                      </a:r>
                    </a:p>
                  </a:txBody>
                </a:tc>
                <a:tc>
                  <a:txBody>
                    <a:bodyPr/>
                    <a:lstStyle/>
                    <a:p>
                      <a:pPr lvl="0" indent="0" marL="0" algn="l">
                        <a:buNone/>
                      </a:pPr>
                      <a:r>
                        <a:rPr/>
                        <a:t>349</a:t>
                      </a:r>
                    </a:p>
                  </a:txBody>
                </a:tc>
                <a:tc>
                  <a:txBody>
                    <a:bodyPr/>
                    <a:lstStyle/>
                    <a:p>
                      <a:pPr lvl="0" indent="0" marL="0" algn="l">
                        <a:buNone/>
                      </a:pPr>
                      <a:r>
                        <a:rPr/>
                        <a:t>87</a:t>
                      </a:r>
                    </a:p>
                  </a:txBody>
                </a:tc>
              </a:tr>
              <a:tr h="0">
                <a:tc>
                  <a:txBody>
                    <a:bodyPr/>
                    <a:lstStyle/>
                    <a:p>
                      <a:pPr lvl="0" indent="0" marL="0" algn="l">
                        <a:buNone/>
                      </a:pPr>
                      <a:r>
                        <a:rPr/>
                        <a:t>sotti</a:t>
                      </a:r>
                    </a:p>
                  </a:txBody>
                </a:tc>
                <a:tc>
                  <a:txBody>
                    <a:bodyPr/>
                    <a:lstStyle/>
                    <a:p>
                      <a:pPr lvl="0" indent="0" marL="0" algn="l">
                        <a:buNone/>
                      </a:pPr>
                      <a:r>
                        <a:rPr/>
                        <a:t>365</a:t>
                      </a:r>
                    </a:p>
                  </a:txBody>
                </a:tc>
                <a:tc>
                  <a:txBody>
                    <a:bodyPr/>
                    <a:lstStyle/>
                    <a:p>
                      <a:pPr lvl="0" indent="0" marL="0" algn="l">
                        <a:buNone/>
                      </a:pPr>
                      <a:r>
                        <a:rPr/>
                        <a:t>375</a:t>
                      </a:r>
                    </a:p>
                  </a:txBody>
                </a:tc>
                <a:tc>
                  <a:txBody>
                    <a:bodyPr/>
                    <a:lstStyle/>
                    <a:p>
                      <a:pPr lvl="0" indent="0" marL="0" algn="l">
                        <a:buNone/>
                      </a:pPr>
                      <a:r>
                        <a:rPr/>
                        <a:t>97</a:t>
                      </a:r>
                    </a:p>
                  </a:txBody>
                </a:tc>
              </a:tr>
            </a:tbl>
          </a:graphicData>
        </a:graphic>
      </p:graphicFrame>
      <p:sp>
        <p:nvSpPr>
          <p:cNvPr id="4" name="Content Placeholder 3"/>
          <p:cNvSpPr>
            <a:spLocks noGrp="1"/>
          </p:cNvSpPr>
          <p:nvPr>
            <p:ph idx="2" sz="half"/>
          </p:nvPr>
        </p:nvSpPr>
        <p:spPr/>
        <p:txBody>
          <a:bodyPr/>
          <a:lstStyle/>
          <a:p>
            <a:pPr lvl="0"/>
            <a:r>
              <a:rPr/>
              <a:t>As can be seen in the table, majority of FCAP members participated in the data collection.</a:t>
            </a:r>
          </a:p>
          <a:p>
            <a:pPr lvl="0"/>
            <a:r>
              <a:rPr/>
              <a:t>The number of households surveyed in Bumugibole, Bunambutye and Nabongo were above the total number of FCAP households recorded on Commcare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DATA COLLECTION</a:t>
            </a:r>
          </a:p>
        </p:txBody>
      </p:sp>
      <p:sp>
        <p:nvSpPr>
          <p:cNvPr id="3" name="Content Placeholder 2"/>
          <p:cNvSpPr>
            <a:spLocks noGrp="1"/>
          </p:cNvSpPr>
          <p:nvPr>
            <p:ph idx="1"/>
          </p:nvPr>
        </p:nvSpPr>
        <p:spPr/>
        <p:txBody>
          <a:bodyPr/>
          <a:lstStyle/>
          <a:p>
            <a:pPr lvl="0"/>
            <a:r>
              <a:rPr/>
              <a:t>For data collection, Community Based Facilitators (CBFs) were availed with templates which consisted of all Household Head names and the health indicators of interest such as Functional Latrine, Hand Washing Facility and Drying racks coverage. The CBF indicated a ‘yes’ if the H/H had the item available and a ‘No’ if the item didn’t exist.</a:t>
            </a:r>
          </a:p>
          <a:p>
            <a:pPr lvl="0"/>
            <a:r>
              <a:rPr/>
              <a:t>The Community Based Facilitators (CBFs) visited Households/homes, asked the Household Heads if they had the facilities of interest but also confirmed through observation. The completed template was returned to the Spark offices.</a:t>
            </a:r>
          </a:p>
          <a:p>
            <a:pPr lvl="0"/>
            <a:r>
              <a:rPr/>
              <a:t>The Spark Trainers then made summaries from the templates and entered these summaries onto the Health Layering Form on Commcare from where the data was extracted for analysis.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 DEFINATIONS</a:t>
            </a:r>
          </a:p>
        </p:txBody>
      </p:sp>
      <p:sp>
        <p:nvSpPr>
          <p:cNvPr id="3" name="Content Placeholder 2"/>
          <p:cNvSpPr>
            <a:spLocks noGrp="1"/>
          </p:cNvSpPr>
          <p:nvPr>
            <p:ph idx="1"/>
          </p:nvPr>
        </p:nvSpPr>
        <p:spPr/>
        <p:txBody>
          <a:bodyPr/>
          <a:lstStyle/>
          <a:p>
            <a:pPr lvl="0"/>
            <a:r>
              <a:rPr/>
              <a:t>A functional Latrine: A functional latrine is a facility which is found providing service to households during data collection even if it needs maintenance (Woyessa et al., 2022).</a:t>
            </a:r>
          </a:p>
          <a:p>
            <a:pPr lvl="0"/>
            <a:r>
              <a:rPr/>
              <a:t>Hand Washing Facility: A facility providing either a basin, container, or outlet with an adequate supply of potable water and soap. It is a designated setup or station where individuals can clean their hands with soap/ash and water to remove dirt, germs, and contaminants</a:t>
            </a:r>
          </a:p>
          <a:p>
            <a:pPr lvl="0"/>
            <a:r>
              <a:rPr/>
              <a:t>Dish Drying Rack: Is any kitchen structure designed to hold dishes, utensils, and cookware after they have been washed, allowing them to air dry.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DEFINATION OF INDICATORS</a:t>
            </a:r>
          </a:p>
        </p:txBody>
      </p:sp>
      <p:sp>
        <p:nvSpPr>
          <p:cNvPr id="4" name="Text Placeholder 3"/>
          <p:cNvSpPr>
            <a:spLocks noGrp="1"/>
          </p:cNvSpPr>
          <p:nvPr>
            <p:ph idx="2" sz="half" type="body"/>
          </p:nvPr>
        </p:nvSpPr>
        <p:spPr/>
        <p:txBody>
          <a:bodyPr/>
          <a:lstStyle/>
          <a:p>
            <a:pPr lvl="0" indent="0" marL="0">
              <a:buNone/>
            </a:pPr>
            <a:r>
              <a:rPr/>
              <a:t>:::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977900"/>
                <a:gridCol w="4127500"/>
              </a:tblGrid>
              <a:tr h="0">
                <a:tc>
                  <a:txBody>
                    <a:bodyPr/>
                    <a:lstStyle/>
                    <a:p>
                      <a:pPr lvl="0" indent="0" marL="0" algn="l">
                        <a:buNone/>
                      </a:pPr>
                      <a:r>
                        <a:rPr/>
                        <a:t>Variable/indicator</a:t>
                      </a:r>
                    </a:p>
                  </a:txBody>
                  <a:tcPr/>
                </a:tc>
                <a:tc>
                  <a:txBody>
                    <a:bodyPr/>
                    <a:lstStyle/>
                    <a:p>
                      <a:pPr lvl="0" indent="0" marL="0" algn="l">
                        <a:buNone/>
                      </a:pPr>
                      <a:r>
                        <a:rPr/>
                        <a:t>Indicator Definition</a:t>
                      </a:r>
                    </a:p>
                  </a:txBody>
                  <a:tcPr/>
                </a:tc>
              </a:tr>
              <a:tr h="0">
                <a:tc>
                  <a:txBody>
                    <a:bodyPr/>
                    <a:lstStyle/>
                    <a:p>
                      <a:pPr lvl="0" indent="0" marL="0" algn="l">
                        <a:buNone/>
                      </a:pPr>
                      <a:r>
                        <a:rPr/>
                        <a:t>Functional Latrine Coverage</a:t>
                      </a:r>
                    </a:p>
                  </a:txBody>
                </a:tc>
                <a:tc>
                  <a:txBody>
                    <a:bodyPr/>
                    <a:lstStyle/>
                    <a:p>
                      <a:pPr lvl="0" indent="0" marL="0" algn="l">
                        <a:buNone/>
                      </a:pPr>
                      <a:r>
                        <a:rPr/>
                        <a:t>The percentage of households within the FCAP communities with functional latrines.</a:t>
                      </a:r>
                    </a:p>
                  </a:txBody>
                </a:tc>
              </a:tr>
              <a:tr h="0">
                <a:tc>
                  <a:txBody>
                    <a:bodyPr/>
                    <a:lstStyle/>
                    <a:p>
                      <a:pPr lvl="0" indent="0" marL="0" algn="l">
                        <a:buNone/>
                      </a:pPr>
                      <a:r>
                        <a:rPr/>
                        <a:t>Hand Washing Facility Coverage</a:t>
                      </a:r>
                    </a:p>
                  </a:txBody>
                </a:tc>
                <a:tc>
                  <a:txBody>
                    <a:bodyPr/>
                    <a:lstStyle/>
                    <a:p>
                      <a:pPr lvl="0" indent="0" marL="0" algn="l">
                        <a:buNone/>
                      </a:pPr>
                      <a:r>
                        <a:rPr/>
                        <a:t>The percentage of households within the FCAP communities with functional handwashing facilities (HHs that practice hand washing).</a:t>
                      </a:r>
                    </a:p>
                  </a:txBody>
                </a:tc>
              </a:tr>
              <a:tr h="0">
                <a:tc>
                  <a:txBody>
                    <a:bodyPr/>
                    <a:lstStyle/>
                    <a:p>
                      <a:pPr lvl="0" indent="0" marL="0" algn="l">
                        <a:buNone/>
                      </a:pPr>
                      <a:r>
                        <a:rPr/>
                        <a:t>Dish Drying Rack</a:t>
                      </a:r>
                    </a:p>
                  </a:txBody>
                </a:tc>
                <a:tc>
                  <a:txBody>
                    <a:bodyPr/>
                    <a:lstStyle/>
                    <a:p>
                      <a:pPr lvl="0" indent="0" marL="0" algn="l">
                        <a:buNone/>
                      </a:pPr>
                      <a:r>
                        <a:rPr/>
                        <a:t>The percentage of households within the FCAP communities with dish drying racks.</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Bulambuli Q1 2025 Health Layering Report</dc:title>
  <dc:creator>Prepared by Spark M&amp;E Team</dc:creator>
  <cp:keywords/>
  <dcterms:created xsi:type="dcterms:W3CDTF">2025-04-14T06:01:03Z</dcterms:created>
  <dcterms:modified xsi:type="dcterms:W3CDTF">2025-04-14T06:01:03Z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2025-04-14</vt:lpwstr>
  </property>
  <property fmtid="{D5CDD505-2E9C-101B-9397-08002B2CF9AE}" pid="3" name="editor_options">
    <vt:lpwstr/>
  </property>
  <property fmtid="{D5CDD505-2E9C-101B-9397-08002B2CF9AE}" pid="4" name="output">
    <vt:lpwstr/>
  </property>
</Properties>
</file>