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257" r:id="rId4"/>
    <p:sldId id="260" r:id="rId5"/>
    <p:sldId id="278" r:id="rId6"/>
    <p:sldId id="279" r:id="rId7"/>
    <p:sldId id="280" r:id="rId8"/>
    <p:sldId id="283" r:id="rId9"/>
    <p:sldId id="336" r:id="rId10"/>
    <p:sldId id="337" r:id="rId11"/>
    <p:sldId id="339" r:id="rId12"/>
    <p:sldId id="340" r:id="rId13"/>
    <p:sldId id="341" r:id="rId14"/>
    <p:sldId id="342" r:id="rId15"/>
    <p:sldId id="316" r:id="rId16"/>
    <p:sldId id="317" r:id="rId17"/>
    <p:sldId id="318" r:id="rId18"/>
    <p:sldId id="323" r:id="rId19"/>
    <p:sldId id="320" r:id="rId20"/>
    <p:sldId id="321" r:id="rId21"/>
    <p:sldId id="322" r:id="rId22"/>
    <p:sldId id="282" r:id="rId23"/>
    <p:sldId id="281" r:id="rId24"/>
    <p:sldId id="335" r:id="rId25"/>
    <p:sldId id="284" r:id="rId26"/>
    <p:sldId id="289" r:id="rId27"/>
    <p:sldId id="285" r:id="rId28"/>
    <p:sldId id="286" r:id="rId29"/>
    <p:sldId id="287" r:id="rId30"/>
    <p:sldId id="288" r:id="rId31"/>
    <p:sldId id="291" r:id="rId32"/>
    <p:sldId id="292" r:id="rId33"/>
    <p:sldId id="294" r:id="rId34"/>
    <p:sldId id="293" r:id="rId35"/>
    <p:sldId id="299" r:id="rId36"/>
    <p:sldId id="296" r:id="rId37"/>
    <p:sldId id="261" r:id="rId38"/>
    <p:sldId id="262" r:id="rId39"/>
    <p:sldId id="263" r:id="rId40"/>
    <p:sldId id="264" r:id="rId41"/>
    <p:sldId id="266" r:id="rId42"/>
    <p:sldId id="265" r:id="rId43"/>
    <p:sldId id="269" r:id="rId44"/>
    <p:sldId id="268" r:id="rId45"/>
    <p:sldId id="273" r:id="rId46"/>
    <p:sldId id="267" r:id="rId47"/>
    <p:sldId id="301" r:id="rId48"/>
    <p:sldId id="303" r:id="rId49"/>
    <p:sldId id="275" r:id="rId50"/>
    <p:sldId id="328" r:id="rId51"/>
    <p:sldId id="329" r:id="rId52"/>
    <p:sldId id="330" r:id="rId53"/>
    <p:sldId id="331" r:id="rId54"/>
    <p:sldId id="332" r:id="rId55"/>
    <p:sldId id="258" r:id="rId56"/>
  </p:sldIdLst>
  <p:sldSz cx="10693400" cy="7561263"/>
  <p:notesSz cx="6858000" cy="9144000"/>
  <p:defaultTextStyle>
    <a:defPPr>
      <a:defRPr lang="zh-CN"/>
    </a:defPPr>
    <a:lvl1pPr algn="l" defTabSz="1042988" rtl="0" fontAlgn="base">
      <a:spcBef>
        <a:spcPct val="0"/>
      </a:spcBef>
      <a:spcAft>
        <a:spcPct val="0"/>
      </a:spcAft>
      <a:defRPr sz="2100" kern="1200">
        <a:solidFill>
          <a:schemeClr val="tx1"/>
        </a:solidFill>
        <a:latin typeface="Arial" charset="0"/>
        <a:ea typeface="宋体" charset="-122"/>
        <a:cs typeface="+mn-cs"/>
      </a:defRPr>
    </a:lvl1pPr>
    <a:lvl2pPr marL="520700" indent="-63500" algn="l" defTabSz="1042988" rtl="0" fontAlgn="base">
      <a:spcBef>
        <a:spcPct val="0"/>
      </a:spcBef>
      <a:spcAft>
        <a:spcPct val="0"/>
      </a:spcAft>
      <a:defRPr sz="2100" kern="1200">
        <a:solidFill>
          <a:schemeClr val="tx1"/>
        </a:solidFill>
        <a:latin typeface="Arial" charset="0"/>
        <a:ea typeface="宋体" charset="-122"/>
        <a:cs typeface="+mn-cs"/>
      </a:defRPr>
    </a:lvl2pPr>
    <a:lvl3pPr marL="1042988" indent="-128588" algn="l" defTabSz="1042988" rtl="0" fontAlgn="base">
      <a:spcBef>
        <a:spcPct val="0"/>
      </a:spcBef>
      <a:spcAft>
        <a:spcPct val="0"/>
      </a:spcAft>
      <a:defRPr sz="2100" kern="1200">
        <a:solidFill>
          <a:schemeClr val="tx1"/>
        </a:solidFill>
        <a:latin typeface="Arial" charset="0"/>
        <a:ea typeface="宋体" charset="-122"/>
        <a:cs typeface="+mn-cs"/>
      </a:defRPr>
    </a:lvl3pPr>
    <a:lvl4pPr marL="1563688" indent="-192088" algn="l" defTabSz="1042988" rtl="0" fontAlgn="base">
      <a:spcBef>
        <a:spcPct val="0"/>
      </a:spcBef>
      <a:spcAft>
        <a:spcPct val="0"/>
      </a:spcAft>
      <a:defRPr sz="2100" kern="1200">
        <a:solidFill>
          <a:schemeClr val="tx1"/>
        </a:solidFill>
        <a:latin typeface="Arial" charset="0"/>
        <a:ea typeface="宋体" charset="-122"/>
        <a:cs typeface="+mn-cs"/>
      </a:defRPr>
    </a:lvl4pPr>
    <a:lvl5pPr marL="2085975" indent="-257175" algn="l" defTabSz="1042988" rtl="0" fontAlgn="base">
      <a:spcBef>
        <a:spcPct val="0"/>
      </a:spcBef>
      <a:spcAft>
        <a:spcPct val="0"/>
      </a:spcAft>
      <a:defRPr sz="2100" kern="1200">
        <a:solidFill>
          <a:schemeClr val="tx1"/>
        </a:solidFill>
        <a:latin typeface="Arial" charset="0"/>
        <a:ea typeface="宋体" charset="-122"/>
        <a:cs typeface="+mn-cs"/>
      </a:defRPr>
    </a:lvl5pPr>
    <a:lvl6pPr marL="2286000" algn="l" defTabSz="914400" rtl="0" eaLnBrk="1" latinLnBrk="0" hangingPunct="1">
      <a:defRPr sz="2100" kern="1200">
        <a:solidFill>
          <a:schemeClr val="tx1"/>
        </a:solidFill>
        <a:latin typeface="Arial" charset="0"/>
        <a:ea typeface="宋体" charset="-122"/>
        <a:cs typeface="+mn-cs"/>
      </a:defRPr>
    </a:lvl6pPr>
    <a:lvl7pPr marL="2743200" algn="l" defTabSz="914400" rtl="0" eaLnBrk="1" latinLnBrk="0" hangingPunct="1">
      <a:defRPr sz="2100" kern="1200">
        <a:solidFill>
          <a:schemeClr val="tx1"/>
        </a:solidFill>
        <a:latin typeface="Arial" charset="0"/>
        <a:ea typeface="宋体" charset="-122"/>
        <a:cs typeface="+mn-cs"/>
      </a:defRPr>
    </a:lvl7pPr>
    <a:lvl8pPr marL="3200400" algn="l" defTabSz="914400" rtl="0" eaLnBrk="1" latinLnBrk="0" hangingPunct="1">
      <a:defRPr sz="2100" kern="1200">
        <a:solidFill>
          <a:schemeClr val="tx1"/>
        </a:solidFill>
        <a:latin typeface="Arial" charset="0"/>
        <a:ea typeface="宋体" charset="-122"/>
        <a:cs typeface="+mn-cs"/>
      </a:defRPr>
    </a:lvl8pPr>
    <a:lvl9pPr marL="3657600" algn="l" defTabSz="914400" rtl="0" eaLnBrk="1" latinLnBrk="0" hangingPunct="1">
      <a:defRPr sz="21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1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428" y="84"/>
      </p:cViewPr>
      <p:guideLst>
        <p:guide orient="horz" pos="2382"/>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3.wmf"/><Relationship Id="rId1" Type="http://schemas.openxmlformats.org/officeDocument/2006/relationships/image" Target="../media/image115.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8.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8.wmf"/><Relationship Id="rId6" Type="http://schemas.openxmlformats.org/officeDocument/2006/relationships/image" Target="../media/image19.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92CE72E-4221-4FFB-8ECB-5BC176BBA9EF}" type="datetimeFigureOut">
              <a:rPr lang="zh-CN" altLang="en-US"/>
              <a:pPr>
                <a:defRPr/>
              </a:pPr>
              <a:t>2019/8/28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2E0D73-6184-49F1-AEAF-2A638FF5344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FDD4069-F66B-4243-B659-BF712CF2C204}" type="datetimeFigureOut">
              <a:rPr lang="zh-CN" altLang="en-US"/>
              <a:pPr>
                <a:defRPr/>
              </a:pPr>
              <a:t>2019/8/28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7FFB24-E6CC-4FDC-BE8F-13A1F3B088C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2"/>
            <a:ext cx="2406015" cy="64515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02"/>
            <a:ext cx="7039822" cy="64515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2FA1DB-BA0F-4DF6-992E-F180720B2407}" type="datetimeFigureOut">
              <a:rPr lang="zh-CN" altLang="en-US"/>
              <a:pPr>
                <a:defRPr/>
              </a:pPr>
              <a:t>2019/8/28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0E4B5A-1290-4A72-9599-E0183174633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CA5720A-9AA7-403F-B983-A4DC42B0C631}" type="datetimeFigureOut">
              <a:rPr lang="zh-CN" altLang="en-US"/>
              <a:pPr>
                <a:defRPr/>
              </a:pPr>
              <a:t>2019/8/28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01A6425-640C-458E-976E-338D4847E73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607256E-A3CB-435C-B495-683007AC3F47}" type="datetimeFigureOut">
              <a:rPr lang="zh-CN" altLang="en-US"/>
              <a:pPr>
                <a:defRPr/>
              </a:pPr>
              <a:t>2019/8/28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5AA89-E737-4ECB-98CD-BB36CD50849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C0A1451-1ED8-4202-8156-DC1BCECF58E7}" type="datetimeFigureOut">
              <a:rPr lang="zh-CN" altLang="en-US"/>
              <a:pPr>
                <a:defRPr/>
              </a:pPr>
              <a:t>2019/8/28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933D9E-A6E0-47BA-9244-AB806F67257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714E0FD-4FFC-4515-9B29-6595FB0C7F0F}" type="datetimeFigureOut">
              <a:rPr lang="zh-CN" altLang="en-US"/>
              <a:pPr>
                <a:defRPr/>
              </a:pPr>
              <a:t>2019/8/28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96A657-39EB-441C-A7D6-B0083AD7E3E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8016EC3-B457-4B65-BF6C-1BBB597EF3FD}" type="datetimeFigureOut">
              <a:rPr lang="zh-CN" altLang="en-US"/>
              <a:pPr>
                <a:defRPr/>
              </a:pPr>
              <a:t>2019/8/28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FC94448-CAF4-4FBF-AF73-E7BD8A805A3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BC498C8-3BF8-42FE-A689-3D266B13A1D9}" type="datetimeFigureOut">
              <a:rPr lang="zh-CN" altLang="en-US"/>
              <a:pPr>
                <a:defRPr/>
              </a:pPr>
              <a:t>2019/8/28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9FE81B6-DA60-4D9A-A9B3-AD85950BDA7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1693E2B-EADB-4534-8E3D-7F629162C887}" type="datetimeFigureOut">
              <a:rPr lang="zh-CN" altLang="en-US"/>
              <a:pPr>
                <a:defRPr/>
              </a:pPr>
              <a:t>2019/8/28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319D43-5840-4C7B-872D-8CF987F348B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rtlCol="0">
            <a:normAutofit/>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pPr lvl="0"/>
            <a:endParaRPr lang="zh-CN" altLang="en-US" noProof="0"/>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80BFD2-0AB7-443D-B16B-285D7CCF5805}" type="datetimeFigureOut">
              <a:rPr lang="zh-CN" altLang="en-US"/>
              <a:pPr>
                <a:defRPr/>
              </a:pPr>
              <a:t>2019/8/28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F25E52-35CE-42A5-A334-F144F087AFE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534988" y="303213"/>
            <a:ext cx="9623425" cy="1260475"/>
          </a:xfrm>
          <a:prstGeom prst="rect">
            <a:avLst/>
          </a:prstGeom>
          <a:noFill/>
          <a:ln w="9525">
            <a:noFill/>
            <a:miter lim="800000"/>
            <a:headEnd/>
            <a:tailEnd/>
          </a:ln>
        </p:spPr>
        <p:txBody>
          <a:bodyPr vert="horz" wrap="square" lIns="104306" tIns="52153" rIns="104306" bIns="52153"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34988" y="1763713"/>
            <a:ext cx="9623425" cy="4991100"/>
          </a:xfrm>
          <a:prstGeom prst="rect">
            <a:avLst/>
          </a:prstGeom>
          <a:noFill/>
          <a:ln w="9525">
            <a:noFill/>
            <a:miter lim="800000"/>
            <a:headEnd/>
            <a:tailEnd/>
          </a:ln>
        </p:spPr>
        <p:txBody>
          <a:bodyPr vert="horz" wrap="square" lIns="104306" tIns="52153" rIns="104306" bIns="5215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534988" y="7008813"/>
            <a:ext cx="2495550" cy="401637"/>
          </a:xfrm>
          <a:prstGeom prst="rect">
            <a:avLst/>
          </a:prstGeom>
        </p:spPr>
        <p:txBody>
          <a:bodyPr vert="horz" lIns="104306" tIns="52153" rIns="104306" bIns="52153" rtlCol="0" anchor="ctr"/>
          <a:lstStyle>
            <a:lvl1pPr algn="l" defTabSz="1043056" fontAlgn="auto">
              <a:spcBef>
                <a:spcPts val="0"/>
              </a:spcBef>
              <a:spcAft>
                <a:spcPts val="0"/>
              </a:spcAft>
              <a:defRPr sz="1400">
                <a:solidFill>
                  <a:schemeClr val="tx1">
                    <a:tint val="75000"/>
                  </a:schemeClr>
                </a:solidFill>
                <a:latin typeface="+mn-lt"/>
                <a:ea typeface="+mn-ea"/>
              </a:defRPr>
            </a:lvl1pPr>
          </a:lstStyle>
          <a:p>
            <a:pPr>
              <a:defRPr/>
            </a:pPr>
            <a:fld id="{3EFE1626-F97F-4768-A1E0-0C19B96B5FFF}" type="datetimeFigureOut">
              <a:rPr lang="zh-CN" altLang="en-US"/>
              <a:pPr>
                <a:defRPr/>
              </a:pPr>
              <a:t>2019/8/28</a:t>
            </a:fld>
            <a:endParaRPr lang="zh-CN" altLang="en-US"/>
          </a:p>
        </p:txBody>
      </p:sp>
      <p:sp>
        <p:nvSpPr>
          <p:cNvPr id="5" name="页脚占位符 4"/>
          <p:cNvSpPr>
            <a:spLocks noGrp="1"/>
          </p:cNvSpPr>
          <p:nvPr>
            <p:ph type="ftr" sz="quarter" idx="3"/>
          </p:nvPr>
        </p:nvSpPr>
        <p:spPr>
          <a:xfrm>
            <a:off x="3652838" y="7008813"/>
            <a:ext cx="3387725" cy="401637"/>
          </a:xfrm>
          <a:prstGeom prst="rect">
            <a:avLst/>
          </a:prstGeom>
        </p:spPr>
        <p:txBody>
          <a:bodyPr vert="horz" lIns="104306" tIns="52153" rIns="104306" bIns="52153" rtlCol="0" anchor="ctr"/>
          <a:lstStyle>
            <a:lvl1pPr algn="ctr" defTabSz="1043056" fontAlgn="auto">
              <a:spcBef>
                <a:spcPts val="0"/>
              </a:spcBef>
              <a:spcAft>
                <a:spcPts val="0"/>
              </a:spcAft>
              <a:defRPr sz="14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7662863" y="7008813"/>
            <a:ext cx="2495550" cy="401637"/>
          </a:xfrm>
          <a:prstGeom prst="rect">
            <a:avLst/>
          </a:prstGeom>
        </p:spPr>
        <p:txBody>
          <a:bodyPr vert="horz" lIns="104306" tIns="52153" rIns="104306" bIns="52153" rtlCol="0" anchor="ctr"/>
          <a:lstStyle>
            <a:lvl1pPr algn="r" defTabSz="1043056" fontAlgn="auto">
              <a:spcBef>
                <a:spcPts val="0"/>
              </a:spcBef>
              <a:spcAft>
                <a:spcPts val="0"/>
              </a:spcAft>
              <a:defRPr sz="1400">
                <a:solidFill>
                  <a:schemeClr val="tx1">
                    <a:tint val="75000"/>
                  </a:schemeClr>
                </a:solidFill>
                <a:latin typeface="+mn-lt"/>
                <a:ea typeface="+mn-ea"/>
              </a:defRPr>
            </a:lvl1pPr>
          </a:lstStyle>
          <a:p>
            <a:pPr>
              <a:defRPr/>
            </a:pPr>
            <a:fld id="{DDAD26FE-38C8-4DAF-A13B-BE493DAA87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1042988" rtl="0" eaLnBrk="0" fontAlgn="base" hangingPunct="0">
        <a:spcBef>
          <a:spcPct val="0"/>
        </a:spcBef>
        <a:spcAft>
          <a:spcPct val="0"/>
        </a:spcAft>
        <a:defRPr sz="5000" kern="1200">
          <a:solidFill>
            <a:schemeClr val="tx1"/>
          </a:solidFill>
          <a:latin typeface="+mj-lt"/>
          <a:ea typeface="+mj-ea"/>
          <a:cs typeface="+mj-cs"/>
        </a:defRPr>
      </a:lvl1pPr>
      <a:lvl2pPr algn="ctr" defTabSz="1042988" rtl="0" eaLnBrk="0" fontAlgn="base" hangingPunct="0">
        <a:spcBef>
          <a:spcPct val="0"/>
        </a:spcBef>
        <a:spcAft>
          <a:spcPct val="0"/>
        </a:spcAft>
        <a:defRPr sz="5000">
          <a:solidFill>
            <a:schemeClr val="tx1"/>
          </a:solidFill>
          <a:latin typeface="Calibri" pitchFamily="34" charset="0"/>
          <a:ea typeface="宋体" charset="-122"/>
        </a:defRPr>
      </a:lvl2pPr>
      <a:lvl3pPr algn="ctr" defTabSz="1042988" rtl="0" eaLnBrk="0" fontAlgn="base" hangingPunct="0">
        <a:spcBef>
          <a:spcPct val="0"/>
        </a:spcBef>
        <a:spcAft>
          <a:spcPct val="0"/>
        </a:spcAft>
        <a:defRPr sz="5000">
          <a:solidFill>
            <a:schemeClr val="tx1"/>
          </a:solidFill>
          <a:latin typeface="Calibri" pitchFamily="34" charset="0"/>
          <a:ea typeface="宋体" charset="-122"/>
        </a:defRPr>
      </a:lvl3pPr>
      <a:lvl4pPr algn="ctr" defTabSz="1042988" rtl="0" eaLnBrk="0" fontAlgn="base" hangingPunct="0">
        <a:spcBef>
          <a:spcPct val="0"/>
        </a:spcBef>
        <a:spcAft>
          <a:spcPct val="0"/>
        </a:spcAft>
        <a:defRPr sz="5000">
          <a:solidFill>
            <a:schemeClr val="tx1"/>
          </a:solidFill>
          <a:latin typeface="Calibri" pitchFamily="34" charset="0"/>
          <a:ea typeface="宋体" charset="-122"/>
        </a:defRPr>
      </a:lvl4pPr>
      <a:lvl5pPr algn="ctr" defTabSz="1042988" rtl="0" eaLnBrk="0" fontAlgn="base" hangingPunct="0">
        <a:spcBef>
          <a:spcPct val="0"/>
        </a:spcBef>
        <a:spcAft>
          <a:spcPct val="0"/>
        </a:spcAft>
        <a:defRPr sz="5000">
          <a:solidFill>
            <a:schemeClr val="tx1"/>
          </a:solidFill>
          <a:latin typeface="Calibri" pitchFamily="34" charset="0"/>
          <a:ea typeface="宋体" charset="-122"/>
        </a:defRPr>
      </a:lvl5pPr>
      <a:lvl6pPr marL="457200" algn="ctr" defTabSz="1042988" rtl="0" fontAlgn="base">
        <a:spcBef>
          <a:spcPct val="0"/>
        </a:spcBef>
        <a:spcAft>
          <a:spcPct val="0"/>
        </a:spcAft>
        <a:defRPr sz="5000">
          <a:solidFill>
            <a:schemeClr val="tx1"/>
          </a:solidFill>
          <a:latin typeface="Calibri" pitchFamily="34" charset="0"/>
          <a:ea typeface="宋体" charset="-122"/>
        </a:defRPr>
      </a:lvl6pPr>
      <a:lvl7pPr marL="914400" algn="ctr" defTabSz="1042988" rtl="0" fontAlgn="base">
        <a:spcBef>
          <a:spcPct val="0"/>
        </a:spcBef>
        <a:spcAft>
          <a:spcPct val="0"/>
        </a:spcAft>
        <a:defRPr sz="5000">
          <a:solidFill>
            <a:schemeClr val="tx1"/>
          </a:solidFill>
          <a:latin typeface="Calibri" pitchFamily="34" charset="0"/>
          <a:ea typeface="宋体" charset="-122"/>
        </a:defRPr>
      </a:lvl7pPr>
      <a:lvl8pPr marL="1371600" algn="ctr" defTabSz="1042988" rtl="0" fontAlgn="base">
        <a:spcBef>
          <a:spcPct val="0"/>
        </a:spcBef>
        <a:spcAft>
          <a:spcPct val="0"/>
        </a:spcAft>
        <a:defRPr sz="5000">
          <a:solidFill>
            <a:schemeClr val="tx1"/>
          </a:solidFill>
          <a:latin typeface="Calibri" pitchFamily="34" charset="0"/>
          <a:ea typeface="宋体" charset="-122"/>
        </a:defRPr>
      </a:lvl8pPr>
      <a:lvl9pPr marL="1828800" algn="ctr" defTabSz="1042988" rtl="0" fontAlgn="base">
        <a:spcBef>
          <a:spcPct val="0"/>
        </a:spcBef>
        <a:spcAft>
          <a:spcPct val="0"/>
        </a:spcAft>
        <a:defRPr sz="5000">
          <a:solidFill>
            <a:schemeClr val="tx1"/>
          </a:solidFill>
          <a:latin typeface="Calibri" pitchFamily="34" charset="0"/>
          <a:ea typeface="宋体" charset="-122"/>
        </a:defRPr>
      </a:lvl9pPr>
    </p:titleStyle>
    <p:body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image" Target="../media/image7.jpeg"/><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 Id="rId1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40.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6.wmf"/><Relationship Id="rId3" Type="http://schemas.openxmlformats.org/officeDocument/2006/relationships/image" Target="../media/image7.jpeg"/><Relationship Id="rId7" Type="http://schemas.openxmlformats.org/officeDocument/2006/relationships/image" Target="../media/image43.wmf"/><Relationship Id="rId12" Type="http://schemas.openxmlformats.org/officeDocument/2006/relationships/oleObject" Target="../embeddings/oleObject43.bin"/><Relationship Id="rId17"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4.wmf"/><Relationship Id="rId1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7.jpeg"/><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image" Target="../media/image49.wmf"/><Relationship Id="rId4" Type="http://schemas.openxmlformats.org/officeDocument/2006/relationships/oleObject" Target="../embeddings/oleObject46.bin"/><Relationship Id="rId9"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6.wmf"/><Relationship Id="rId18" Type="http://schemas.openxmlformats.org/officeDocument/2006/relationships/oleObject" Target="../embeddings/oleObject56.bin"/><Relationship Id="rId3" Type="http://schemas.openxmlformats.org/officeDocument/2006/relationships/image" Target="../media/image7.jpeg"/><Relationship Id="rId7" Type="http://schemas.openxmlformats.org/officeDocument/2006/relationships/image" Target="../media/image53.wmf"/><Relationship Id="rId12" Type="http://schemas.openxmlformats.org/officeDocument/2006/relationships/oleObject" Target="../embeddings/oleObject53.bin"/><Relationship Id="rId17"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52.bin"/><Relationship Id="rId19" Type="http://schemas.openxmlformats.org/officeDocument/2006/relationships/image" Target="../media/image59.wmf"/><Relationship Id="rId4" Type="http://schemas.openxmlformats.org/officeDocument/2006/relationships/oleObject" Target="../embeddings/oleObject49.bin"/><Relationship Id="rId9" Type="http://schemas.openxmlformats.org/officeDocument/2006/relationships/image" Target="../media/image54.wmf"/><Relationship Id="rId1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image" Target="../media/image7.jpeg"/><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4.wmf"/><Relationship Id="rId3" Type="http://schemas.openxmlformats.org/officeDocument/2006/relationships/image" Target="../media/image7.jpeg"/><Relationship Id="rId7" Type="http://schemas.openxmlformats.org/officeDocument/2006/relationships/image" Target="../media/image61.w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62.wmf"/><Relationship Id="rId14"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0.wmf"/><Relationship Id="rId18" Type="http://schemas.openxmlformats.org/officeDocument/2006/relationships/oleObject" Target="../embeddings/oleObject70.bin"/><Relationship Id="rId3" Type="http://schemas.openxmlformats.org/officeDocument/2006/relationships/image" Target="../media/image7.jpeg"/><Relationship Id="rId21" Type="http://schemas.openxmlformats.org/officeDocument/2006/relationships/image" Target="../media/image44.wmf"/><Relationship Id="rId7" Type="http://schemas.openxmlformats.org/officeDocument/2006/relationships/image" Target="../media/image67.wmf"/><Relationship Id="rId12" Type="http://schemas.openxmlformats.org/officeDocument/2006/relationships/oleObject" Target="../embeddings/oleObject67.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69.bin"/><Relationship Id="rId20" Type="http://schemas.openxmlformats.org/officeDocument/2006/relationships/oleObject" Target="../embeddings/oleObject71.bin"/><Relationship Id="rId1" Type="http://schemas.openxmlformats.org/officeDocument/2006/relationships/vmlDrawing" Target="../drawings/vmlDrawing14.vml"/><Relationship Id="rId6" Type="http://schemas.openxmlformats.org/officeDocument/2006/relationships/oleObject" Target="../embeddings/oleObject64.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66.bin"/><Relationship Id="rId19" Type="http://schemas.openxmlformats.org/officeDocument/2006/relationships/image" Target="../media/image43.wmf"/><Relationship Id="rId4" Type="http://schemas.openxmlformats.org/officeDocument/2006/relationships/oleObject" Target="../embeddings/oleObject63.bin"/><Relationship Id="rId9" Type="http://schemas.openxmlformats.org/officeDocument/2006/relationships/image" Target="../media/image68.wmf"/><Relationship Id="rId14" Type="http://schemas.openxmlformats.org/officeDocument/2006/relationships/oleObject" Target="../embeddings/oleObject68.bin"/></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8.wmf"/><Relationship Id="rId4" Type="http://schemas.openxmlformats.org/officeDocument/2006/relationships/oleObject" Target="../embeddings/oleObject72.bin"/></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8.wmf"/><Relationship Id="rId4"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7.jpeg"/><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5.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75.wmf"/></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9.bin"/><Relationship Id="rId5" Type="http://schemas.openxmlformats.org/officeDocument/2006/relationships/image" Target="../media/image77.wmf"/><Relationship Id="rId4"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oleObject" Target="../embeddings/oleObject84.bin"/><Relationship Id="rId3" Type="http://schemas.openxmlformats.org/officeDocument/2006/relationships/image" Target="../media/image7.jpeg"/><Relationship Id="rId7" Type="http://schemas.openxmlformats.org/officeDocument/2006/relationships/image" Target="../media/image80.wmf"/><Relationship Id="rId12" Type="http://schemas.openxmlformats.org/officeDocument/2006/relationships/image" Target="../media/image84.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1.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1.wmf"/><Relationship Id="rId14" Type="http://schemas.openxmlformats.org/officeDocument/2006/relationships/image" Target="../media/image83.wmf"/></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6.bin"/><Relationship Id="rId5" Type="http://schemas.openxmlformats.org/officeDocument/2006/relationships/image" Target="../media/image85.wmf"/><Relationship Id="rId4" Type="http://schemas.openxmlformats.org/officeDocument/2006/relationships/oleObject" Target="../embeddings/oleObject85.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1.wmf"/><Relationship Id="rId3" Type="http://schemas.openxmlformats.org/officeDocument/2006/relationships/image" Target="../media/image7.jpeg"/><Relationship Id="rId7" Type="http://schemas.openxmlformats.org/officeDocument/2006/relationships/image" Target="../media/image88.wmf"/><Relationship Id="rId12"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8.bin"/><Relationship Id="rId11" Type="http://schemas.openxmlformats.org/officeDocument/2006/relationships/image" Target="../media/image90.wmf"/><Relationship Id="rId5" Type="http://schemas.openxmlformats.org/officeDocument/2006/relationships/image" Target="../media/image87.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7.jpeg"/><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3.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4.wmf"/></Relationships>
</file>

<file path=ppt/slides/_rels/slide3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image" Target="../media/image7.jpeg"/><Relationship Id="rId7"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7.bin"/><Relationship Id="rId5" Type="http://schemas.openxmlformats.org/officeDocument/2006/relationships/image" Target="../media/image97.wmf"/><Relationship Id="rId10" Type="http://schemas.openxmlformats.org/officeDocument/2006/relationships/image" Target="../media/image100.png"/><Relationship Id="rId4" Type="http://schemas.openxmlformats.org/officeDocument/2006/relationships/oleObject" Target="../embeddings/oleObject96.bin"/><Relationship Id="rId9" Type="http://schemas.openxmlformats.org/officeDocument/2006/relationships/image" Target="../media/image99.wmf"/></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2.png"/><Relationship Id="rId5" Type="http://schemas.openxmlformats.org/officeDocument/2006/relationships/image" Target="../media/image101.wmf"/><Relationship Id="rId4"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7.jpeg"/><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01.bin"/><Relationship Id="rId5" Type="http://schemas.openxmlformats.org/officeDocument/2006/relationships/image" Target="../media/image103.wmf"/><Relationship Id="rId10" Type="http://schemas.openxmlformats.org/officeDocument/2006/relationships/image" Target="../media/image106.png"/><Relationship Id="rId4" Type="http://schemas.openxmlformats.org/officeDocument/2006/relationships/oleObject" Target="../embeddings/oleObject100.bin"/><Relationship Id="rId9" Type="http://schemas.openxmlformats.org/officeDocument/2006/relationships/image" Target="../media/image105.wmf"/></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7.jpeg"/><Relationship Id="rId7"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4.bin"/><Relationship Id="rId5" Type="http://schemas.openxmlformats.org/officeDocument/2006/relationships/image" Target="../media/image107.wmf"/><Relationship Id="rId4" Type="http://schemas.openxmlformats.org/officeDocument/2006/relationships/oleObject" Target="../embeddings/oleObject103.bin"/><Relationship Id="rId9" Type="http://schemas.openxmlformats.org/officeDocument/2006/relationships/image" Target="../media/image109.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image" Target="../media/image7.jpeg"/><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07.bin"/><Relationship Id="rId5" Type="http://schemas.openxmlformats.org/officeDocument/2006/relationships/image" Target="../media/image110.wmf"/><Relationship Id="rId4" Type="http://schemas.openxmlformats.org/officeDocument/2006/relationships/oleObject" Target="../embeddings/oleObject106.bin"/><Relationship Id="rId9" Type="http://schemas.openxmlformats.org/officeDocument/2006/relationships/image" Target="../media/image112.wmf"/></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10.bin"/><Relationship Id="rId5" Type="http://schemas.openxmlformats.org/officeDocument/2006/relationships/image" Target="../media/image113.wmf"/><Relationship Id="rId4"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7.jpe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12.bin"/><Relationship Id="rId11" Type="http://schemas.openxmlformats.org/officeDocument/2006/relationships/image" Target="../media/image117.wmf"/><Relationship Id="rId5" Type="http://schemas.openxmlformats.org/officeDocument/2006/relationships/image" Target="../media/image115.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16.wmf"/></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wmf"/><Relationship Id="rId4" Type="http://schemas.openxmlformats.org/officeDocument/2006/relationships/oleObject" Target="../embeddings/oleObject115.bin"/></Relationships>
</file>

<file path=ppt/slides/_rels/slide46.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1.bin"/><Relationship Id="rId3" Type="http://schemas.openxmlformats.org/officeDocument/2006/relationships/image" Target="../media/image7.jpeg"/><Relationship Id="rId7" Type="http://schemas.openxmlformats.org/officeDocument/2006/relationships/oleObject" Target="../embeddings/oleObject118.bin"/><Relationship Id="rId12"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7.bin"/><Relationship Id="rId11" Type="http://schemas.openxmlformats.org/officeDocument/2006/relationships/oleObject" Target="../embeddings/oleObject120.bin"/><Relationship Id="rId5" Type="http://schemas.openxmlformats.org/officeDocument/2006/relationships/image" Target="../media/image8.wmf"/><Relationship Id="rId10" Type="http://schemas.openxmlformats.org/officeDocument/2006/relationships/image" Target="../media/image120.wmf"/><Relationship Id="rId4" Type="http://schemas.openxmlformats.org/officeDocument/2006/relationships/oleObject" Target="../embeddings/oleObject116.bin"/><Relationship Id="rId9" Type="http://schemas.openxmlformats.org/officeDocument/2006/relationships/oleObject" Target="../embeddings/oleObject119.bin"/><Relationship Id="rId14" Type="http://schemas.openxmlformats.org/officeDocument/2006/relationships/image" Target="../media/image122.wmf"/></Relationships>
</file>

<file path=ppt/slides/_rels/slide47.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7.jpeg"/><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4.png"/><Relationship Id="rId5" Type="http://schemas.openxmlformats.org/officeDocument/2006/relationships/image" Target="../media/image8.wmf"/><Relationship Id="rId4" Type="http://schemas.openxmlformats.org/officeDocument/2006/relationships/oleObject" Target="../embeddings/oleObject122.bin"/></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25.png"/><Relationship Id="rId5" Type="http://schemas.openxmlformats.org/officeDocument/2006/relationships/image" Target="../media/image8.wmf"/><Relationship Id="rId4" Type="http://schemas.openxmlformats.org/officeDocument/2006/relationships/oleObject" Target="../embeddings/oleObject124.bin"/></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8.wmf"/><Relationship Id="rId4" Type="http://schemas.openxmlformats.org/officeDocument/2006/relationships/oleObject" Target="../embeddings/oleObject12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wmf"/><Relationship Id="rId3" Type="http://schemas.openxmlformats.org/officeDocument/2006/relationships/image" Target="../media/image7.jpeg"/><Relationship Id="rId7" Type="http://schemas.openxmlformats.org/officeDocument/2006/relationships/image" Target="../media/image9.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26.wmf"/><Relationship Id="rId4" Type="http://schemas.openxmlformats.org/officeDocument/2006/relationships/oleObject" Target="../embeddings/oleObject126.bin"/></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8.bin"/><Relationship Id="rId5" Type="http://schemas.openxmlformats.org/officeDocument/2006/relationships/image" Target="../media/image127.wmf"/><Relationship Id="rId4" Type="http://schemas.openxmlformats.org/officeDocument/2006/relationships/oleObject" Target="../embeddings/oleObject127.bin"/></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30.bin"/><Relationship Id="rId5" Type="http://schemas.openxmlformats.org/officeDocument/2006/relationships/image" Target="../media/image129.wmf"/><Relationship Id="rId4" Type="http://schemas.openxmlformats.org/officeDocument/2006/relationships/oleObject" Target="../embeddings/oleObject129.bin"/></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32.bin"/><Relationship Id="rId5" Type="http://schemas.openxmlformats.org/officeDocument/2006/relationships/image" Target="../media/image131.wmf"/><Relationship Id="rId4" Type="http://schemas.openxmlformats.org/officeDocument/2006/relationships/oleObject" Target="../embeddings/oleObject131.bin"/></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18" Type="http://schemas.openxmlformats.org/officeDocument/2006/relationships/oleObject" Target="../embeddings/oleObject18.bin"/><Relationship Id="rId3" Type="http://schemas.openxmlformats.org/officeDocument/2006/relationships/image" Target="../media/image7.jpeg"/><Relationship Id="rId7" Type="http://schemas.openxmlformats.org/officeDocument/2006/relationships/image" Target="../media/image13.wmf"/><Relationship Id="rId12" Type="http://schemas.openxmlformats.org/officeDocument/2006/relationships/oleObject" Target="../embeddings/oleObject15.bin"/><Relationship Id="rId17"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8.wmf"/><Relationship Id="rId15" Type="http://schemas.openxmlformats.org/officeDocument/2006/relationships/image" Target="../media/image17.wmf"/><Relationship Id="rId10" Type="http://schemas.openxmlformats.org/officeDocument/2006/relationships/oleObject" Target="../embeddings/oleObject14.bin"/><Relationship Id="rId19" Type="http://schemas.openxmlformats.org/officeDocument/2006/relationships/image" Target="../media/image19.wmf"/><Relationship Id="rId4" Type="http://schemas.openxmlformats.org/officeDocument/2006/relationships/oleObject" Target="../embeddings/oleObject11.bin"/><Relationship Id="rId9" Type="http://schemas.openxmlformats.org/officeDocument/2006/relationships/image" Target="../media/image14.wmf"/><Relationship Id="rId1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3.wmf"/><Relationship Id="rId3" Type="http://schemas.openxmlformats.org/officeDocument/2006/relationships/image" Target="../media/image7.jpeg"/><Relationship Id="rId7" Type="http://schemas.openxmlformats.org/officeDocument/2006/relationships/image" Target="../media/image20.wmf"/><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8.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7.wmf"/><Relationship Id="rId3" Type="http://schemas.openxmlformats.org/officeDocument/2006/relationships/image" Target="../media/image7.jpeg"/><Relationship Id="rId7" Type="http://schemas.openxmlformats.org/officeDocument/2006/relationships/image" Target="../media/image24.wmf"/><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26.wmf"/><Relationship Id="rId5" Type="http://schemas.openxmlformats.org/officeDocument/2006/relationships/image" Target="../media/image8.wmf"/><Relationship Id="rId15" Type="http://schemas.openxmlformats.org/officeDocument/2006/relationships/image" Target="../media/image1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5.wmf"/><Relationship Id="rId1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7.jpeg"/><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jpeg"/><Relationship Id="rId5" Type="http://schemas.openxmlformats.org/officeDocument/2006/relationships/image" Target="../media/image8.wmf"/><Relationship Id="rId4"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4" descr="C:\Users\Administrator\Desktop\财大ppt模板\B9PPT模板（一）-06.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3314" name="标题 1"/>
          <p:cNvSpPr>
            <a:spLocks noGrp="1"/>
          </p:cNvSpPr>
          <p:nvPr>
            <p:ph type="ctrTitle"/>
          </p:nvPr>
        </p:nvSpPr>
        <p:spPr>
          <a:xfrm>
            <a:off x="809625" y="2771775"/>
            <a:ext cx="9090025" cy="1620838"/>
          </a:xfrm>
        </p:spPr>
        <p:txBody>
          <a:bodyPr/>
          <a:lstStyle/>
          <a:p>
            <a:pPr algn="l" eaLnBrk="1" hangingPunct="1"/>
            <a:r>
              <a:rPr lang="zh-CN" altLang="en-US" sz="3600" smtClean="0">
                <a:solidFill>
                  <a:srgbClr val="7C1D20"/>
                </a:solidFill>
                <a:latin typeface="微软雅黑" pitchFamily="34" charset="-122"/>
                <a:ea typeface="微软雅黑" pitchFamily="34" charset="-122"/>
              </a:rPr>
              <a:t>常微分方程模型</a:t>
            </a:r>
          </a:p>
        </p:txBody>
      </p:sp>
      <p:sp>
        <p:nvSpPr>
          <p:cNvPr id="13315" name="副标题 2"/>
          <p:cNvSpPr>
            <a:spLocks noGrp="1"/>
          </p:cNvSpPr>
          <p:nvPr>
            <p:ph type="subTitle" idx="1"/>
          </p:nvPr>
        </p:nvSpPr>
        <p:spPr>
          <a:xfrm>
            <a:off x="809625" y="5724525"/>
            <a:ext cx="7485063" cy="717550"/>
          </a:xfrm>
        </p:spPr>
        <p:txBody>
          <a:bodyPr/>
          <a:lstStyle/>
          <a:p>
            <a:pPr algn="l" eaLnBrk="1" hangingPunct="1"/>
            <a:r>
              <a:rPr lang="zh-CN" altLang="en-US" sz="1600" dirty="0" smtClean="0">
                <a:solidFill>
                  <a:srgbClr val="7C1D20"/>
                </a:solidFill>
                <a:latin typeface="微软雅黑" pitchFamily="34" charset="-122"/>
                <a:ea typeface="微软雅黑" pitchFamily="34" charset="-122"/>
              </a:rPr>
              <a:t>董程栋   上海财经大学数学学院</a:t>
            </a:r>
            <a:endParaRPr lang="en-US" altLang="zh-CN" sz="1600" dirty="0" smtClean="0">
              <a:solidFill>
                <a:srgbClr val="7C1D20"/>
              </a:solidFill>
              <a:latin typeface="微软雅黑" pitchFamily="34" charset="-122"/>
              <a:ea typeface="微软雅黑" pitchFamily="34" charset="-122"/>
            </a:endParaRPr>
          </a:p>
          <a:p>
            <a:pPr algn="l" eaLnBrk="1" hangingPunct="1"/>
            <a:r>
              <a:rPr lang="en-US" altLang="zh-CN" sz="1600" dirty="0" smtClean="0">
                <a:solidFill>
                  <a:srgbClr val="7C1D20"/>
                </a:solidFill>
                <a:latin typeface="微软雅黑" pitchFamily="34" charset="-122"/>
                <a:ea typeface="微软雅黑" pitchFamily="34" charset="-122"/>
              </a:rPr>
              <a:t>2019</a:t>
            </a:r>
            <a:r>
              <a:rPr lang="zh-CN" altLang="en-US" sz="1600" dirty="0" smtClean="0">
                <a:solidFill>
                  <a:srgbClr val="7C1D20"/>
                </a:solidFill>
                <a:latin typeface="微软雅黑" pitchFamily="34" charset="-122"/>
                <a:ea typeface="微软雅黑" pitchFamily="34" charset="-122"/>
              </a:rPr>
              <a:t>年</a:t>
            </a:r>
            <a:r>
              <a:rPr lang="en-US" altLang="zh-CN" sz="1600" dirty="0" smtClean="0">
                <a:solidFill>
                  <a:srgbClr val="7C1D20"/>
                </a:solidFill>
                <a:latin typeface="微软雅黑" pitchFamily="34" charset="-122"/>
                <a:ea typeface="微软雅黑" pitchFamily="34" charset="-122"/>
              </a:rPr>
              <a:t> </a:t>
            </a:r>
            <a:r>
              <a:rPr lang="en-US" altLang="zh-CN" sz="1600" dirty="0">
                <a:solidFill>
                  <a:srgbClr val="7C1D20"/>
                </a:solidFill>
                <a:latin typeface="微软雅黑" pitchFamily="34" charset="-122"/>
                <a:ea typeface="微软雅黑" pitchFamily="34" charset="-122"/>
              </a:rPr>
              <a:t>8</a:t>
            </a:r>
            <a:r>
              <a:rPr lang="zh-CN" altLang="en-US" sz="1600" dirty="0" smtClean="0">
                <a:solidFill>
                  <a:srgbClr val="7C1D20"/>
                </a:solidFill>
                <a:latin typeface="微软雅黑" pitchFamily="34" charset="-122"/>
                <a:ea typeface="微软雅黑" pitchFamily="34" charset="-122"/>
              </a:rPr>
              <a:t>月</a:t>
            </a:r>
            <a:r>
              <a:rPr lang="en-US" altLang="zh-CN" sz="1600" dirty="0" smtClean="0">
                <a:solidFill>
                  <a:srgbClr val="7C1D20"/>
                </a:solidFill>
                <a:latin typeface="微软雅黑" pitchFamily="34" charset="-122"/>
                <a:ea typeface="微软雅黑" pitchFamily="34" charset="-122"/>
              </a:rPr>
              <a:t>31</a:t>
            </a:r>
            <a:r>
              <a:rPr lang="en-US" altLang="zh-CN" sz="1600" dirty="0" smtClean="0">
                <a:solidFill>
                  <a:srgbClr val="7C1D20"/>
                </a:solidFill>
                <a:latin typeface="微软雅黑" pitchFamily="34" charset="-122"/>
                <a:ea typeface="微软雅黑" pitchFamily="34" charset="-122"/>
              </a:rPr>
              <a:t> </a:t>
            </a:r>
            <a:r>
              <a:rPr lang="zh-CN" altLang="en-US" sz="1600" dirty="0" smtClean="0">
                <a:solidFill>
                  <a:srgbClr val="7C1D20"/>
                </a:solidFill>
                <a:latin typeface="微软雅黑" pitchFamily="34" charset="-122"/>
                <a:ea typeface="微软雅黑" pitchFamily="34" charset="-122"/>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33795" name="内容占位符 2"/>
          <p:cNvSpPr>
            <a:spLocks noGrp="1"/>
          </p:cNvSpPr>
          <p:nvPr>
            <p:ph idx="4294967295"/>
          </p:nvPr>
        </p:nvSpPr>
        <p:spPr>
          <a:xfrm>
            <a:off x="1458913" y="1193800"/>
            <a:ext cx="7429500" cy="1584325"/>
          </a:xfrm>
        </p:spPr>
        <p:txBody>
          <a:bodyPr/>
          <a:lstStyle/>
          <a:p>
            <a:pPr eaLnBrk="1" hangingPunct="1">
              <a:buFont typeface="Arial" charset="0"/>
              <a:buNone/>
            </a:pPr>
            <a:r>
              <a:rPr lang="zh-CN" altLang="en-US" sz="1800" smtClean="0">
                <a:latin typeface="微软雅黑" pitchFamily="34" charset="-122"/>
                <a:ea typeface="微软雅黑" pitchFamily="34" charset="-122"/>
              </a:rPr>
              <a:t>研究人员试图确定北美水域中与斑马贻贝相关的环境变量。可能限制或防止斑马贻贝传播的相关因素是不确定的。您可以访问一些参考数据，以列出可能影响斑马贻贝在水域中传播的几种化学物质。此外，您可以假定每只斑马贻贝每年以</a:t>
            </a:r>
            <a:r>
              <a:rPr lang="en-US" altLang="zh-CN" sz="1800" smtClean="0">
                <a:latin typeface="微软雅黑" pitchFamily="34" charset="-122"/>
                <a:ea typeface="微软雅黑" pitchFamily="34" charset="-122"/>
              </a:rPr>
              <a:t>15</a:t>
            </a:r>
            <a:r>
              <a:rPr lang="zh-CN" altLang="en-US" sz="1800" smtClean="0">
                <a:latin typeface="微软雅黑" pitchFamily="34" charset="-122"/>
                <a:ea typeface="微软雅黑" pitchFamily="34" charset="-122"/>
              </a:rPr>
              <a:t>毫米的速度增长，寿命在</a:t>
            </a:r>
            <a:r>
              <a:rPr lang="en-US" altLang="zh-CN" sz="1800" smtClean="0">
                <a:latin typeface="微软雅黑" pitchFamily="34" charset="-122"/>
                <a:ea typeface="微软雅黑" pitchFamily="34" charset="-122"/>
              </a:rPr>
              <a:t>4-6</a:t>
            </a:r>
            <a:r>
              <a:rPr lang="zh-CN" altLang="en-US" sz="1800" smtClean="0">
                <a:latin typeface="微软雅黑" pitchFamily="34" charset="-122"/>
                <a:ea typeface="微软雅黑" pitchFamily="34" charset="-122"/>
              </a:rPr>
              <a:t>年之间。典型的贻贝每天可以过滤</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升水。</a:t>
            </a:r>
          </a:p>
        </p:txBody>
      </p:sp>
      <p:sp>
        <p:nvSpPr>
          <p:cNvPr id="7" name="内容占位符 2"/>
          <p:cNvSpPr txBox="1">
            <a:spLocks/>
          </p:cNvSpPr>
          <p:nvPr/>
        </p:nvSpPr>
        <p:spPr bwMode="auto">
          <a:xfrm>
            <a:off x="1631950" y="2771775"/>
            <a:ext cx="7429500" cy="28717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要求</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：讨论可能影响斑马贻贝传播的环境因素。</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要求</a:t>
            </a:r>
            <a:r>
              <a:rPr lang="en-US" altLang="zh-CN" sz="1800">
                <a:latin typeface="微软雅黑" pitchFamily="34" charset="-122"/>
                <a:ea typeface="微软雅黑" pitchFamily="34" charset="-122"/>
              </a:rPr>
              <a:t>B</a:t>
            </a:r>
            <a:r>
              <a:rPr lang="zh-CN" altLang="en-US" sz="1800">
                <a:latin typeface="微软雅黑" pitchFamily="34" charset="-122"/>
                <a:ea typeface="微软雅黑" pitchFamily="34" charset="-122"/>
              </a:rPr>
              <a:t>：利用以下化学数据：</a:t>
            </a:r>
            <a:r>
              <a:rPr lang="en-US" altLang="zh-CN" sz="1800">
                <a:latin typeface="微软雅黑" pitchFamily="34" charset="-122"/>
                <a:ea typeface="微软雅黑" pitchFamily="34" charset="-122"/>
              </a:rPr>
              <a:t>http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//www.comap/undergraduate/contests/icm/imagesdata/LakeAChem1.xls</a:t>
            </a:r>
            <a:r>
              <a:rPr lang="zh-CN" altLang="en-US" sz="1800">
                <a:latin typeface="微软雅黑" pitchFamily="34" charset="-122"/>
                <a:ea typeface="微软雅黑" pitchFamily="34" charset="-122"/>
              </a:rPr>
              <a:t>，以及提供的贻贝数量数据：</a:t>
            </a:r>
            <a:r>
              <a:rPr lang="en-US" altLang="zh-CN" sz="1800">
                <a:latin typeface="微软雅黑" pitchFamily="34" charset="-122"/>
                <a:ea typeface="微软雅黑" pitchFamily="34" charset="-122"/>
              </a:rPr>
              <a:t>http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//www.comap/undergraduate/contests/ icm / imagesdata / LakeAPopulation1.xls</a:t>
            </a:r>
            <a:r>
              <a:rPr lang="zh-CN" altLang="en-US" sz="1800">
                <a:latin typeface="微软雅黑" pitchFamily="34" charset="-122"/>
                <a:ea typeface="微软雅黑" pitchFamily="34" charset="-122"/>
              </a:rPr>
              <a:t>模拟</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湖斑马贻贝的数量增长情况。请务必查看有关斑马贻贝数据的信息。</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sp>
        <p:nvSpPr>
          <p:cNvPr id="92164" name="标题 1"/>
          <p:cNvSpPr txBox="1">
            <a:spLocks/>
          </p:cNvSpPr>
          <p:nvPr/>
        </p:nvSpPr>
        <p:spPr bwMode="auto">
          <a:xfrm>
            <a:off x="1674813" y="612775"/>
            <a:ext cx="7429500" cy="496888"/>
          </a:xfrm>
          <a:prstGeom prst="rect">
            <a:avLst/>
          </a:prstGeom>
          <a:noFill/>
          <a:ln w="9525">
            <a:noFill/>
            <a:miter lim="800000"/>
            <a:headEnd/>
            <a:tailEnd/>
          </a:ln>
        </p:spPr>
        <p:txBody>
          <a:bodyPr lIns="104306" tIns="52153" rIns="104306" bIns="52153" anchor="ctr"/>
          <a:lstStyle/>
          <a:p>
            <a:r>
              <a:rPr lang="en-US" altLang="zh-CN" sz="2500">
                <a:solidFill>
                  <a:srgbClr val="7C1D20"/>
                </a:solidFill>
                <a:latin typeface="微软雅黑" pitchFamily="34" charset="-122"/>
                <a:ea typeface="微软雅黑" pitchFamily="34" charset="-122"/>
              </a:rPr>
              <a:t>2001Interdisciplinary Contest in Modeling</a:t>
            </a:r>
            <a:endParaRPr lang="zh-CN" altLang="en-US" sz="250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50"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7051" name="标题 1"/>
          <p:cNvSpPr>
            <a:spLocks noGrp="1"/>
          </p:cNvSpPr>
          <p:nvPr>
            <p:ph type="title" idx="4294967295"/>
          </p:nvPr>
        </p:nvSpPr>
        <p:spPr>
          <a:xfrm>
            <a:off x="1385888" y="971550"/>
            <a:ext cx="7429500" cy="496888"/>
          </a:xfrm>
        </p:spPr>
        <p:txBody>
          <a:bodyPr/>
          <a:lstStyle/>
          <a:p>
            <a:pPr eaLnBrk="1" hangingPunct="1"/>
            <a:r>
              <a:rPr lang="zh-CN" altLang="en-US" sz="2500" smtClean="0">
                <a:solidFill>
                  <a:srgbClr val="7C1D20"/>
                </a:solidFill>
                <a:latin typeface="微软雅黑" pitchFamily="34" charset="-122"/>
                <a:ea typeface="微软雅黑" pitchFamily="34" charset="-122"/>
              </a:rPr>
              <a:t>要求</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：讨论可能影响斑马贻贝传播的环境因素。</a:t>
            </a:r>
            <a:endParaRPr lang="en-US" altLang="zh-CN" sz="2500" smtClean="0">
              <a:solidFill>
                <a:srgbClr val="7C1D20"/>
              </a:solidFill>
              <a:latin typeface="微软雅黑" pitchFamily="34" charset="-122"/>
              <a:ea typeface="微软雅黑" pitchFamily="34" charset="-122"/>
            </a:endParaRPr>
          </a:p>
        </p:txBody>
      </p:sp>
      <p:sp>
        <p:nvSpPr>
          <p:cNvPr id="34819" name="内容占位符 2"/>
          <p:cNvSpPr>
            <a:spLocks noGrp="1"/>
          </p:cNvSpPr>
          <p:nvPr>
            <p:ph idx="4294967295"/>
          </p:nvPr>
        </p:nvSpPr>
        <p:spPr>
          <a:xfrm>
            <a:off x="1633538" y="3206750"/>
            <a:ext cx="7429500" cy="3787775"/>
          </a:xfrm>
        </p:spPr>
        <p:txBody>
          <a:bodyPr/>
          <a:lstStyle/>
          <a:p>
            <a:pPr eaLnBrk="1" hangingPunct="1">
              <a:buFont typeface="Arial" charset="0"/>
              <a:buNone/>
            </a:pPr>
            <a:r>
              <a:rPr lang="zh-CN" altLang="en-US" sz="2400" smtClean="0">
                <a:latin typeface="微软雅黑" pitchFamily="34" charset="-122"/>
                <a:ea typeface="微软雅黑" pitchFamily="34" charset="-122"/>
              </a:rPr>
              <a:t>阻滞增长模型（</a:t>
            </a:r>
            <a:r>
              <a:rPr lang="en-US" altLang="zh-CN" sz="2400" smtClean="0">
                <a:latin typeface="微软雅黑" pitchFamily="34" charset="-122"/>
                <a:ea typeface="微软雅黑" pitchFamily="34" charset="-122"/>
              </a:rPr>
              <a:t>Logistic</a:t>
            </a:r>
            <a:r>
              <a:rPr lang="zh-CN" altLang="en-US" sz="2400" smtClean="0">
                <a:latin typeface="微软雅黑" pitchFamily="34" charset="-122"/>
                <a:ea typeface="微软雅黑" pitchFamily="34" charset="-122"/>
              </a:rPr>
              <a:t>模型）</a:t>
            </a:r>
            <a:endParaRPr lang="en-US" altLang="zh-CN" sz="2400" smtClean="0">
              <a:latin typeface="微软雅黑" pitchFamily="34" charset="-122"/>
              <a:ea typeface="微软雅黑" pitchFamily="34" charset="-122"/>
            </a:endParaRPr>
          </a:p>
          <a:p>
            <a:pPr eaLnBrk="1" hangingPunct="1">
              <a:buFont typeface="Arial" charset="0"/>
              <a:buNone/>
            </a:pPr>
            <a:endParaRPr lang="en-US" altLang="zh-CN" sz="2400" smtClean="0">
              <a:latin typeface="微软雅黑" pitchFamily="34" charset="-122"/>
              <a:ea typeface="微软雅黑" pitchFamily="34" charset="-122"/>
            </a:endParaRPr>
          </a:p>
          <a:p>
            <a:pPr eaLnBrk="1" hangingPunct="1">
              <a:buFont typeface="Arial" charset="0"/>
              <a:buNone/>
            </a:pPr>
            <a:r>
              <a:rPr lang="zh-CN" altLang="en-US" sz="2400" smtClean="0">
                <a:latin typeface="微软雅黑" pitchFamily="34" charset="-122"/>
                <a:ea typeface="微软雅黑" pitchFamily="34" charset="-122"/>
              </a:rPr>
              <a:t>假设</a:t>
            </a:r>
            <a:r>
              <a:rPr lang="en-US" altLang="zh-CN" sz="2400" smtClean="0">
                <a:latin typeface="微软雅黑" pitchFamily="34" charset="-122"/>
                <a:ea typeface="微软雅黑" pitchFamily="34" charset="-122"/>
              </a:rPr>
              <a:t>:</a:t>
            </a: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AutoNum type="arabicPeriod"/>
            </a:pPr>
            <a:r>
              <a:rPr lang="zh-CN" altLang="en-US" sz="2000" smtClean="0">
                <a:latin typeface="微软雅黑" pitchFamily="34" charset="-122"/>
                <a:ea typeface="微软雅黑" pitchFamily="34" charset="-122"/>
              </a:rPr>
              <a:t>数量增长率和数量成正比</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环境的承载能力是常数</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数量不受迁移</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遗传因素</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年龄结构的影响</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不考虑捕食</a:t>
            </a:r>
            <a:r>
              <a:rPr lang="en-US" altLang="zh-CN" sz="2000" smtClean="0">
                <a:latin typeface="微软雅黑" pitchFamily="34" charset="-122"/>
                <a:ea typeface="微软雅黑" pitchFamily="34" charset="-122"/>
              </a:rPr>
              <a:t>;</a:t>
            </a:r>
          </a:p>
          <a:p>
            <a:pPr eaLnBrk="1" hangingPunct="1">
              <a:buFont typeface="Arial" charset="0"/>
              <a:buAutoNum type="arabicPeriod"/>
            </a:pPr>
            <a:r>
              <a:rPr lang="zh-CN" altLang="en-US" sz="2000" smtClean="0">
                <a:latin typeface="微软雅黑" pitchFamily="34" charset="-122"/>
                <a:ea typeface="微软雅黑" pitchFamily="34" charset="-122"/>
              </a:rPr>
              <a:t>湖里的不同地点可看成是不同的湖。</a:t>
            </a:r>
            <a:endParaRPr lang="en-US" altLang="zh-CN" sz="20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3" name="Object 9"/>
          <p:cNvGraphicFramePr>
            <a:graphicFrameLocks noChangeAspect="1"/>
          </p:cNvGraphicFramePr>
          <p:nvPr/>
        </p:nvGraphicFramePr>
        <p:xfrm>
          <a:off x="2033588" y="1620838"/>
          <a:ext cx="5967412" cy="427037"/>
        </p:xfrm>
        <a:graphic>
          <a:graphicData uri="http://schemas.openxmlformats.org/presentationml/2006/ole">
            <mc:AlternateContent xmlns:mc="http://schemas.openxmlformats.org/markup-compatibility/2006">
              <mc:Choice xmlns:v="urn:schemas-microsoft-com:vml" Requires="v">
                <p:oleObj spid="_x0000_s87057" name="Equation" r:id="rId4" imgW="3200400" imgH="228600" progId="">
                  <p:embed/>
                </p:oleObj>
              </mc:Choice>
              <mc:Fallback>
                <p:oleObj name="Equation" r:id="rId4" imgW="3200400" imgH="2286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1620838"/>
                        <a:ext cx="596741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1"/>
          <p:cNvSpPr txBox="1">
            <a:spLocks/>
          </p:cNvSpPr>
          <p:nvPr/>
        </p:nvSpPr>
        <p:spPr bwMode="auto">
          <a:xfrm>
            <a:off x="1633538" y="2287588"/>
            <a:ext cx="7429500" cy="919162"/>
          </a:xfrm>
          <a:prstGeom prst="rect">
            <a:avLst/>
          </a:prstGeom>
          <a:noFill/>
          <a:ln w="9525">
            <a:noFill/>
            <a:miter lim="800000"/>
            <a:headEnd/>
            <a:tailEnd/>
          </a:ln>
        </p:spPr>
        <p:txBody>
          <a:bodyPr lIns="104306" tIns="52153" rIns="104306" bIns="52153" anchor="ctr"/>
          <a:lstStyle/>
          <a:p>
            <a:r>
              <a:rPr lang="zh-CN" altLang="en-US" sz="2500">
                <a:solidFill>
                  <a:srgbClr val="7C1D20"/>
                </a:solidFill>
                <a:latin typeface="微软雅黑" pitchFamily="34" charset="-122"/>
                <a:ea typeface="微软雅黑" pitchFamily="34" charset="-122"/>
              </a:rPr>
              <a:t>要求</a:t>
            </a:r>
            <a:r>
              <a:rPr lang="en-US" altLang="zh-CN" sz="2500">
                <a:solidFill>
                  <a:srgbClr val="7C1D20"/>
                </a:solidFill>
                <a:latin typeface="微软雅黑" pitchFamily="34" charset="-122"/>
                <a:ea typeface="微软雅黑" pitchFamily="34" charset="-122"/>
              </a:rPr>
              <a:t>B</a:t>
            </a:r>
            <a:r>
              <a:rPr lang="zh-CN" altLang="en-US" sz="2500">
                <a:solidFill>
                  <a:srgbClr val="7C1D20"/>
                </a:solidFill>
                <a:latin typeface="微软雅黑" pitchFamily="34" charset="-122"/>
                <a:ea typeface="微软雅黑" pitchFamily="34" charset="-122"/>
              </a:rPr>
              <a:t>：利用提供的贻贝数量数据，模拟</a:t>
            </a:r>
            <a:r>
              <a:rPr lang="en-US" altLang="zh-CN" sz="2500">
                <a:solidFill>
                  <a:srgbClr val="7C1D20"/>
                </a:solidFill>
                <a:latin typeface="微软雅黑" pitchFamily="34" charset="-122"/>
                <a:ea typeface="微软雅黑" pitchFamily="34" charset="-122"/>
              </a:rPr>
              <a:t>A</a:t>
            </a:r>
            <a:r>
              <a:rPr lang="zh-CN" altLang="en-US" sz="2500">
                <a:solidFill>
                  <a:srgbClr val="7C1D20"/>
                </a:solidFill>
                <a:latin typeface="微软雅黑" pitchFamily="34" charset="-122"/>
                <a:ea typeface="微软雅黑" pitchFamily="34" charset="-122"/>
              </a:rPr>
              <a:t>湖斑马贻贝的数量增长情况。</a:t>
            </a:r>
            <a:r>
              <a:rPr lang="en-US" altLang="zh-CN" sz="2800">
                <a:latin typeface="微软雅黑" pitchFamily="34" charset="-122"/>
                <a:ea typeface="微软雅黑" pitchFamily="34" charset="-122"/>
              </a:rPr>
              <a:t/>
            </a:r>
            <a:br>
              <a:rPr lang="en-US" altLang="zh-CN" sz="2800">
                <a:latin typeface="微软雅黑" pitchFamily="34" charset="-122"/>
                <a:ea typeface="微软雅黑" pitchFamily="34" charset="-122"/>
              </a:rPr>
            </a:br>
            <a:endParaRPr lang="zh-CN" altLang="en-US" sz="250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10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4819" name="内容占位符 2"/>
          <p:cNvSpPr>
            <a:spLocks noGrp="1"/>
          </p:cNvSpPr>
          <p:nvPr>
            <p:ph idx="4294967295"/>
          </p:nvPr>
        </p:nvSpPr>
        <p:spPr>
          <a:xfrm>
            <a:off x="1631950" y="2422525"/>
            <a:ext cx="7429500" cy="566738"/>
          </a:xfrm>
        </p:spPr>
        <p:txBody>
          <a:bodyPr/>
          <a:lstStyle/>
          <a:p>
            <a:pPr eaLnBrk="1" hangingPunct="1">
              <a:buFont typeface="Arial" charset="0"/>
              <a:buNone/>
            </a:pPr>
            <a:r>
              <a:rPr lang="zh-CN" altLang="en-US" sz="1800" smtClean="0">
                <a:latin typeface="微软雅黑" pitchFamily="34" charset="-122"/>
                <a:ea typeface="微软雅黑" pitchFamily="34" charset="-122"/>
              </a:rPr>
              <a:t>令</a:t>
            </a:r>
          </a:p>
        </p:txBody>
      </p:sp>
      <p:graphicFrame>
        <p:nvGraphicFramePr>
          <p:cNvPr id="2" name="Object 38"/>
          <p:cNvGraphicFramePr>
            <a:graphicFrameLocks noChangeAspect="1"/>
          </p:cNvGraphicFramePr>
          <p:nvPr/>
        </p:nvGraphicFramePr>
        <p:xfrm>
          <a:off x="3906838" y="1763713"/>
          <a:ext cx="1871662" cy="806450"/>
        </p:xfrm>
        <a:graphic>
          <a:graphicData uri="http://schemas.openxmlformats.org/presentationml/2006/ole">
            <mc:AlternateContent xmlns:mc="http://schemas.openxmlformats.org/markup-compatibility/2006">
              <mc:Choice xmlns:v="urn:schemas-microsoft-com:vml" Requires="v">
                <p:oleObj spid="_x0000_s88150" name="Equation" r:id="rId4" imgW="1002960" imgH="431640" progId="">
                  <p:embed/>
                </p:oleObj>
              </mc:Choice>
              <mc:Fallback>
                <p:oleObj name="Equation" r:id="rId4" imgW="1002960" imgH="43164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838" y="1763713"/>
                        <a:ext cx="18716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9"/>
          <p:cNvGraphicFramePr>
            <a:graphicFrameLocks noChangeAspect="1"/>
          </p:cNvGraphicFramePr>
          <p:nvPr/>
        </p:nvGraphicFramePr>
        <p:xfrm>
          <a:off x="2106613" y="2413000"/>
          <a:ext cx="1803400" cy="431800"/>
        </p:xfrm>
        <a:graphic>
          <a:graphicData uri="http://schemas.openxmlformats.org/presentationml/2006/ole">
            <mc:AlternateContent xmlns:mc="http://schemas.openxmlformats.org/markup-compatibility/2006">
              <mc:Choice xmlns:v="urn:schemas-microsoft-com:vml" Requires="v">
                <p:oleObj spid="_x0000_s88151" name="Equation" r:id="rId6" imgW="901440" imgH="215640" progId="">
                  <p:embed/>
                </p:oleObj>
              </mc:Choice>
              <mc:Fallback>
                <p:oleObj name="Equation" r:id="rId6" imgW="901440" imgH="215640" progId="">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3" y="2413000"/>
                        <a:ext cx="1803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0"/>
          <p:cNvGraphicFramePr>
            <a:graphicFrameLocks noChangeAspect="1"/>
          </p:cNvGraphicFramePr>
          <p:nvPr/>
        </p:nvGraphicFramePr>
        <p:xfrm>
          <a:off x="4192588" y="3009900"/>
          <a:ext cx="1587500" cy="735013"/>
        </p:xfrm>
        <a:graphic>
          <a:graphicData uri="http://schemas.openxmlformats.org/presentationml/2006/ole">
            <mc:AlternateContent xmlns:mc="http://schemas.openxmlformats.org/markup-compatibility/2006">
              <mc:Choice xmlns:v="urn:schemas-microsoft-com:vml" Requires="v">
                <p:oleObj spid="_x0000_s88152" name="Equation" r:id="rId8" imgW="850680" imgH="393480" progId="">
                  <p:embed/>
                </p:oleObj>
              </mc:Choice>
              <mc:Fallback>
                <p:oleObj name="Equation" r:id="rId8" imgW="850680" imgH="393480" progId="">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2588" y="3009900"/>
                        <a:ext cx="15875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3538" y="3781425"/>
            <a:ext cx="7429500" cy="5667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设</a:t>
            </a:r>
          </a:p>
        </p:txBody>
      </p:sp>
      <p:graphicFrame>
        <p:nvGraphicFramePr>
          <p:cNvPr id="5" name="Object 41"/>
          <p:cNvGraphicFramePr>
            <a:graphicFrameLocks noChangeAspect="1"/>
          </p:cNvGraphicFramePr>
          <p:nvPr/>
        </p:nvGraphicFramePr>
        <p:xfrm>
          <a:off x="2106613" y="3748088"/>
          <a:ext cx="1079500" cy="439737"/>
        </p:xfrm>
        <a:graphic>
          <a:graphicData uri="http://schemas.openxmlformats.org/presentationml/2006/ole">
            <mc:AlternateContent xmlns:mc="http://schemas.openxmlformats.org/markup-compatibility/2006">
              <mc:Choice xmlns:v="urn:schemas-microsoft-com:vml" Requires="v">
                <p:oleObj spid="_x0000_s88153" name="Equation" r:id="rId10" imgW="622080" imgH="253800" progId="">
                  <p:embed/>
                </p:oleObj>
              </mc:Choice>
              <mc:Fallback>
                <p:oleObj name="Equation" r:id="rId10" imgW="622080" imgH="253800" progId="">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6613" y="3748088"/>
                        <a:ext cx="10795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2"/>
          <p:cNvGraphicFramePr>
            <a:graphicFrameLocks noChangeAspect="1"/>
          </p:cNvGraphicFramePr>
          <p:nvPr/>
        </p:nvGraphicFramePr>
        <p:xfrm>
          <a:off x="4194175" y="4119563"/>
          <a:ext cx="2509838" cy="812800"/>
        </p:xfrm>
        <a:graphic>
          <a:graphicData uri="http://schemas.openxmlformats.org/presentationml/2006/ole">
            <mc:AlternateContent xmlns:mc="http://schemas.openxmlformats.org/markup-compatibility/2006">
              <mc:Choice xmlns:v="urn:schemas-microsoft-com:vml" Requires="v">
                <p:oleObj spid="_x0000_s88154" name="Equation" r:id="rId12" imgW="1409400" imgH="457200" progId="">
                  <p:embed/>
                </p:oleObj>
              </mc:Choice>
              <mc:Fallback>
                <p:oleObj name="Equation" r:id="rId12" imgW="1409400" imgH="457200" progId="">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175" y="4119563"/>
                        <a:ext cx="250983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3"/>
          <p:cNvGraphicFramePr>
            <a:graphicFrameLocks noChangeAspect="1"/>
          </p:cNvGraphicFramePr>
          <p:nvPr/>
        </p:nvGraphicFramePr>
        <p:xfrm>
          <a:off x="3973513" y="5262563"/>
          <a:ext cx="3097212" cy="1016000"/>
        </p:xfrm>
        <a:graphic>
          <a:graphicData uri="http://schemas.openxmlformats.org/presentationml/2006/ole">
            <mc:AlternateContent xmlns:mc="http://schemas.openxmlformats.org/markup-compatibility/2006">
              <mc:Choice xmlns:v="urn:schemas-microsoft-com:vml" Requires="v">
                <p:oleObj spid="_x0000_s88155" name="Equation" r:id="rId14" imgW="1739880" imgH="571320" progId="">
                  <p:embed/>
                </p:oleObj>
              </mc:Choice>
              <mc:Fallback>
                <p:oleObj name="Equation" r:id="rId14" imgW="1739880" imgH="571320" progId="">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3513" y="5262563"/>
                        <a:ext cx="30972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111" name="标题 1"/>
          <p:cNvSpPr txBox="1">
            <a:spLocks/>
          </p:cNvSpPr>
          <p:nvPr/>
        </p:nvSpPr>
        <p:spPr bwMode="auto">
          <a:xfrm>
            <a:off x="1530350" y="842963"/>
            <a:ext cx="7429500" cy="496887"/>
          </a:xfrm>
          <a:prstGeom prst="rect">
            <a:avLst/>
          </a:prstGeom>
          <a:noFill/>
          <a:ln w="9525">
            <a:noFill/>
            <a:miter lim="800000"/>
            <a:headEnd/>
            <a:tailEnd/>
          </a:ln>
        </p:spPr>
        <p:txBody>
          <a:bodyPr lIns="104306" tIns="52153" rIns="104306" bIns="52153" anchor="ctr"/>
          <a:lstStyle/>
          <a:p>
            <a:r>
              <a:rPr lang="en-US" altLang="zh-CN" sz="2500">
                <a:solidFill>
                  <a:srgbClr val="7C1D20"/>
                </a:solidFill>
                <a:latin typeface="微软雅黑" pitchFamily="34" charset="-122"/>
                <a:ea typeface="微软雅黑" pitchFamily="34" charset="-122"/>
              </a:rPr>
              <a:t>Logistic</a:t>
            </a:r>
            <a:r>
              <a:rPr lang="zh-CN" altLang="en-US" sz="2500">
                <a:solidFill>
                  <a:srgbClr val="7C1D20"/>
                </a:solidFill>
                <a:latin typeface="微软雅黑" pitchFamily="34" charset="-122"/>
                <a:ea typeface="微软雅黑" pitchFamily="34" charset="-122"/>
              </a:rPr>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9097" name="标题 1"/>
          <p:cNvSpPr>
            <a:spLocks noGrp="1"/>
          </p:cNvSpPr>
          <p:nvPr>
            <p:ph type="title" idx="4294967295"/>
          </p:nvPr>
        </p:nvSpPr>
        <p:spPr>
          <a:xfrm>
            <a:off x="1633538"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函数图形</a:t>
            </a:r>
          </a:p>
        </p:txBody>
      </p:sp>
      <p:pic>
        <p:nvPicPr>
          <p:cNvPr id="2" name="图片 1"/>
          <p:cNvPicPr>
            <a:picLocks noChangeAspect="1"/>
          </p:cNvPicPr>
          <p:nvPr/>
        </p:nvPicPr>
        <p:blipFill>
          <a:blip r:embed="rId4"/>
          <a:srcRect/>
          <a:stretch>
            <a:fillRect/>
          </a:stretch>
        </p:blipFill>
        <p:spPr bwMode="auto">
          <a:xfrm>
            <a:off x="5707063" y="2484438"/>
            <a:ext cx="4822825" cy="3733800"/>
          </a:xfrm>
          <a:prstGeom prst="rect">
            <a:avLst/>
          </a:prstGeom>
          <a:noFill/>
          <a:ln w="9525">
            <a:noFill/>
            <a:miter lim="800000"/>
            <a:headEnd/>
            <a:tailEnd/>
          </a:ln>
        </p:spPr>
      </p:pic>
      <p:graphicFrame>
        <p:nvGraphicFramePr>
          <p:cNvPr id="3" name="Object 7"/>
          <p:cNvGraphicFramePr>
            <a:graphicFrameLocks noChangeAspect="1"/>
          </p:cNvGraphicFramePr>
          <p:nvPr/>
        </p:nvGraphicFramePr>
        <p:xfrm>
          <a:off x="5707063" y="4943475"/>
          <a:ext cx="355600" cy="254000"/>
        </p:xfrm>
        <a:graphic>
          <a:graphicData uri="http://schemas.openxmlformats.org/presentationml/2006/ole">
            <mc:AlternateContent xmlns:mc="http://schemas.openxmlformats.org/markup-compatibility/2006">
              <mc:Choice xmlns:v="urn:schemas-microsoft-com:vml" Requires="v">
                <p:oleObj spid="_x0000_s89103" name="Equation" r:id="rId5" imgW="355320" imgH="253800" progId="">
                  <p:embed/>
                </p:oleObj>
              </mc:Choice>
              <mc:Fallback>
                <p:oleObj name="Equation" r:id="rId5" imgW="355320" imgH="25380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063" y="4943475"/>
                        <a:ext cx="355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7"/>
          <a:srcRect/>
          <a:stretch>
            <a:fillRect/>
          </a:stretch>
        </p:blipFill>
        <p:spPr bwMode="auto">
          <a:xfrm>
            <a:off x="738188" y="1260475"/>
            <a:ext cx="4613275" cy="3649663"/>
          </a:xfrm>
          <a:prstGeom prst="rect">
            <a:avLst/>
          </a:prstGeom>
          <a:noFill/>
          <a:ln w="9525">
            <a:noFill/>
            <a:miter lim="800000"/>
            <a:headEnd/>
            <a:tailEnd/>
          </a:ln>
        </p:spPr>
      </p:pic>
      <p:sp>
        <p:nvSpPr>
          <p:cNvPr id="8" name="内容占位符 2"/>
          <p:cNvSpPr txBox="1">
            <a:spLocks/>
          </p:cNvSpPr>
          <p:nvPr/>
        </p:nvSpPr>
        <p:spPr bwMode="auto">
          <a:xfrm>
            <a:off x="1187450" y="5346700"/>
            <a:ext cx="3714750" cy="8588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Solution to a logistic equation </a:t>
            </a:r>
            <a:endParaRPr lang="zh-CN" altLang="en-US" sz="1800">
              <a:latin typeface="微软雅黑" pitchFamily="34" charset="-122"/>
              <a:ea typeface="微软雅黑" pitchFamily="34" charset="-122"/>
            </a:endParaRPr>
          </a:p>
        </p:txBody>
      </p:sp>
      <p:sp>
        <p:nvSpPr>
          <p:cNvPr id="9" name="内容占位符 2"/>
          <p:cNvSpPr txBox="1">
            <a:spLocks/>
          </p:cNvSpPr>
          <p:nvPr/>
        </p:nvSpPr>
        <p:spPr bwMode="auto">
          <a:xfrm>
            <a:off x="6261100" y="6386513"/>
            <a:ext cx="3714750" cy="8588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The derivative of the solution to a logistic equation </a:t>
            </a: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93186" name="标题 1"/>
          <p:cNvSpPr>
            <a:spLocks noGrp="1"/>
          </p:cNvSpPr>
          <p:nvPr>
            <p:ph type="title" idx="4294967295"/>
          </p:nvPr>
        </p:nvSpPr>
        <p:spPr>
          <a:xfrm>
            <a:off x="1633538" y="468313"/>
            <a:ext cx="7429500" cy="496887"/>
          </a:xfrm>
        </p:spPr>
        <p:txBody>
          <a:bodyPr/>
          <a:lstStyle/>
          <a:p>
            <a:pPr algn="l" eaLnBrk="1" hangingPunct="1"/>
            <a:endParaRPr lang="zh-CN" altLang="en-US" sz="2500" smtClean="0">
              <a:solidFill>
                <a:srgbClr val="7C1D20"/>
              </a:solidFill>
              <a:latin typeface="微软雅黑" pitchFamily="34" charset="-122"/>
              <a:ea typeface="微软雅黑" pitchFamily="34" charset="-122"/>
            </a:endParaRPr>
          </a:p>
        </p:txBody>
      </p:sp>
      <p:pic>
        <p:nvPicPr>
          <p:cNvPr id="93187" name="图片 2"/>
          <p:cNvPicPr>
            <a:picLocks noChangeAspect="1"/>
          </p:cNvPicPr>
          <p:nvPr/>
        </p:nvPicPr>
        <p:blipFill>
          <a:blip r:embed="rId3"/>
          <a:srcRect/>
          <a:stretch>
            <a:fillRect/>
          </a:stretch>
        </p:blipFill>
        <p:spPr bwMode="auto">
          <a:xfrm>
            <a:off x="2522538" y="971550"/>
            <a:ext cx="5649912" cy="4205288"/>
          </a:xfrm>
          <a:prstGeom prst="rect">
            <a:avLst/>
          </a:prstGeom>
          <a:noFill/>
          <a:ln w="9525">
            <a:noFill/>
            <a:miter lim="800000"/>
            <a:headEnd/>
            <a:tailEnd/>
          </a:ln>
        </p:spPr>
      </p:pic>
      <p:sp>
        <p:nvSpPr>
          <p:cNvPr id="5" name="内容占位符 2"/>
          <p:cNvSpPr txBox="1">
            <a:spLocks/>
          </p:cNvSpPr>
          <p:nvPr/>
        </p:nvSpPr>
        <p:spPr bwMode="auto">
          <a:xfrm>
            <a:off x="2825750" y="5527675"/>
            <a:ext cx="5346700" cy="8588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The derivative of the population growth model</a:t>
            </a: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5" descr="C:\Users\Administrator\Desktop\财大ppt模板\B9PPT模板（一）-07.jpg"/>
          <p:cNvPicPr>
            <a:picLocks noChangeAspect="1" noChangeArrowheads="1"/>
          </p:cNvPicPr>
          <p:nvPr/>
        </p:nvPicPr>
        <p:blipFill>
          <a:blip r:embed="rId2"/>
          <a:srcRect/>
          <a:stretch>
            <a:fillRect/>
          </a:stretch>
        </p:blipFill>
        <p:spPr bwMode="auto">
          <a:xfrm>
            <a:off x="1588" y="0"/>
            <a:ext cx="10691812" cy="7559675"/>
          </a:xfrm>
          <a:prstGeom prst="rect">
            <a:avLst/>
          </a:prstGeom>
          <a:noFill/>
          <a:ln w="9525">
            <a:noFill/>
            <a:miter lim="800000"/>
            <a:headEnd/>
            <a:tailEnd/>
          </a:ln>
        </p:spPr>
      </p:pic>
      <p:sp>
        <p:nvSpPr>
          <p:cNvPr id="94210" name="标题 1"/>
          <p:cNvSpPr>
            <a:spLocks noGrp="1"/>
          </p:cNvSpPr>
          <p:nvPr>
            <p:ph type="title" idx="4294967295"/>
          </p:nvPr>
        </p:nvSpPr>
        <p:spPr>
          <a:xfrm>
            <a:off x="1385888" y="539750"/>
            <a:ext cx="7429500" cy="496888"/>
          </a:xfrm>
        </p:spPr>
        <p:txBody>
          <a:bodyPr/>
          <a:lstStyle/>
          <a:p>
            <a:pPr eaLnBrk="1" hangingPunct="1"/>
            <a:r>
              <a:rPr lang="en-US" altLang="zh-CN" sz="2500" smtClean="0">
                <a:solidFill>
                  <a:srgbClr val="7C1D20"/>
                </a:solidFill>
                <a:latin typeface="微软雅黑" pitchFamily="34" charset="-122"/>
                <a:ea typeface="微软雅黑" pitchFamily="34" charset="-122"/>
              </a:rPr>
              <a:t>1996</a:t>
            </a:r>
            <a:r>
              <a:rPr lang="zh-CN" altLang="en-US" sz="2500" smtClean="0">
                <a:solidFill>
                  <a:srgbClr val="7C1D20"/>
                </a:solidFill>
                <a:latin typeface="微软雅黑" pitchFamily="34" charset="-122"/>
                <a:ea typeface="微软雅黑" pitchFamily="34" charset="-122"/>
              </a:rPr>
              <a:t>年全国大学生数学建模竞赛</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最优捕鱼策略</a:t>
            </a:r>
          </a:p>
        </p:txBody>
      </p:sp>
      <p:sp>
        <p:nvSpPr>
          <p:cNvPr id="34819" name="内容占位符 2"/>
          <p:cNvSpPr>
            <a:spLocks noGrp="1"/>
          </p:cNvSpPr>
          <p:nvPr>
            <p:ph idx="4294967295"/>
          </p:nvPr>
        </p:nvSpPr>
        <p:spPr>
          <a:xfrm>
            <a:off x="1169988" y="1692275"/>
            <a:ext cx="7429500" cy="4679950"/>
          </a:xfrm>
        </p:spPr>
        <p:txBody>
          <a:bodyPr/>
          <a:lstStyle/>
          <a:p>
            <a:pPr eaLnBrk="1" hangingPunct="1">
              <a:buFont typeface="Arial" charset="0"/>
              <a:buNone/>
            </a:pPr>
            <a:r>
              <a:rPr lang="zh-CN" altLang="en-US" sz="2000" smtClean="0">
                <a:latin typeface="微软雅黑" pitchFamily="34" charset="-122"/>
                <a:ea typeface="微软雅黑" pitchFamily="34" charset="-122"/>
              </a:rPr>
              <a:t>为了保护人类赖以生存的自然环境，可再生资源</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如渔业、林业资源</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的开发必须适度。一种合理、简化的策略是，在实现可持续收获的前提下，追求最大产量或最佳效益</a:t>
            </a:r>
            <a:r>
              <a:rPr lang="en-US" altLang="zh-CN" sz="2000" smtClean="0">
                <a:latin typeface="微软雅黑" pitchFamily="34" charset="-122"/>
                <a:ea typeface="微软雅黑" pitchFamily="34" charset="-122"/>
              </a:rPr>
              <a:t>.</a:t>
            </a: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考虑对某种鱼的最优捕捞策略</a:t>
            </a:r>
            <a:r>
              <a:rPr lang="en-US" altLang="zh-CN" sz="2000" smtClean="0">
                <a:latin typeface="微软雅黑" pitchFamily="34" charset="-122"/>
                <a:ea typeface="微软雅黑" pitchFamily="34" charset="-122"/>
              </a:rPr>
              <a:t>:</a:t>
            </a: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假设这种鱼分</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个年龄组，称</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各年龄组每条鱼的平均重量分别为</a:t>
            </a:r>
            <a:r>
              <a:rPr lang="en-US" altLang="zh-CN" sz="2000" smtClean="0">
                <a:latin typeface="微软雅黑" pitchFamily="34" charset="-122"/>
                <a:ea typeface="微软雅黑" pitchFamily="34" charset="-122"/>
              </a:rPr>
              <a:t>5.07, 11.55, 17.86, 22.99(</a:t>
            </a:r>
            <a:r>
              <a:rPr lang="zh-CN" altLang="en-US" sz="2000" smtClean="0">
                <a:latin typeface="微软雅黑" pitchFamily="34" charset="-122"/>
                <a:ea typeface="微软雅黑" pitchFamily="34" charset="-122"/>
              </a:rPr>
              <a:t>克</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，各年龄组鱼的</a:t>
            </a:r>
            <a:r>
              <a:rPr lang="zh-CN" altLang="en-US" sz="2000" smtClean="0">
                <a:solidFill>
                  <a:srgbClr val="FF0000"/>
                </a:solidFill>
                <a:latin typeface="微软雅黑" pitchFamily="34" charset="-122"/>
                <a:ea typeface="微软雅黑" pitchFamily="34" charset="-122"/>
              </a:rPr>
              <a:t>自然死亡率</a:t>
            </a:r>
            <a:r>
              <a:rPr lang="zh-CN" altLang="en-US" sz="2000" smtClean="0">
                <a:latin typeface="微软雅黑" pitchFamily="34" charset="-122"/>
                <a:ea typeface="微软雅黑" pitchFamily="34" charset="-122"/>
              </a:rPr>
              <a:t>均为</a:t>
            </a:r>
            <a:r>
              <a:rPr lang="en-US" altLang="zh-CN" sz="2000" smtClean="0">
                <a:latin typeface="微软雅黑" pitchFamily="34" charset="-122"/>
                <a:ea typeface="微软雅黑" pitchFamily="34" charset="-122"/>
              </a:rPr>
              <a:t>0.8(1/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，这种鱼为季节性集中产卵繁殖，平均每条</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龄鱼的产卵量为</a:t>
            </a:r>
            <a:r>
              <a:rPr lang="en-US" altLang="zh-CN" sz="2000" smtClean="0">
                <a:latin typeface="微软雅黑" pitchFamily="34" charset="-122"/>
                <a:ea typeface="微软雅黑" pitchFamily="34" charset="-122"/>
              </a:rPr>
              <a:t>1.109 x 10</a:t>
            </a:r>
            <a:r>
              <a:rPr lang="en-US" altLang="zh-CN" sz="2000" baseline="30000" smtClean="0">
                <a:latin typeface="微软雅黑" pitchFamily="34" charset="-122"/>
                <a:ea typeface="微软雅黑" pitchFamily="34" charset="-122"/>
              </a:rPr>
              <a:t>5</a:t>
            </a:r>
            <a:r>
              <a:rPr lang="zh-CN" altLang="en-US" sz="2000" smtClean="0">
                <a:latin typeface="微软雅黑" pitchFamily="34" charset="-122"/>
                <a:ea typeface="微软雅黑" pitchFamily="34" charset="-122"/>
              </a:rPr>
              <a:t>个，</a:t>
            </a: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龄鱼的产卵量为这个数的一半，</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龄鱼和</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龄鱼不产卵，</a:t>
            </a:r>
            <a:r>
              <a:rPr lang="zh-CN" altLang="en-US" sz="2000" smtClean="0">
                <a:solidFill>
                  <a:srgbClr val="0070C0"/>
                </a:solidFill>
                <a:latin typeface="微软雅黑" pitchFamily="34" charset="-122"/>
                <a:ea typeface="微软雅黑" pitchFamily="34" charset="-122"/>
              </a:rPr>
              <a:t>产卵和孵化期为每年的最后</a:t>
            </a:r>
            <a:r>
              <a:rPr lang="en-US" altLang="zh-CN" sz="2000" smtClean="0">
                <a:solidFill>
                  <a:srgbClr val="0070C0"/>
                </a:solidFill>
                <a:latin typeface="微软雅黑" pitchFamily="34" charset="-122"/>
                <a:ea typeface="微软雅黑" pitchFamily="34" charset="-122"/>
              </a:rPr>
              <a:t>4</a:t>
            </a:r>
            <a:r>
              <a:rPr lang="zh-CN" altLang="en-US" sz="2000" smtClean="0">
                <a:solidFill>
                  <a:srgbClr val="0070C0"/>
                </a:solidFill>
                <a:latin typeface="微软雅黑" pitchFamily="34" charset="-122"/>
                <a:ea typeface="微软雅黑" pitchFamily="34" charset="-122"/>
              </a:rPr>
              <a:t>个月</a:t>
            </a:r>
            <a:r>
              <a:rPr lang="zh-CN" altLang="en-US" sz="2000" smtClean="0">
                <a:latin typeface="微软雅黑" pitchFamily="34" charset="-122"/>
                <a:ea typeface="微软雅黑" pitchFamily="34" charset="-122"/>
              </a:rPr>
              <a:t>，卵孵化并成活为</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龄鱼，成活率</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龄鱼条数与产卵总量</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之比</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为</a:t>
            </a:r>
            <a:r>
              <a:rPr lang="en-US" altLang="zh-CN" sz="2000" smtClean="0">
                <a:latin typeface="微软雅黑" pitchFamily="34" charset="-122"/>
                <a:ea typeface="微软雅黑" pitchFamily="34" charset="-122"/>
              </a:rPr>
              <a:t>1.22 x 10</a:t>
            </a:r>
            <a:r>
              <a:rPr lang="en-US" altLang="zh-CN" sz="2000" baseline="30000" smtClean="0">
                <a:latin typeface="微软雅黑" pitchFamily="34" charset="-122"/>
                <a:ea typeface="微软雅黑" pitchFamily="34" charset="-122"/>
              </a:rPr>
              <a:t>11</a:t>
            </a:r>
            <a:r>
              <a:rPr lang="en-US" altLang="zh-CN" sz="2000" smtClean="0">
                <a:latin typeface="微软雅黑" pitchFamily="34" charset="-122"/>
                <a:ea typeface="微软雅黑" pitchFamily="34" charset="-122"/>
              </a:rPr>
              <a:t>/(1.22 x 10</a:t>
            </a:r>
            <a:r>
              <a:rPr lang="en-US" altLang="zh-CN" sz="2000" baseline="30000" smtClean="0">
                <a:latin typeface="微软雅黑" pitchFamily="34" charset="-122"/>
                <a:ea typeface="微软雅黑" pitchFamily="34" charset="-122"/>
              </a:rPr>
              <a:t>11</a:t>
            </a:r>
            <a:r>
              <a:rPr lang="en-US" altLang="zh-CN" sz="2000" smtClean="0">
                <a:latin typeface="微软雅黑" pitchFamily="34" charset="-122"/>
                <a:ea typeface="微软雅黑" pitchFamily="34" charset="-122"/>
              </a:rPr>
              <a:t> +n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34819" name="内容占位符 2"/>
          <p:cNvSpPr>
            <a:spLocks noGrp="1"/>
          </p:cNvSpPr>
          <p:nvPr>
            <p:ph idx="4294967295"/>
          </p:nvPr>
        </p:nvSpPr>
        <p:spPr>
          <a:xfrm>
            <a:off x="1631950" y="1620838"/>
            <a:ext cx="7429500" cy="4589462"/>
          </a:xfrm>
        </p:spPr>
        <p:txBody>
          <a:bodyPr/>
          <a:lstStyle/>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渔业管理部门规定，</a:t>
            </a:r>
            <a:r>
              <a:rPr lang="zh-CN" altLang="en-US" sz="2000" smtClean="0">
                <a:solidFill>
                  <a:srgbClr val="0070C0"/>
                </a:solidFill>
                <a:latin typeface="微软雅黑" pitchFamily="34" charset="-122"/>
                <a:ea typeface="微软雅黑" pitchFamily="34" charset="-122"/>
              </a:rPr>
              <a:t>每年只允许在产卵孵化期前的</a:t>
            </a:r>
            <a:r>
              <a:rPr lang="en-US" altLang="zh-CN" sz="2000" smtClean="0">
                <a:solidFill>
                  <a:srgbClr val="0070C0"/>
                </a:solidFill>
                <a:latin typeface="微软雅黑" pitchFamily="34" charset="-122"/>
                <a:ea typeface="微软雅黑" pitchFamily="34" charset="-122"/>
              </a:rPr>
              <a:t>8</a:t>
            </a:r>
            <a:r>
              <a:rPr lang="zh-CN" altLang="en-US" sz="2000" smtClean="0">
                <a:solidFill>
                  <a:srgbClr val="0070C0"/>
                </a:solidFill>
                <a:latin typeface="微软雅黑" pitchFamily="34" charset="-122"/>
                <a:ea typeface="微软雅黑" pitchFamily="34" charset="-122"/>
              </a:rPr>
              <a:t>个月内进行捕捞作业。</a:t>
            </a:r>
            <a:r>
              <a:rPr lang="zh-CN" altLang="en-US" sz="2000" smtClean="0">
                <a:latin typeface="微软雅黑" pitchFamily="34" charset="-122"/>
                <a:ea typeface="微软雅黑" pitchFamily="34" charset="-122"/>
              </a:rPr>
              <a:t>如果每年投入的捕捞能力</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如渔船数、下网次数等）固定不变，这时单位时间捕捞量将与各年龄组鱼群条数成正比，比例系数不妨称</a:t>
            </a:r>
            <a:r>
              <a:rPr lang="zh-CN" altLang="en-US" sz="2000" smtClean="0">
                <a:solidFill>
                  <a:srgbClr val="FF0000"/>
                </a:solidFill>
                <a:latin typeface="微软雅黑" pitchFamily="34" charset="-122"/>
                <a:ea typeface="微软雅黑" pitchFamily="34" charset="-122"/>
              </a:rPr>
              <a:t>捕捞强度系数</a:t>
            </a:r>
            <a:r>
              <a:rPr lang="zh-CN" altLang="en-US" sz="2000" smtClean="0">
                <a:latin typeface="微软雅黑" pitchFamily="34" charset="-122"/>
                <a:ea typeface="微软雅黑" pitchFamily="34" charset="-122"/>
              </a:rPr>
              <a:t>。通常使用</a:t>
            </a:r>
            <a:r>
              <a:rPr lang="en-US" altLang="zh-CN" sz="2000" smtClean="0">
                <a:latin typeface="微软雅黑" pitchFamily="34" charset="-122"/>
                <a:ea typeface="微软雅黑" pitchFamily="34" charset="-122"/>
              </a:rPr>
              <a:t>13mm</a:t>
            </a:r>
            <a:r>
              <a:rPr lang="zh-CN" altLang="en-US" sz="2000" smtClean="0">
                <a:latin typeface="微软雅黑" pitchFamily="34" charset="-122"/>
                <a:ea typeface="微软雅黑" pitchFamily="34" charset="-122"/>
              </a:rPr>
              <a:t>网眼的拉网，这种网只能捕捞</a:t>
            </a: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龄鱼和</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龄鱼，其两个捕捞强度系数之比为</a:t>
            </a:r>
            <a:r>
              <a:rPr lang="en-US" altLang="zh-CN" sz="2000" smtClean="0">
                <a:latin typeface="微软雅黑" pitchFamily="34" charset="-122"/>
                <a:ea typeface="微软雅黑" pitchFamily="34" charset="-122"/>
              </a:rPr>
              <a:t>0.42 :1.</a:t>
            </a:r>
            <a:r>
              <a:rPr lang="zh-CN" altLang="en-US" sz="2000" smtClean="0">
                <a:latin typeface="微软雅黑" pitchFamily="34" charset="-122"/>
                <a:ea typeface="微软雅黑" pitchFamily="34" charset="-122"/>
              </a:rPr>
              <a:t>渔业上称这种方式为固定努力量捕捞。</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建立数学模型分析如何实现可持续捕获</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即每年开始捕捞时渔场中各年龄组鱼群条数不变</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，并且在此前提下得到最高的年收获量</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捕捞总重</a:t>
            </a:r>
            <a:r>
              <a:rPr lang="en-US" altLang="zh-CN" sz="2000" smtClean="0">
                <a:latin typeface="微软雅黑" pitchFamily="34" charset="-122"/>
                <a:ea typeface="微软雅黑" pitchFamily="34" charset="-122"/>
              </a:rPr>
              <a:t>).</a:t>
            </a:r>
          </a:p>
        </p:txBody>
      </p:sp>
      <p:sp>
        <p:nvSpPr>
          <p:cNvPr id="95235" name="标题 1"/>
          <p:cNvSpPr txBox="1">
            <a:spLocks/>
          </p:cNvSpPr>
          <p:nvPr/>
        </p:nvSpPr>
        <p:spPr bwMode="auto">
          <a:xfrm>
            <a:off x="1385888" y="539750"/>
            <a:ext cx="7429500" cy="496888"/>
          </a:xfrm>
          <a:prstGeom prst="rect">
            <a:avLst/>
          </a:prstGeom>
          <a:noFill/>
          <a:ln w="9525">
            <a:noFill/>
            <a:miter lim="800000"/>
            <a:headEnd/>
            <a:tailEnd/>
          </a:ln>
        </p:spPr>
        <p:txBody>
          <a:bodyPr lIns="104306" tIns="52153" rIns="104306" bIns="52153" anchor="ctr"/>
          <a:lstStyle/>
          <a:p>
            <a:pPr algn="ctr"/>
            <a:r>
              <a:rPr lang="en-US" altLang="zh-CN" sz="2500">
                <a:solidFill>
                  <a:srgbClr val="7C1D20"/>
                </a:solidFill>
                <a:latin typeface="微软雅黑" pitchFamily="34" charset="-122"/>
                <a:ea typeface="微软雅黑" pitchFamily="34" charset="-122"/>
              </a:rPr>
              <a:t>1996</a:t>
            </a:r>
            <a:r>
              <a:rPr lang="zh-CN" altLang="en-US" sz="2500">
                <a:solidFill>
                  <a:srgbClr val="7C1D20"/>
                </a:solidFill>
                <a:latin typeface="微软雅黑" pitchFamily="34" charset="-122"/>
                <a:ea typeface="微软雅黑" pitchFamily="34" charset="-122"/>
              </a:rPr>
              <a:t>年全国大学生数学建模竞赛</a:t>
            </a:r>
            <a:r>
              <a:rPr lang="en-US" altLang="zh-CN" sz="2500">
                <a:solidFill>
                  <a:srgbClr val="7C1D20"/>
                </a:solidFill>
                <a:latin typeface="微软雅黑" pitchFamily="34" charset="-122"/>
                <a:ea typeface="微软雅黑" pitchFamily="34" charset="-122"/>
              </a:rPr>
              <a:t>A</a:t>
            </a:r>
            <a:r>
              <a:rPr lang="zh-CN" altLang="en-US" sz="2500">
                <a:solidFill>
                  <a:srgbClr val="7C1D20"/>
                </a:solidFill>
                <a:latin typeface="微软雅黑" pitchFamily="34" charset="-122"/>
                <a:ea typeface="微软雅黑" pitchFamily="34" charset="-122"/>
              </a:rPr>
              <a:t>题 最优捕鱼策略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82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0825"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捕捞强度系数和自然死亡率</a:t>
            </a:r>
          </a:p>
        </p:txBody>
      </p:sp>
      <p:sp>
        <p:nvSpPr>
          <p:cNvPr id="34819" name="内容占位符 2"/>
          <p:cNvSpPr>
            <a:spLocks noGrp="1"/>
          </p:cNvSpPr>
          <p:nvPr>
            <p:ph idx="4294967295"/>
          </p:nvPr>
        </p:nvSpPr>
        <p:spPr>
          <a:xfrm>
            <a:off x="1633538" y="1476375"/>
            <a:ext cx="7429500" cy="349250"/>
          </a:xfrm>
        </p:spPr>
        <p:txBody>
          <a:bodyPr/>
          <a:lstStyle/>
          <a:p>
            <a:pPr eaLnBrk="1" hangingPunct="1">
              <a:buFont typeface="Arial" charset="0"/>
              <a:buNone/>
            </a:pPr>
            <a:r>
              <a:rPr lang="zh-CN" altLang="en-US" sz="1800" smtClean="0">
                <a:latin typeface="微软雅黑" pitchFamily="34" charset="-122"/>
                <a:ea typeface="微软雅黑" pitchFamily="34" charset="-122"/>
              </a:rPr>
              <a:t>捕捞强度系数：单位时间的捕捞量与鱼群数量的比例系数</a:t>
            </a:r>
          </a:p>
        </p:txBody>
      </p:sp>
      <p:graphicFrame>
        <p:nvGraphicFramePr>
          <p:cNvPr id="2" name="Object 161"/>
          <p:cNvGraphicFramePr>
            <a:graphicFrameLocks noChangeAspect="1"/>
          </p:cNvGraphicFramePr>
          <p:nvPr/>
        </p:nvGraphicFramePr>
        <p:xfrm>
          <a:off x="2500313" y="2124075"/>
          <a:ext cx="2847975" cy="728663"/>
        </p:xfrm>
        <a:graphic>
          <a:graphicData uri="http://schemas.openxmlformats.org/presentationml/2006/ole">
            <mc:AlternateContent xmlns:mc="http://schemas.openxmlformats.org/markup-compatibility/2006">
              <mc:Choice xmlns:v="urn:schemas-microsoft-com:vml" Requires="v">
                <p:oleObj spid="_x0000_s70875" name="Equation" r:id="rId4" imgW="1638000" imgH="419040" progId="">
                  <p:embed/>
                </p:oleObj>
              </mc:Choice>
              <mc:Fallback>
                <p:oleObj name="Equation" r:id="rId4" imgW="1638000" imgH="419040" progId="">
                  <p:embed/>
                  <p:pic>
                    <p:nvPicPr>
                      <p:cNvPr id="0" name="Picture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313" y="2124075"/>
                        <a:ext cx="28479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2"/>
          <p:cNvGraphicFramePr>
            <a:graphicFrameLocks noChangeAspect="1"/>
          </p:cNvGraphicFramePr>
          <p:nvPr/>
        </p:nvGraphicFramePr>
        <p:xfrm>
          <a:off x="5851525" y="2124075"/>
          <a:ext cx="1295400" cy="730250"/>
        </p:xfrm>
        <a:graphic>
          <a:graphicData uri="http://schemas.openxmlformats.org/presentationml/2006/ole">
            <mc:AlternateContent xmlns:mc="http://schemas.openxmlformats.org/markup-compatibility/2006">
              <mc:Choice xmlns:v="urn:schemas-microsoft-com:vml" Requires="v">
                <p:oleObj spid="_x0000_s70876" name="Equation" r:id="rId6" imgW="698400" imgH="393480" progId="Equation.DSMT4">
                  <p:embed/>
                </p:oleObj>
              </mc:Choice>
              <mc:Fallback>
                <p:oleObj name="Equation" r:id="rId6" imgW="698400" imgH="393480" progId="Equation.DSMT4">
                  <p:embed/>
                  <p:pic>
                    <p:nvPicPr>
                      <p:cNvPr id="0" name="Picture 1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525" y="2124075"/>
                        <a:ext cx="1295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633538" y="2916238"/>
            <a:ext cx="7429500" cy="3508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自然死亡率：单位时间的死亡量与鱼群数量的比例系数</a:t>
            </a:r>
          </a:p>
        </p:txBody>
      </p:sp>
      <p:graphicFrame>
        <p:nvGraphicFramePr>
          <p:cNvPr id="4" name="Object 163"/>
          <p:cNvGraphicFramePr>
            <a:graphicFrameLocks noChangeAspect="1"/>
          </p:cNvGraphicFramePr>
          <p:nvPr/>
        </p:nvGraphicFramePr>
        <p:xfrm>
          <a:off x="5851525" y="3430588"/>
          <a:ext cx="1271588" cy="730250"/>
        </p:xfrm>
        <a:graphic>
          <a:graphicData uri="http://schemas.openxmlformats.org/presentationml/2006/ole">
            <mc:AlternateContent xmlns:mc="http://schemas.openxmlformats.org/markup-compatibility/2006">
              <mc:Choice xmlns:v="urn:schemas-microsoft-com:vml" Requires="v">
                <p:oleObj spid="_x0000_s70877" name="Equation" r:id="rId8" imgW="685800" imgH="393480" progId="Equation.DSMT4">
                  <p:embed/>
                </p:oleObj>
              </mc:Choice>
              <mc:Fallback>
                <p:oleObj name="Equation" r:id="rId8" imgW="685800" imgH="393480" progId="Equation.DSMT4">
                  <p:embed/>
                  <p:pic>
                    <p:nvPicPr>
                      <p:cNvPr id="0" name="Picture 1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525" y="3430588"/>
                        <a:ext cx="12715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64"/>
          <p:cNvGraphicFramePr>
            <a:graphicFrameLocks noChangeAspect="1"/>
          </p:cNvGraphicFramePr>
          <p:nvPr/>
        </p:nvGraphicFramePr>
        <p:xfrm>
          <a:off x="2682875" y="4102100"/>
          <a:ext cx="1295400" cy="469900"/>
        </p:xfrm>
        <a:graphic>
          <a:graphicData uri="http://schemas.openxmlformats.org/presentationml/2006/ole">
            <mc:AlternateContent xmlns:mc="http://schemas.openxmlformats.org/markup-compatibility/2006">
              <mc:Choice xmlns:v="urn:schemas-microsoft-com:vml" Requires="v">
                <p:oleObj spid="_x0000_s70878" name="Equation" r:id="rId10" imgW="698400" imgH="253800" progId="">
                  <p:embed/>
                </p:oleObj>
              </mc:Choice>
              <mc:Fallback>
                <p:oleObj name="Equation" r:id="rId10" imgW="698400" imgH="253800" progId="">
                  <p:embed/>
                  <p:pic>
                    <p:nvPicPr>
                      <p:cNvPr id="0" name="Picture 1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2875" y="4102100"/>
                        <a:ext cx="1295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33538" y="4160838"/>
            <a:ext cx="7429500" cy="34925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初值条件</a:t>
            </a:r>
          </a:p>
        </p:txBody>
      </p:sp>
      <p:sp>
        <p:nvSpPr>
          <p:cNvPr id="11" name="内容占位符 2"/>
          <p:cNvSpPr txBox="1">
            <a:spLocks/>
          </p:cNvSpPr>
          <p:nvPr/>
        </p:nvSpPr>
        <p:spPr bwMode="auto">
          <a:xfrm>
            <a:off x="1633538" y="4518025"/>
            <a:ext cx="7429500" cy="56515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无捕捞时</a:t>
            </a:r>
          </a:p>
        </p:txBody>
      </p:sp>
      <p:graphicFrame>
        <p:nvGraphicFramePr>
          <p:cNvPr id="6" name="Object 165"/>
          <p:cNvGraphicFramePr>
            <a:graphicFrameLocks noChangeAspect="1"/>
          </p:cNvGraphicFramePr>
          <p:nvPr/>
        </p:nvGraphicFramePr>
        <p:xfrm>
          <a:off x="2251075" y="4932363"/>
          <a:ext cx="2159000" cy="492125"/>
        </p:xfrm>
        <a:graphic>
          <a:graphicData uri="http://schemas.openxmlformats.org/presentationml/2006/ole">
            <mc:AlternateContent xmlns:mc="http://schemas.openxmlformats.org/markup-compatibility/2006">
              <mc:Choice xmlns:v="urn:schemas-microsoft-com:vml" Requires="v">
                <p:oleObj spid="_x0000_s70879" name="Equation" r:id="rId12" imgW="1117440" imgH="253800" progId="">
                  <p:embed/>
                </p:oleObj>
              </mc:Choice>
              <mc:Fallback>
                <p:oleObj name="Equation" r:id="rId12" imgW="1117440" imgH="253800" progId="">
                  <p:embed/>
                  <p:pic>
                    <p:nvPicPr>
                      <p:cNvPr id="0" name="Picture 1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1075" y="4932363"/>
                        <a:ext cx="21590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2"/>
          <p:cNvSpPr txBox="1">
            <a:spLocks/>
          </p:cNvSpPr>
          <p:nvPr/>
        </p:nvSpPr>
        <p:spPr bwMode="auto">
          <a:xfrm>
            <a:off x="1633538" y="5364163"/>
            <a:ext cx="7429500" cy="43338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有捕捞时</a:t>
            </a:r>
          </a:p>
        </p:txBody>
      </p:sp>
      <p:graphicFrame>
        <p:nvGraphicFramePr>
          <p:cNvPr id="8" name="Object 166"/>
          <p:cNvGraphicFramePr>
            <a:graphicFrameLocks noChangeAspect="1"/>
          </p:cNvGraphicFramePr>
          <p:nvPr/>
        </p:nvGraphicFramePr>
        <p:xfrm>
          <a:off x="2251075" y="5797550"/>
          <a:ext cx="2676525" cy="554038"/>
        </p:xfrm>
        <a:graphic>
          <a:graphicData uri="http://schemas.openxmlformats.org/presentationml/2006/ole">
            <mc:AlternateContent xmlns:mc="http://schemas.openxmlformats.org/markup-compatibility/2006">
              <mc:Choice xmlns:v="urn:schemas-microsoft-com:vml" Requires="v">
                <p:oleObj spid="_x0000_s70880" name="Equation" r:id="rId14" imgW="1282700" imgH="266700" progId="">
                  <p:embed/>
                </p:oleObj>
              </mc:Choice>
              <mc:Fallback>
                <p:oleObj name="Equation" r:id="rId14" imgW="1282700" imgH="266700" progId="">
                  <p:embed/>
                  <p:pic>
                    <p:nvPicPr>
                      <p:cNvPr id="0" name="Picture 1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1075" y="5797550"/>
                        <a:ext cx="26765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7"/>
          <p:cNvGraphicFramePr>
            <a:graphicFrameLocks noChangeAspect="1"/>
          </p:cNvGraphicFramePr>
          <p:nvPr/>
        </p:nvGraphicFramePr>
        <p:xfrm>
          <a:off x="2527300" y="3432175"/>
          <a:ext cx="2803525" cy="728663"/>
        </p:xfrm>
        <a:graphic>
          <a:graphicData uri="http://schemas.openxmlformats.org/presentationml/2006/ole">
            <mc:AlternateContent xmlns:mc="http://schemas.openxmlformats.org/markup-compatibility/2006">
              <mc:Choice xmlns:v="urn:schemas-microsoft-com:vml" Requires="v">
                <p:oleObj spid="_x0000_s70881" name="Equation" r:id="rId16" imgW="1612800" imgH="419040" progId="">
                  <p:embed/>
                </p:oleObj>
              </mc:Choice>
              <mc:Fallback>
                <p:oleObj name="Equation" r:id="rId16" imgW="1612800" imgH="419040" progId="">
                  <p:embed/>
                  <p:pic>
                    <p:nvPicPr>
                      <p:cNvPr id="0" name="Picture 1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7300" y="3432175"/>
                        <a:ext cx="280352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7" grpId="0"/>
      <p:bldP spid="10" grpId="0"/>
      <p:bldP spid="11" grpId="0" build="p"/>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884" name="Picture 5" descr="C:\Users\Administrator\Desktop\财大ppt模板\B9PPT模板（一）-07.jpg"/>
          <p:cNvPicPr>
            <a:picLocks noChangeAspect="1" noChangeArrowheads="1"/>
          </p:cNvPicPr>
          <p:nvPr/>
        </p:nvPicPr>
        <p:blipFill>
          <a:blip r:embed="rId3"/>
          <a:srcRect/>
          <a:stretch>
            <a:fillRect/>
          </a:stretch>
        </p:blipFill>
        <p:spPr bwMode="auto">
          <a:xfrm>
            <a:off x="-26988" y="0"/>
            <a:ext cx="10691813" cy="7559675"/>
          </a:xfrm>
          <a:prstGeom prst="rect">
            <a:avLst/>
          </a:prstGeom>
          <a:noFill/>
          <a:ln w="9525">
            <a:noFill/>
            <a:miter lim="800000"/>
            <a:headEnd/>
            <a:tailEnd/>
          </a:ln>
        </p:spPr>
      </p:pic>
      <p:sp>
        <p:nvSpPr>
          <p:cNvPr id="75885" name="标题 1"/>
          <p:cNvSpPr>
            <a:spLocks noGrp="1"/>
          </p:cNvSpPr>
          <p:nvPr>
            <p:ph type="title" idx="4294967295"/>
          </p:nvPr>
        </p:nvSpPr>
        <p:spPr>
          <a:xfrm>
            <a:off x="1458913" y="4683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具体应用</a:t>
            </a:r>
          </a:p>
        </p:txBody>
      </p:sp>
      <p:sp>
        <p:nvSpPr>
          <p:cNvPr id="5" name="内容占位符 2"/>
          <p:cNvSpPr txBox="1">
            <a:spLocks/>
          </p:cNvSpPr>
          <p:nvPr/>
        </p:nvSpPr>
        <p:spPr bwMode="auto">
          <a:xfrm>
            <a:off x="1385888" y="1112838"/>
            <a:ext cx="7429500" cy="22320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基本假设</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2000">
                <a:latin typeface="微软雅黑" pitchFamily="34" charset="-122"/>
                <a:ea typeface="微软雅黑" pitchFamily="34" charset="-122"/>
              </a:rPr>
              <a:t>假设</a:t>
            </a:r>
            <a:r>
              <a:rPr lang="en-US" altLang="zh-CN" sz="2000">
                <a:latin typeface="微软雅黑" pitchFamily="34" charset="-122"/>
                <a:ea typeface="微软雅黑" pitchFamily="34" charset="-122"/>
              </a:rPr>
              <a:t>I</a:t>
            </a:r>
            <a:r>
              <a:rPr lang="zh-CN" altLang="en-US" sz="2000">
                <a:latin typeface="微软雅黑" pitchFamily="34" charset="-122"/>
                <a:ea typeface="微软雅黑" pitchFamily="34" charset="-122"/>
              </a:rPr>
              <a:t>：一年中，鱼的产卵是集中在</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月底一次性完成，捕捞工作只在前</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个月进行；</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2000">
                <a:latin typeface="微软雅黑" pitchFamily="34" charset="-122"/>
                <a:ea typeface="微软雅黑" pitchFamily="34" charset="-122"/>
              </a:rPr>
              <a:t>假设</a:t>
            </a:r>
            <a:r>
              <a:rPr lang="en-US" altLang="zh-CN" sz="2000">
                <a:latin typeface="微软雅黑" pitchFamily="34" charset="-122"/>
                <a:ea typeface="微软雅黑" pitchFamily="34" charset="-122"/>
              </a:rPr>
              <a:t>II</a:t>
            </a:r>
            <a:r>
              <a:rPr lang="zh-CN" altLang="en-US" sz="2000">
                <a:latin typeface="微软雅黑" pitchFamily="34" charset="-122"/>
                <a:ea typeface="微软雅黑" pitchFamily="34" charset="-122"/>
              </a:rPr>
              <a:t>：各龄鱼（不包括</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龄鱼）只在年末瞬时才长大一岁，鱼卵在年终才孵化完毕，成为</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龄鱼。</a:t>
            </a:r>
          </a:p>
        </p:txBody>
      </p:sp>
      <p:sp>
        <p:nvSpPr>
          <p:cNvPr id="9" name="内容占位符 2"/>
          <p:cNvSpPr txBox="1">
            <a:spLocks/>
          </p:cNvSpPr>
          <p:nvPr/>
        </p:nvSpPr>
        <p:spPr bwMode="auto">
          <a:xfrm>
            <a:off x="1350963" y="3492500"/>
            <a:ext cx="8394700" cy="20875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设年初各龄鱼群数量分别为                             </a:t>
            </a:r>
            <a:r>
              <a:rPr lang="en-US" altLang="zh-CN" sz="2000">
                <a:latin typeface="微软雅黑" pitchFamily="34" charset="-122"/>
                <a:ea typeface="微软雅黑" pitchFamily="34" charset="-122"/>
              </a:rPr>
              <a:t>,</a:t>
            </a:r>
          </a:p>
          <a:p>
            <a:pPr marL="390525" indent="-390525">
              <a:spcBef>
                <a:spcPct val="20000"/>
              </a:spcBef>
              <a:buFont typeface="Arial" charset="0"/>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八月末</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经过捕捞及自然死亡后的各龄鱼群数量为</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十二月末</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各龄鱼群数量为                                 </a:t>
            </a:r>
            <a:r>
              <a:rPr lang="en-US" altLang="zh-CN" sz="2000">
                <a:latin typeface="微软雅黑" pitchFamily="34" charset="-122"/>
                <a:ea typeface="微软雅黑" pitchFamily="34" charset="-122"/>
              </a:rPr>
              <a:t>;</a:t>
            </a: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7" name="Object 105"/>
          <p:cNvGraphicFramePr>
            <a:graphicFrameLocks noChangeAspect="1"/>
          </p:cNvGraphicFramePr>
          <p:nvPr/>
        </p:nvGraphicFramePr>
        <p:xfrm>
          <a:off x="4545013" y="3478213"/>
          <a:ext cx="2008187" cy="423862"/>
        </p:xfrm>
        <a:graphic>
          <a:graphicData uri="http://schemas.openxmlformats.org/presentationml/2006/ole">
            <mc:AlternateContent xmlns:mc="http://schemas.openxmlformats.org/markup-compatibility/2006">
              <mc:Choice xmlns:v="urn:schemas-microsoft-com:vml" Requires="v">
                <p:oleObj spid="_x0000_s75905" name="Equation" r:id="rId4" imgW="1205977" imgH="253890" progId="">
                  <p:embed/>
                </p:oleObj>
              </mc:Choice>
              <mc:Fallback>
                <p:oleObj name="Equation" r:id="rId4" imgW="1205977" imgH="253890" progId="">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013" y="3478213"/>
                        <a:ext cx="200818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6"/>
          <p:cNvGraphicFramePr>
            <a:graphicFrameLocks noChangeAspect="1"/>
          </p:cNvGraphicFramePr>
          <p:nvPr/>
        </p:nvGraphicFramePr>
        <p:xfrm>
          <a:off x="7146925" y="3781425"/>
          <a:ext cx="2008188" cy="423863"/>
        </p:xfrm>
        <a:graphic>
          <a:graphicData uri="http://schemas.openxmlformats.org/presentationml/2006/ole">
            <mc:AlternateContent xmlns:mc="http://schemas.openxmlformats.org/markup-compatibility/2006">
              <mc:Choice xmlns:v="urn:schemas-microsoft-com:vml" Requires="v">
                <p:oleObj spid="_x0000_s75906" name="Equation" r:id="rId6" imgW="1205977" imgH="253890" progId="">
                  <p:embed/>
                </p:oleObj>
              </mc:Choice>
              <mc:Fallback>
                <p:oleObj name="Equation" r:id="rId6" imgW="1205977" imgH="253890" progId="">
                  <p:embed/>
                  <p:pic>
                    <p:nvPicPr>
                      <p:cNvPr id="0" name="Picture 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6925" y="3781425"/>
                        <a:ext cx="200818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7"/>
          <p:cNvGraphicFramePr>
            <a:graphicFrameLocks noChangeAspect="1"/>
          </p:cNvGraphicFramePr>
          <p:nvPr/>
        </p:nvGraphicFramePr>
        <p:xfrm>
          <a:off x="4545013" y="4324350"/>
          <a:ext cx="2008187" cy="423863"/>
        </p:xfrm>
        <a:graphic>
          <a:graphicData uri="http://schemas.openxmlformats.org/presentationml/2006/ole">
            <mc:AlternateContent xmlns:mc="http://schemas.openxmlformats.org/markup-compatibility/2006">
              <mc:Choice xmlns:v="urn:schemas-microsoft-com:vml" Requires="v">
                <p:oleObj spid="_x0000_s75907" name="Equation" r:id="rId8" imgW="1205977" imgH="253890" progId="">
                  <p:embed/>
                </p:oleObj>
              </mc:Choice>
              <mc:Fallback>
                <p:oleObj name="Equation" r:id="rId8" imgW="1205977" imgH="253890" progId="">
                  <p:embed/>
                  <p:pic>
                    <p:nvPicPr>
                      <p:cNvPr id="0" name="Picture 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5013" y="4324350"/>
                        <a:ext cx="2008187"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01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3018" name="标题 1"/>
          <p:cNvSpPr>
            <a:spLocks noGrp="1"/>
          </p:cNvSpPr>
          <p:nvPr>
            <p:ph type="title" idx="4294967295"/>
          </p:nvPr>
        </p:nvSpPr>
        <p:spPr>
          <a:xfrm>
            <a:off x="1458913" y="7556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鱼群数量</a:t>
            </a:r>
          </a:p>
        </p:txBody>
      </p:sp>
      <p:graphicFrame>
        <p:nvGraphicFramePr>
          <p:cNvPr id="8" name="Object 305"/>
          <p:cNvGraphicFramePr>
            <a:graphicFrameLocks noChangeAspect="1"/>
          </p:cNvGraphicFramePr>
          <p:nvPr/>
        </p:nvGraphicFramePr>
        <p:xfrm>
          <a:off x="2106613" y="3060700"/>
          <a:ext cx="1944687" cy="609600"/>
        </p:xfrm>
        <a:graphic>
          <a:graphicData uri="http://schemas.openxmlformats.org/presentationml/2006/ole">
            <mc:AlternateContent xmlns:mc="http://schemas.openxmlformats.org/markup-compatibility/2006">
              <mc:Choice xmlns:v="urn:schemas-microsoft-com:vml" Requires="v">
                <p:oleObj spid="_x0000_s73073" name="Equation" r:id="rId4" imgW="1091880" imgH="342720" progId="">
                  <p:embed/>
                </p:oleObj>
              </mc:Choice>
              <mc:Fallback>
                <p:oleObj name="Equation" r:id="rId4" imgW="1091880" imgH="342720" progId="">
                  <p:embed/>
                  <p:pic>
                    <p:nvPicPr>
                      <p:cNvPr id="0"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613" y="3060700"/>
                        <a:ext cx="19446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06"/>
          <p:cNvGraphicFramePr>
            <a:graphicFrameLocks noChangeAspect="1"/>
          </p:cNvGraphicFramePr>
          <p:nvPr/>
        </p:nvGraphicFramePr>
        <p:xfrm>
          <a:off x="5202238" y="3060700"/>
          <a:ext cx="2011362" cy="609600"/>
        </p:xfrm>
        <a:graphic>
          <a:graphicData uri="http://schemas.openxmlformats.org/presentationml/2006/ole">
            <mc:AlternateContent xmlns:mc="http://schemas.openxmlformats.org/markup-compatibility/2006">
              <mc:Choice xmlns:v="urn:schemas-microsoft-com:vml" Requires="v">
                <p:oleObj spid="_x0000_s73074" name="Equation" r:id="rId6" imgW="1130040" imgH="342720" progId="">
                  <p:embed/>
                </p:oleObj>
              </mc:Choice>
              <mc:Fallback>
                <p:oleObj name="Equation" r:id="rId6" imgW="1130040" imgH="342720" progId="">
                  <p:embed/>
                  <p:pic>
                    <p:nvPicPr>
                      <p:cNvPr id="0" name="Picture 3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2238" y="3060700"/>
                        <a:ext cx="20113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07"/>
          <p:cNvGraphicFramePr>
            <a:graphicFrameLocks noChangeAspect="1"/>
          </p:cNvGraphicFramePr>
          <p:nvPr/>
        </p:nvGraphicFramePr>
        <p:xfrm>
          <a:off x="2033588" y="3781425"/>
          <a:ext cx="2578100" cy="609600"/>
        </p:xfrm>
        <a:graphic>
          <a:graphicData uri="http://schemas.openxmlformats.org/presentationml/2006/ole">
            <mc:AlternateContent xmlns:mc="http://schemas.openxmlformats.org/markup-compatibility/2006">
              <mc:Choice xmlns:v="urn:schemas-microsoft-com:vml" Requires="v">
                <p:oleObj spid="_x0000_s73075" name="Equation" r:id="rId8" imgW="1447560" imgH="342720" progId="">
                  <p:embed/>
                </p:oleObj>
              </mc:Choice>
              <mc:Fallback>
                <p:oleObj name="Equation" r:id="rId8" imgW="1447560" imgH="342720" progId="">
                  <p:embed/>
                  <p:pic>
                    <p:nvPicPr>
                      <p:cNvPr id="0" name="Picture 3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3588" y="3781425"/>
                        <a:ext cx="2578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08"/>
          <p:cNvGraphicFramePr>
            <a:graphicFrameLocks noChangeAspect="1"/>
          </p:cNvGraphicFramePr>
          <p:nvPr/>
        </p:nvGraphicFramePr>
        <p:xfrm>
          <a:off x="5202238" y="3808413"/>
          <a:ext cx="2306637" cy="609600"/>
        </p:xfrm>
        <a:graphic>
          <a:graphicData uri="http://schemas.openxmlformats.org/presentationml/2006/ole">
            <mc:AlternateContent xmlns:mc="http://schemas.openxmlformats.org/markup-compatibility/2006">
              <mc:Choice xmlns:v="urn:schemas-microsoft-com:vml" Requires="v">
                <p:oleObj spid="_x0000_s73076" name="Equation" r:id="rId10" imgW="1295280" imgH="342720" progId="">
                  <p:embed/>
                </p:oleObj>
              </mc:Choice>
              <mc:Fallback>
                <p:oleObj name="Equation" r:id="rId10" imgW="1295280" imgH="342720" progId="">
                  <p:embed/>
                  <p:pic>
                    <p:nvPicPr>
                      <p:cNvPr id="0" name="Picture 3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2238" y="3808413"/>
                        <a:ext cx="23066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1711325" y="5110163"/>
            <a:ext cx="7272338" cy="369887"/>
          </a:xfrm>
          <a:prstGeom prst="rect">
            <a:avLst/>
          </a:prstGeom>
          <a:noFill/>
          <a:ln w="9525">
            <a:noFill/>
            <a:miter lim="800000"/>
            <a:headEnd/>
            <a:tailEnd/>
          </a:ln>
        </p:spPr>
        <p:txBody>
          <a:bodyPr>
            <a:spAutoFit/>
          </a:bodyPr>
          <a:lstStyle/>
          <a:p>
            <a:r>
              <a:rPr lang="en-US" altLang="zh-CN" sz="1800">
                <a:latin typeface="微软雅黑" pitchFamily="34" charset="-122"/>
                <a:ea typeface="微软雅黑" pitchFamily="34" charset="-122"/>
              </a:rPr>
              <a:t>9</a:t>
            </a:r>
            <a:r>
              <a:rPr lang="zh-CN" altLang="en-US" sz="1800">
                <a:latin typeface="微软雅黑" pitchFamily="34" charset="-122"/>
                <a:ea typeface="微软雅黑" pitchFamily="34" charset="-122"/>
              </a:rPr>
              <a:t>一</a:t>
            </a:r>
            <a:r>
              <a:rPr lang="en-US" altLang="zh-CN" sz="1800">
                <a:latin typeface="微软雅黑" pitchFamily="34" charset="-122"/>
                <a:ea typeface="微软雅黑" pitchFamily="34" charset="-122"/>
              </a:rPr>
              <a:t>12</a:t>
            </a:r>
            <a:r>
              <a:rPr lang="zh-CN" altLang="en-US" sz="1800">
                <a:latin typeface="微软雅黑" pitchFamily="34" charset="-122"/>
                <a:ea typeface="微软雅黑" pitchFamily="34" charset="-122"/>
              </a:rPr>
              <a:t>月为产卵季节</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此期间不捕捞</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则十二月末</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各龄鱼群数量为</a:t>
            </a:r>
          </a:p>
        </p:txBody>
      </p:sp>
      <p:graphicFrame>
        <p:nvGraphicFramePr>
          <p:cNvPr id="13" name="Object 309"/>
          <p:cNvGraphicFramePr>
            <a:graphicFrameLocks noChangeAspect="1"/>
          </p:cNvGraphicFramePr>
          <p:nvPr/>
        </p:nvGraphicFramePr>
        <p:xfrm>
          <a:off x="2413000" y="5641975"/>
          <a:ext cx="1763713" cy="450850"/>
        </p:xfrm>
        <a:graphic>
          <a:graphicData uri="http://schemas.openxmlformats.org/presentationml/2006/ole">
            <mc:AlternateContent xmlns:mc="http://schemas.openxmlformats.org/markup-compatibility/2006">
              <mc:Choice xmlns:v="urn:schemas-microsoft-com:vml" Requires="v">
                <p:oleObj spid="_x0000_s73077" name="Equation" r:id="rId12" imgW="990360" imgH="253800" progId="">
                  <p:embed/>
                </p:oleObj>
              </mc:Choice>
              <mc:Fallback>
                <p:oleObj name="Equation" r:id="rId12" imgW="990360" imgH="253800" progId="">
                  <p:embed/>
                  <p:pic>
                    <p:nvPicPr>
                      <p:cNvPr id="0" name="Picture 3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3000" y="5641975"/>
                        <a:ext cx="17637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10"/>
          <p:cNvGraphicFramePr>
            <a:graphicFrameLocks noChangeAspect="1"/>
          </p:cNvGraphicFramePr>
          <p:nvPr/>
        </p:nvGraphicFramePr>
        <p:xfrm>
          <a:off x="5441950" y="5616575"/>
          <a:ext cx="1808163" cy="450850"/>
        </p:xfrm>
        <a:graphic>
          <a:graphicData uri="http://schemas.openxmlformats.org/presentationml/2006/ole">
            <mc:AlternateContent xmlns:mc="http://schemas.openxmlformats.org/markup-compatibility/2006">
              <mc:Choice xmlns:v="urn:schemas-microsoft-com:vml" Requires="v">
                <p:oleObj spid="_x0000_s73078" name="Equation" r:id="rId14" imgW="1015920" imgH="253800" progId="">
                  <p:embed/>
                </p:oleObj>
              </mc:Choice>
              <mc:Fallback>
                <p:oleObj name="Equation" r:id="rId14" imgW="1015920" imgH="253800" progId="">
                  <p:embed/>
                  <p:pic>
                    <p:nvPicPr>
                      <p:cNvPr id="0" name="Picture 3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1950" y="5616575"/>
                        <a:ext cx="180816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11"/>
          <p:cNvGraphicFramePr>
            <a:graphicFrameLocks noChangeAspect="1"/>
          </p:cNvGraphicFramePr>
          <p:nvPr/>
        </p:nvGraphicFramePr>
        <p:xfrm>
          <a:off x="1595438" y="6156325"/>
          <a:ext cx="3890962" cy="609600"/>
        </p:xfrm>
        <a:graphic>
          <a:graphicData uri="http://schemas.openxmlformats.org/presentationml/2006/ole">
            <mc:AlternateContent xmlns:mc="http://schemas.openxmlformats.org/markup-compatibility/2006">
              <mc:Choice xmlns:v="urn:schemas-microsoft-com:vml" Requires="v">
                <p:oleObj spid="_x0000_s73079" name="Equation" r:id="rId16" imgW="2184120" imgH="342720" progId="">
                  <p:embed/>
                </p:oleObj>
              </mc:Choice>
              <mc:Fallback>
                <p:oleObj name="Equation" r:id="rId16" imgW="2184120" imgH="342720" progId="">
                  <p:embed/>
                  <p:pic>
                    <p:nvPicPr>
                      <p:cNvPr id="0" name="Picture 3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5438" y="6156325"/>
                        <a:ext cx="38909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12"/>
          <p:cNvGraphicFramePr>
            <a:graphicFrameLocks noChangeAspect="1"/>
          </p:cNvGraphicFramePr>
          <p:nvPr/>
        </p:nvGraphicFramePr>
        <p:xfrm>
          <a:off x="5830888" y="6156325"/>
          <a:ext cx="3641725" cy="609600"/>
        </p:xfrm>
        <a:graphic>
          <a:graphicData uri="http://schemas.openxmlformats.org/presentationml/2006/ole">
            <mc:AlternateContent xmlns:mc="http://schemas.openxmlformats.org/markup-compatibility/2006">
              <mc:Choice xmlns:v="urn:schemas-microsoft-com:vml" Requires="v">
                <p:oleObj spid="_x0000_s73080" name="Equation" r:id="rId18" imgW="2044440" imgH="342720" progId="">
                  <p:embed/>
                </p:oleObj>
              </mc:Choice>
              <mc:Fallback>
                <p:oleObj name="Equation" r:id="rId18" imgW="2044440" imgH="342720" progId="">
                  <p:embed/>
                  <p:pic>
                    <p:nvPicPr>
                      <p:cNvPr id="0" name="Picture 3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30888" y="6156325"/>
                        <a:ext cx="3641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020" name="矩形 1"/>
          <p:cNvSpPr>
            <a:spLocks noChangeArrowheads="1"/>
          </p:cNvSpPr>
          <p:nvPr/>
        </p:nvSpPr>
        <p:spPr bwMode="auto">
          <a:xfrm>
            <a:off x="1490663" y="2124075"/>
            <a:ext cx="7127875" cy="646113"/>
          </a:xfrm>
          <a:prstGeom prst="rect">
            <a:avLst/>
          </a:prstGeom>
          <a:noFill/>
          <a:ln w="9525">
            <a:noFill/>
            <a:miter lim="800000"/>
            <a:headEnd/>
            <a:tailEnd/>
          </a:ln>
        </p:spPr>
        <p:txBody>
          <a:bodyPr>
            <a:spAutoFit/>
          </a:bodyPr>
          <a:lstStyle/>
          <a:p>
            <a:pPr>
              <a:buFont typeface="Arial" charset="0"/>
              <a:buNone/>
            </a:pPr>
            <a:endParaRPr lang="en-US" altLang="zh-CN" sz="1800">
              <a:latin typeface="微软雅黑" pitchFamily="34" charset="-122"/>
              <a:ea typeface="微软雅黑" pitchFamily="34" charset="-122"/>
            </a:endParaRPr>
          </a:p>
          <a:p>
            <a:pPr>
              <a:buFont typeface="Arial" charset="0"/>
              <a:buNone/>
            </a:pPr>
            <a:r>
              <a:rPr lang="en-US" altLang="zh-CN" sz="1800">
                <a:latin typeface="微软雅黑" pitchFamily="34" charset="-122"/>
                <a:ea typeface="微软雅黑" pitchFamily="34" charset="-122"/>
              </a:rPr>
              <a:t>1-8</a:t>
            </a:r>
            <a:r>
              <a:rPr lang="zh-CN" altLang="en-US" sz="1800">
                <a:latin typeface="微软雅黑" pitchFamily="34" charset="-122"/>
                <a:ea typeface="微软雅黑" pitchFamily="34" charset="-122"/>
              </a:rPr>
              <a:t>月为捕捞季节，经过捕捞及自然死亡，八月末，各龄鱼群数量为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92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6929"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微分方程</a:t>
            </a:r>
          </a:p>
        </p:txBody>
      </p:sp>
      <p:sp>
        <p:nvSpPr>
          <p:cNvPr id="34819" name="内容占位符 2"/>
          <p:cNvSpPr>
            <a:spLocks noGrp="1"/>
          </p:cNvSpPr>
          <p:nvPr>
            <p:ph idx="4294967295"/>
          </p:nvPr>
        </p:nvSpPr>
        <p:spPr>
          <a:xfrm>
            <a:off x="1633538" y="1547813"/>
            <a:ext cx="7429500" cy="433387"/>
          </a:xfrm>
        </p:spPr>
        <p:txBody>
          <a:bodyPr/>
          <a:lstStyle/>
          <a:p>
            <a:pPr eaLnBrk="1" hangingPunct="1">
              <a:buFont typeface="Arial" charset="0"/>
              <a:buNone/>
            </a:pPr>
            <a:r>
              <a:rPr lang="zh-CN" altLang="en-US" sz="1800" smtClean="0">
                <a:latin typeface="微软雅黑" pitchFamily="34" charset="-122"/>
                <a:ea typeface="微软雅黑" pitchFamily="34" charset="-122"/>
              </a:rPr>
              <a:t>微分方程：联系着自变量，未知函数及它的导数（或微分）间的关系式。</a:t>
            </a:r>
          </a:p>
        </p:txBody>
      </p:sp>
      <p:sp>
        <p:nvSpPr>
          <p:cNvPr id="5" name="内容占位符 2"/>
          <p:cNvSpPr txBox="1">
            <a:spLocks/>
          </p:cNvSpPr>
          <p:nvPr/>
        </p:nvSpPr>
        <p:spPr bwMode="auto">
          <a:xfrm>
            <a:off x="1633538" y="2324100"/>
            <a:ext cx="7673975" cy="13128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例如：物体冷却过程的数学模型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将某物体放置于空气中，在时刻</a:t>
            </a:r>
            <a:r>
              <a:rPr lang="en-US" altLang="zh-CN" sz="1800">
                <a:latin typeface="微软雅黑" pitchFamily="34" charset="-122"/>
                <a:ea typeface="微软雅黑" pitchFamily="34" charset="-122"/>
              </a:rPr>
              <a:t>t=0</a:t>
            </a:r>
            <a:r>
              <a:rPr lang="zh-CN" altLang="en-US" sz="1800">
                <a:latin typeface="微软雅黑" pitchFamily="34" charset="-122"/>
                <a:ea typeface="微软雅黑" pitchFamily="34" charset="-122"/>
              </a:rPr>
              <a:t>时，测得它的温度为  </a:t>
            </a:r>
            <a:r>
              <a:rPr lang="en-US" altLang="zh-CN" sz="1800">
                <a:latin typeface="微软雅黑" pitchFamily="34" charset="-122"/>
                <a:ea typeface="微软雅黑" pitchFamily="34" charset="-122"/>
              </a:rPr>
              <a:t>                ,10</a:t>
            </a:r>
            <a:r>
              <a:rPr lang="zh-CN" altLang="en-US" sz="1800">
                <a:latin typeface="微软雅黑" pitchFamily="34" charset="-122"/>
                <a:ea typeface="微软雅黑" pitchFamily="34" charset="-122"/>
              </a:rPr>
              <a:t>分钟后测量得温度为                   ，而空气的温度保持为                   ，</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要求确定此物体的温度</a:t>
            </a:r>
            <a:r>
              <a:rPr lang="en-US" altLang="zh-CN" sz="1800">
                <a:latin typeface="微软雅黑" pitchFamily="34" charset="-122"/>
                <a:ea typeface="微软雅黑" pitchFamily="34" charset="-122"/>
              </a:rPr>
              <a:t>u</a:t>
            </a:r>
            <a:r>
              <a:rPr lang="zh-CN" altLang="en-US" sz="1800">
                <a:latin typeface="微软雅黑" pitchFamily="34" charset="-122"/>
                <a:ea typeface="微软雅黑" pitchFamily="34" charset="-122"/>
              </a:rPr>
              <a:t>和时间</a:t>
            </a:r>
            <a:r>
              <a:rPr lang="en-US" altLang="zh-CN" sz="1800">
                <a:latin typeface="微软雅黑" pitchFamily="34" charset="-122"/>
                <a:ea typeface="微软雅黑" pitchFamily="34" charset="-122"/>
              </a:rPr>
              <a:t>t</a:t>
            </a:r>
            <a:r>
              <a:rPr lang="zh-CN" altLang="en-US" sz="1800">
                <a:latin typeface="微软雅黑" pitchFamily="34" charset="-122"/>
                <a:ea typeface="微软雅黑" pitchFamily="34" charset="-122"/>
              </a:rPr>
              <a:t>的关系。</a:t>
            </a:r>
          </a:p>
        </p:txBody>
      </p:sp>
      <p:graphicFrame>
        <p:nvGraphicFramePr>
          <p:cNvPr id="2" name="Object 123"/>
          <p:cNvGraphicFramePr>
            <a:graphicFrameLocks noChangeAspect="1"/>
          </p:cNvGraphicFramePr>
          <p:nvPr/>
        </p:nvGraphicFramePr>
        <p:xfrm>
          <a:off x="7434263" y="2635250"/>
          <a:ext cx="1252537" cy="425450"/>
        </p:xfrm>
        <a:graphic>
          <a:graphicData uri="http://schemas.openxmlformats.org/presentationml/2006/ole">
            <mc:AlternateContent xmlns:mc="http://schemas.openxmlformats.org/markup-compatibility/2006">
              <mc:Choice xmlns:v="urn:schemas-microsoft-com:vml" Requires="v">
                <p:oleObj spid="_x0000_s76963" name="Equation" r:id="rId4" imgW="711000" imgH="241200" progId="">
                  <p:embed/>
                </p:oleObj>
              </mc:Choice>
              <mc:Fallback>
                <p:oleObj name="Equation" r:id="rId4" imgW="711000" imgH="241200" progId="">
                  <p:embed/>
                  <p:pic>
                    <p:nvPicPr>
                      <p:cNvPr id="0" name="Picture 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4263" y="2635250"/>
                        <a:ext cx="125253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24"/>
          <p:cNvGraphicFramePr>
            <a:graphicFrameLocks noChangeAspect="1"/>
          </p:cNvGraphicFramePr>
          <p:nvPr/>
        </p:nvGraphicFramePr>
        <p:xfrm>
          <a:off x="4051300" y="2979738"/>
          <a:ext cx="1208088" cy="425450"/>
        </p:xfrm>
        <a:graphic>
          <a:graphicData uri="http://schemas.openxmlformats.org/presentationml/2006/ole">
            <mc:AlternateContent xmlns:mc="http://schemas.openxmlformats.org/markup-compatibility/2006">
              <mc:Choice xmlns:v="urn:schemas-microsoft-com:vml" Requires="v">
                <p:oleObj spid="_x0000_s76964" name="Equation" r:id="rId6" imgW="685800" imgH="241200" progId="">
                  <p:embed/>
                </p:oleObj>
              </mc:Choice>
              <mc:Fallback>
                <p:oleObj name="Equation" r:id="rId6" imgW="685800" imgH="241200" progId="">
                  <p:embed/>
                  <p:pic>
                    <p:nvPicPr>
                      <p:cNvPr id="0" name="Picture 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1300" y="2979738"/>
                        <a:ext cx="120808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3538" y="3781425"/>
            <a:ext cx="7429500" cy="15113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物理规律：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热量总是从温度高的物体向温度低的物体传导；（热力学第二定律）</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在一定的温度范围内，一个物体的</a:t>
            </a:r>
            <a:r>
              <a:rPr lang="zh-CN" altLang="en-US" sz="1800">
                <a:solidFill>
                  <a:srgbClr val="FF0000"/>
                </a:solidFill>
                <a:latin typeface="微软雅黑" pitchFamily="34" charset="-122"/>
                <a:ea typeface="微软雅黑" pitchFamily="34" charset="-122"/>
              </a:rPr>
              <a:t>温度变化速度</a:t>
            </a:r>
            <a:r>
              <a:rPr lang="zh-CN" altLang="en-US" sz="1800">
                <a:latin typeface="微软雅黑" pitchFamily="34" charset="-122"/>
                <a:ea typeface="微软雅黑" pitchFamily="34" charset="-122"/>
              </a:rPr>
              <a:t>与这一物体和其所在介质温度的差值成正比。（牛顿冷却定律）</a:t>
            </a:r>
            <a:endParaRPr lang="en-US" altLang="zh-CN" sz="1800">
              <a:latin typeface="微软雅黑" pitchFamily="34" charset="-122"/>
              <a:ea typeface="微软雅黑" pitchFamily="34" charset="-122"/>
            </a:endParaRPr>
          </a:p>
        </p:txBody>
      </p:sp>
      <p:graphicFrame>
        <p:nvGraphicFramePr>
          <p:cNvPr id="4" name="Object 125"/>
          <p:cNvGraphicFramePr>
            <a:graphicFrameLocks noChangeAspect="1"/>
          </p:cNvGraphicFramePr>
          <p:nvPr/>
        </p:nvGraphicFramePr>
        <p:xfrm>
          <a:off x="7650163" y="2974975"/>
          <a:ext cx="1143000" cy="425450"/>
        </p:xfrm>
        <a:graphic>
          <a:graphicData uri="http://schemas.openxmlformats.org/presentationml/2006/ole">
            <mc:AlternateContent xmlns:mc="http://schemas.openxmlformats.org/markup-compatibility/2006">
              <mc:Choice xmlns:v="urn:schemas-microsoft-com:vml" Requires="v">
                <p:oleObj spid="_x0000_s76965" name="Equation" r:id="rId8" imgW="647640" imgH="241200" progId="">
                  <p:embed/>
                </p:oleObj>
              </mc:Choice>
              <mc:Fallback>
                <p:oleObj name="Equation" r:id="rId8" imgW="647640" imgH="241200" progId="">
                  <p:embed/>
                  <p:pic>
                    <p:nvPicPr>
                      <p:cNvPr id="0" name="Picture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0163" y="2974975"/>
                        <a:ext cx="11430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6"/>
          <p:cNvGraphicFramePr>
            <a:graphicFrameLocks noChangeAspect="1"/>
          </p:cNvGraphicFramePr>
          <p:nvPr/>
        </p:nvGraphicFramePr>
        <p:xfrm>
          <a:off x="2178050" y="5076825"/>
          <a:ext cx="2016125" cy="762000"/>
        </p:xfrm>
        <a:graphic>
          <a:graphicData uri="http://schemas.openxmlformats.org/presentationml/2006/ole">
            <mc:AlternateContent xmlns:mc="http://schemas.openxmlformats.org/markup-compatibility/2006">
              <mc:Choice xmlns:v="urn:schemas-microsoft-com:vml" Requires="v">
                <p:oleObj spid="_x0000_s76966" name="Equation" r:id="rId10" imgW="1041120" imgH="393480" progId="">
                  <p:embed/>
                </p:oleObj>
              </mc:Choice>
              <mc:Fallback>
                <p:oleObj name="Equation" r:id="rId10" imgW="1041120" imgH="393480" progId="">
                  <p:embed/>
                  <p:pic>
                    <p:nvPicPr>
                      <p:cNvPr id="0" name="Picture 1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8050" y="5076825"/>
                        <a:ext cx="20161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7"/>
          <p:cNvGraphicFramePr>
            <a:graphicFrameLocks noChangeAspect="1"/>
          </p:cNvGraphicFramePr>
          <p:nvPr/>
        </p:nvGraphicFramePr>
        <p:xfrm>
          <a:off x="2178050" y="6013450"/>
          <a:ext cx="2546350" cy="503238"/>
        </p:xfrm>
        <a:graphic>
          <a:graphicData uri="http://schemas.openxmlformats.org/presentationml/2006/ole">
            <mc:AlternateContent xmlns:mc="http://schemas.openxmlformats.org/markup-compatibility/2006">
              <mc:Choice xmlns:v="urn:schemas-microsoft-com:vml" Requires="v">
                <p:oleObj spid="_x0000_s76967" name="Equation" r:id="rId12" imgW="1282680" imgH="253800" progId="">
                  <p:embed/>
                </p:oleObj>
              </mc:Choice>
              <mc:Fallback>
                <p:oleObj name="Equation" r:id="rId12" imgW="1282680" imgH="253800" progId="">
                  <p:embed/>
                  <p:pic>
                    <p:nvPicPr>
                      <p:cNvPr id="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8050" y="6013450"/>
                        <a:ext cx="25463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9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3899" name="标题 1"/>
          <p:cNvSpPr>
            <a:spLocks noGrp="1"/>
          </p:cNvSpPr>
          <p:nvPr>
            <p:ph type="title" idx="4294967295"/>
          </p:nvPr>
        </p:nvSpPr>
        <p:spPr>
          <a:xfrm>
            <a:off x="1633538" y="4683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模型</a:t>
            </a:r>
          </a:p>
        </p:txBody>
      </p:sp>
      <p:sp>
        <p:nvSpPr>
          <p:cNvPr id="34819" name="内容占位符 2"/>
          <p:cNvSpPr>
            <a:spLocks noGrp="1"/>
          </p:cNvSpPr>
          <p:nvPr>
            <p:ph idx="4294967295"/>
          </p:nvPr>
        </p:nvSpPr>
        <p:spPr>
          <a:xfrm>
            <a:off x="1633538" y="1116013"/>
            <a:ext cx="7429500" cy="493712"/>
          </a:xfrm>
        </p:spPr>
        <p:txBody>
          <a:bodyPr/>
          <a:lstStyle/>
          <a:p>
            <a:pPr eaLnBrk="1" hangingPunct="1">
              <a:buFont typeface="Arial" charset="0"/>
              <a:buNone/>
            </a:pPr>
            <a:r>
              <a:rPr lang="zh-CN" altLang="en-US" sz="1800" smtClean="0">
                <a:latin typeface="微软雅黑" pitchFamily="34" charset="-122"/>
                <a:ea typeface="微软雅黑" pitchFamily="34" charset="-122"/>
              </a:rPr>
              <a:t>收获量为</a:t>
            </a:r>
          </a:p>
        </p:txBody>
      </p:sp>
      <p:graphicFrame>
        <p:nvGraphicFramePr>
          <p:cNvPr id="2" name="Object 164"/>
          <p:cNvGraphicFramePr>
            <a:graphicFrameLocks noChangeAspect="1"/>
          </p:cNvGraphicFramePr>
          <p:nvPr/>
        </p:nvGraphicFramePr>
        <p:xfrm>
          <a:off x="3259138" y="900113"/>
          <a:ext cx="2747962" cy="717550"/>
        </p:xfrm>
        <a:graphic>
          <a:graphicData uri="http://schemas.openxmlformats.org/presentationml/2006/ole">
            <mc:AlternateContent xmlns:mc="http://schemas.openxmlformats.org/markup-compatibility/2006">
              <mc:Choice xmlns:v="urn:schemas-microsoft-com:vml" Requires="v">
                <p:oleObj spid="_x0000_s73940" name="Equation" r:id="rId4" imgW="1460160" imgH="380880" progId="">
                  <p:embed/>
                </p:oleObj>
              </mc:Choice>
              <mc:Fallback>
                <p:oleObj name="Equation" r:id="rId4" imgW="1460160" imgH="380880" progId="">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138" y="900113"/>
                        <a:ext cx="27479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5"/>
          <p:cNvGraphicFramePr>
            <a:graphicFrameLocks noChangeAspect="1"/>
          </p:cNvGraphicFramePr>
          <p:nvPr/>
        </p:nvGraphicFramePr>
        <p:xfrm>
          <a:off x="6354763" y="971550"/>
          <a:ext cx="2270125" cy="717550"/>
        </p:xfrm>
        <a:graphic>
          <a:graphicData uri="http://schemas.openxmlformats.org/presentationml/2006/ole">
            <mc:AlternateContent xmlns:mc="http://schemas.openxmlformats.org/markup-compatibility/2006">
              <mc:Choice xmlns:v="urn:schemas-microsoft-com:vml" Requires="v">
                <p:oleObj spid="_x0000_s73941" name="Equation" r:id="rId6" imgW="1206360" imgH="380880" progId="">
                  <p:embed/>
                </p:oleObj>
              </mc:Choice>
              <mc:Fallback>
                <p:oleObj name="Equation" r:id="rId6" imgW="1206360" imgH="380880" progId="">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763" y="971550"/>
                        <a:ext cx="22701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66"/>
          <p:cNvGraphicFramePr>
            <a:graphicFrameLocks noChangeAspect="1"/>
          </p:cNvGraphicFramePr>
          <p:nvPr/>
        </p:nvGraphicFramePr>
        <p:xfrm>
          <a:off x="3114675" y="2484438"/>
          <a:ext cx="3121025" cy="515937"/>
        </p:xfrm>
        <a:graphic>
          <a:graphicData uri="http://schemas.openxmlformats.org/presentationml/2006/ole">
            <mc:AlternateContent xmlns:mc="http://schemas.openxmlformats.org/markup-compatibility/2006">
              <mc:Choice xmlns:v="urn:schemas-microsoft-com:vml" Requires="v">
                <p:oleObj spid="_x0000_s73942" name="Equation" r:id="rId8" imgW="1384200" imgH="228600" progId="">
                  <p:embed/>
                </p:oleObj>
              </mc:Choice>
              <mc:Fallback>
                <p:oleObj name="Equation" r:id="rId8" imgW="1384200" imgH="228600" progId="">
                  <p:embed/>
                  <p:pic>
                    <p:nvPicPr>
                      <p:cNvPr id="0" name="Picture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4675" y="2484438"/>
                        <a:ext cx="3121025"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67"/>
          <p:cNvGraphicFramePr>
            <a:graphicFrameLocks noChangeAspect="1"/>
          </p:cNvGraphicFramePr>
          <p:nvPr/>
        </p:nvGraphicFramePr>
        <p:xfrm>
          <a:off x="3262313" y="3132138"/>
          <a:ext cx="2660650" cy="1995487"/>
        </p:xfrm>
        <a:graphic>
          <a:graphicData uri="http://schemas.openxmlformats.org/presentationml/2006/ole">
            <mc:AlternateContent xmlns:mc="http://schemas.openxmlformats.org/markup-compatibility/2006">
              <mc:Choice xmlns:v="urn:schemas-microsoft-com:vml" Requires="v">
                <p:oleObj spid="_x0000_s73943" name="Equation" r:id="rId10" imgW="1422360" imgH="1066680" progId="">
                  <p:embed/>
                </p:oleObj>
              </mc:Choice>
              <mc:Fallback>
                <p:oleObj name="Equation" r:id="rId10" imgW="1422360" imgH="1066680" progId="">
                  <p:embed/>
                  <p:pic>
                    <p:nvPicPr>
                      <p:cNvPr id="0" name="Picture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2313" y="3132138"/>
                        <a:ext cx="2660650" cy="199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809750" y="5148263"/>
            <a:ext cx="7429500" cy="4953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其中</a:t>
            </a:r>
          </a:p>
        </p:txBody>
      </p:sp>
      <p:graphicFrame>
        <p:nvGraphicFramePr>
          <p:cNvPr id="6" name="Object 168"/>
          <p:cNvGraphicFramePr>
            <a:graphicFrameLocks noChangeAspect="1"/>
          </p:cNvGraphicFramePr>
          <p:nvPr/>
        </p:nvGraphicFramePr>
        <p:xfrm>
          <a:off x="3114675" y="5797550"/>
          <a:ext cx="3270250" cy="544513"/>
        </p:xfrm>
        <a:graphic>
          <a:graphicData uri="http://schemas.openxmlformats.org/presentationml/2006/ole">
            <mc:AlternateContent xmlns:mc="http://schemas.openxmlformats.org/markup-compatibility/2006">
              <mc:Choice xmlns:v="urn:schemas-microsoft-com:vml" Requires="v">
                <p:oleObj spid="_x0000_s73944" name="Equation" r:id="rId12" imgW="1828800" imgH="304560" progId="">
                  <p:embed/>
                </p:oleObj>
              </mc:Choice>
              <mc:Fallback>
                <p:oleObj name="Equation" r:id="rId12" imgW="1828800" imgH="304560" progId="">
                  <p:embed/>
                  <p:pic>
                    <p:nvPicPr>
                      <p:cNvPr id="0" name="Picture 1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4675" y="5797550"/>
                        <a:ext cx="32702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69"/>
          <p:cNvGraphicFramePr>
            <a:graphicFrameLocks noChangeAspect="1"/>
          </p:cNvGraphicFramePr>
          <p:nvPr/>
        </p:nvGraphicFramePr>
        <p:xfrm>
          <a:off x="3114675" y="5151438"/>
          <a:ext cx="3779838" cy="503237"/>
        </p:xfrm>
        <a:graphic>
          <a:graphicData uri="http://schemas.openxmlformats.org/presentationml/2006/ole">
            <mc:AlternateContent xmlns:mc="http://schemas.openxmlformats.org/markup-compatibility/2006">
              <mc:Choice xmlns:v="urn:schemas-microsoft-com:vml" Requires="v">
                <p:oleObj spid="_x0000_s73945" name="Equation" r:id="rId14" imgW="2095200" imgH="279360" progId="">
                  <p:embed/>
                </p:oleObj>
              </mc:Choice>
              <mc:Fallback>
                <p:oleObj name="Equation" r:id="rId14" imgW="2095200" imgH="279360" progId="">
                  <p:embed/>
                  <p:pic>
                    <p:nvPicPr>
                      <p:cNvPr id="0" name="Picture 1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14675" y="5151438"/>
                        <a:ext cx="37798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2"/>
          <p:cNvSpPr txBox="1">
            <a:spLocks/>
          </p:cNvSpPr>
          <p:nvPr/>
        </p:nvSpPr>
        <p:spPr bwMode="auto">
          <a:xfrm>
            <a:off x="1644650" y="1836738"/>
            <a:ext cx="7878763" cy="4937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要实现持续捕获，则每年初各个年龄组鱼群数量不变，由此可建立模型为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94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74944" name="标题 1"/>
          <p:cNvSpPr>
            <a:spLocks noGrp="1"/>
          </p:cNvSpPr>
          <p:nvPr>
            <p:ph type="title" idx="4294967295"/>
          </p:nvPr>
        </p:nvSpPr>
        <p:spPr>
          <a:xfrm>
            <a:off x="165576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计算结果</a:t>
            </a:r>
          </a:p>
        </p:txBody>
      </p:sp>
      <p:sp>
        <p:nvSpPr>
          <p:cNvPr id="34819" name="内容占位符 2"/>
          <p:cNvSpPr>
            <a:spLocks noGrp="1"/>
          </p:cNvSpPr>
          <p:nvPr>
            <p:ph idx="4294967295"/>
          </p:nvPr>
        </p:nvSpPr>
        <p:spPr>
          <a:xfrm>
            <a:off x="1666875" y="1692275"/>
            <a:ext cx="7429500" cy="493713"/>
          </a:xfrm>
        </p:spPr>
        <p:txBody>
          <a:bodyPr/>
          <a:lstStyle/>
          <a:p>
            <a:pPr eaLnBrk="1" hangingPunct="1">
              <a:buFont typeface="Arial" charset="0"/>
              <a:buNone/>
            </a:pPr>
            <a:r>
              <a:rPr lang="zh-CN" altLang="en-US" sz="1800" smtClean="0">
                <a:latin typeface="微软雅黑" pitchFamily="34" charset="-122"/>
                <a:ea typeface="微软雅黑" pitchFamily="34" charset="-122"/>
              </a:rPr>
              <a:t>年最大捕获量：                                 克</a:t>
            </a:r>
          </a:p>
        </p:txBody>
      </p:sp>
      <p:graphicFrame>
        <p:nvGraphicFramePr>
          <p:cNvPr id="2" name="Object 184"/>
          <p:cNvGraphicFramePr>
            <a:graphicFrameLocks noChangeAspect="1"/>
          </p:cNvGraphicFramePr>
          <p:nvPr/>
        </p:nvGraphicFramePr>
        <p:xfrm>
          <a:off x="3330575" y="1692275"/>
          <a:ext cx="2232025" cy="392113"/>
        </p:xfrm>
        <a:graphic>
          <a:graphicData uri="http://schemas.openxmlformats.org/presentationml/2006/ole">
            <mc:AlternateContent xmlns:mc="http://schemas.openxmlformats.org/markup-compatibility/2006">
              <mc:Choice xmlns:v="urn:schemas-microsoft-com:vml" Requires="v">
                <p:oleObj spid="_x0000_s75008" name="Equation" r:id="rId4" imgW="1447560" imgH="253800" progId="">
                  <p:embed/>
                </p:oleObj>
              </mc:Choice>
              <mc:Fallback>
                <p:oleObj name="Equation" r:id="rId4" imgW="1447560" imgH="253800" progId="">
                  <p:embed/>
                  <p:pic>
                    <p:nvPicPr>
                      <p:cNvPr id="0" name="Picture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5" y="1692275"/>
                        <a:ext cx="22320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57350" y="2413000"/>
            <a:ext cx="7429500" cy="49371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最佳捕捞强度系数：                           克</a:t>
            </a:r>
          </a:p>
        </p:txBody>
      </p:sp>
      <p:graphicFrame>
        <p:nvGraphicFramePr>
          <p:cNvPr id="3" name="Object 185"/>
          <p:cNvGraphicFramePr>
            <a:graphicFrameLocks noChangeAspect="1"/>
          </p:cNvGraphicFramePr>
          <p:nvPr/>
        </p:nvGraphicFramePr>
        <p:xfrm>
          <a:off x="3906838" y="2384425"/>
          <a:ext cx="1655762" cy="390525"/>
        </p:xfrm>
        <a:graphic>
          <a:graphicData uri="http://schemas.openxmlformats.org/presentationml/2006/ole">
            <mc:AlternateContent xmlns:mc="http://schemas.openxmlformats.org/markup-compatibility/2006">
              <mc:Choice xmlns:v="urn:schemas-microsoft-com:vml" Requires="v">
                <p:oleObj spid="_x0000_s75009" name="Equation" r:id="rId6" imgW="863280" imgH="203040" progId="">
                  <p:embed/>
                </p:oleObj>
              </mc:Choice>
              <mc:Fallback>
                <p:oleObj name="Equation" r:id="rId6" imgW="863280" imgH="203040" progId="">
                  <p:embed/>
                  <p:pic>
                    <p:nvPicPr>
                      <p:cNvPr id="0" name="Picture 1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6838" y="2384425"/>
                        <a:ext cx="16557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74813" y="3287713"/>
            <a:ext cx="7429500" cy="4937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此时：                                 </a:t>
            </a:r>
          </a:p>
        </p:txBody>
      </p:sp>
      <p:graphicFrame>
        <p:nvGraphicFramePr>
          <p:cNvPr id="4" name="Object 186"/>
          <p:cNvGraphicFramePr>
            <a:graphicFrameLocks noChangeAspect="1"/>
          </p:cNvGraphicFramePr>
          <p:nvPr/>
        </p:nvGraphicFramePr>
        <p:xfrm>
          <a:off x="2466975" y="3781425"/>
          <a:ext cx="2124075" cy="493713"/>
        </p:xfrm>
        <a:graphic>
          <a:graphicData uri="http://schemas.openxmlformats.org/presentationml/2006/ole">
            <mc:AlternateContent xmlns:mc="http://schemas.openxmlformats.org/markup-compatibility/2006">
              <mc:Choice xmlns:v="urn:schemas-microsoft-com:vml" Requires="v">
                <p:oleObj spid="_x0000_s75010" name="Equation" r:id="rId8" imgW="1091880" imgH="253800" progId="">
                  <p:embed/>
                </p:oleObj>
              </mc:Choice>
              <mc:Fallback>
                <p:oleObj name="Equation" r:id="rId8" imgW="1091880" imgH="253800" progId="">
                  <p:embed/>
                  <p:pic>
                    <p:nvPicPr>
                      <p:cNvPr id="0" name="Picture 1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6975" y="3781425"/>
                        <a:ext cx="212407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87"/>
          <p:cNvGraphicFramePr>
            <a:graphicFrameLocks noChangeAspect="1"/>
          </p:cNvGraphicFramePr>
          <p:nvPr/>
        </p:nvGraphicFramePr>
        <p:xfrm>
          <a:off x="2466975" y="4429125"/>
          <a:ext cx="2198688" cy="493713"/>
        </p:xfrm>
        <a:graphic>
          <a:graphicData uri="http://schemas.openxmlformats.org/presentationml/2006/ole">
            <mc:AlternateContent xmlns:mc="http://schemas.openxmlformats.org/markup-compatibility/2006">
              <mc:Choice xmlns:v="urn:schemas-microsoft-com:vml" Requires="v">
                <p:oleObj spid="_x0000_s75011" name="Equation" r:id="rId10" imgW="1130040" imgH="253800" progId="">
                  <p:embed/>
                </p:oleObj>
              </mc:Choice>
              <mc:Fallback>
                <p:oleObj name="Equation" r:id="rId10" imgW="1130040" imgH="253800" progId="">
                  <p:embed/>
                  <p:pic>
                    <p:nvPicPr>
                      <p:cNvPr id="0" name="Picture 1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6975" y="4429125"/>
                        <a:ext cx="219868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88"/>
          <p:cNvGraphicFramePr>
            <a:graphicFrameLocks noChangeAspect="1"/>
          </p:cNvGraphicFramePr>
          <p:nvPr/>
        </p:nvGraphicFramePr>
        <p:xfrm>
          <a:off x="2466975" y="5005388"/>
          <a:ext cx="2197100" cy="493712"/>
        </p:xfrm>
        <a:graphic>
          <a:graphicData uri="http://schemas.openxmlformats.org/presentationml/2006/ole">
            <mc:AlternateContent xmlns:mc="http://schemas.openxmlformats.org/markup-compatibility/2006">
              <mc:Choice xmlns:v="urn:schemas-microsoft-com:vml" Requires="v">
                <p:oleObj spid="_x0000_s75012" name="Equation" r:id="rId12" imgW="1130040" imgH="253800" progId="Equation.DSMT4">
                  <p:embed/>
                </p:oleObj>
              </mc:Choice>
              <mc:Fallback>
                <p:oleObj name="Equation" r:id="rId12" imgW="1130040" imgH="253800" progId="Equation.DSMT4">
                  <p:embed/>
                  <p:pic>
                    <p:nvPicPr>
                      <p:cNvPr id="0" name="Picture 1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6975" y="5005388"/>
                        <a:ext cx="21971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89"/>
          <p:cNvGraphicFramePr>
            <a:graphicFrameLocks noChangeAspect="1"/>
          </p:cNvGraphicFramePr>
          <p:nvPr/>
        </p:nvGraphicFramePr>
        <p:xfrm>
          <a:off x="2466975" y="5580063"/>
          <a:ext cx="2124075" cy="493712"/>
        </p:xfrm>
        <a:graphic>
          <a:graphicData uri="http://schemas.openxmlformats.org/presentationml/2006/ole">
            <mc:AlternateContent xmlns:mc="http://schemas.openxmlformats.org/markup-compatibility/2006">
              <mc:Choice xmlns:v="urn:schemas-microsoft-com:vml" Requires="v">
                <p:oleObj spid="_x0000_s75013" name="Equation" r:id="rId14" imgW="1091880" imgH="253800" progId="">
                  <p:embed/>
                </p:oleObj>
              </mc:Choice>
              <mc:Fallback>
                <p:oleObj name="Equation" r:id="rId14" imgW="1091880" imgH="253800" progId="">
                  <p:embed/>
                  <p:pic>
                    <p:nvPicPr>
                      <p:cNvPr id="0" name="Picture 1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66975" y="5580063"/>
                        <a:ext cx="212407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90"/>
          <p:cNvGraphicFramePr>
            <a:graphicFrameLocks noChangeAspect="1"/>
          </p:cNvGraphicFramePr>
          <p:nvPr/>
        </p:nvGraphicFramePr>
        <p:xfrm>
          <a:off x="2466975" y="6229350"/>
          <a:ext cx="1876425" cy="444500"/>
        </p:xfrm>
        <a:graphic>
          <a:graphicData uri="http://schemas.openxmlformats.org/presentationml/2006/ole">
            <mc:AlternateContent xmlns:mc="http://schemas.openxmlformats.org/markup-compatibility/2006">
              <mc:Choice xmlns:v="urn:schemas-microsoft-com:vml" Requires="v">
                <p:oleObj spid="_x0000_s75014" name="Equation" r:id="rId16" imgW="965160" imgH="228600" progId="">
                  <p:embed/>
                </p:oleObj>
              </mc:Choice>
              <mc:Fallback>
                <p:oleObj name="Equation" r:id="rId16" imgW="965160" imgH="228600" progId="">
                  <p:embed/>
                  <p:pic>
                    <p:nvPicPr>
                      <p:cNvPr id="0" name="Picture 1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66975" y="6229350"/>
                        <a:ext cx="18764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5666202"/>
              </p:ext>
            </p:extLst>
          </p:nvPr>
        </p:nvGraphicFramePr>
        <p:xfrm>
          <a:off x="6138788" y="4068663"/>
          <a:ext cx="1295400" cy="730250"/>
        </p:xfrm>
        <a:graphic>
          <a:graphicData uri="http://schemas.openxmlformats.org/presentationml/2006/ole">
            <mc:AlternateContent xmlns:mc="http://schemas.openxmlformats.org/markup-compatibility/2006">
              <mc:Choice xmlns:v="urn:schemas-microsoft-com:vml" Requires="v">
                <p:oleObj spid="_x0000_s75015" name="Equation" r:id="rId18" imgW="698197" imgH="393529" progId="Equation.DSMT4">
                  <p:embed/>
                </p:oleObj>
              </mc:Choice>
              <mc:Fallback>
                <p:oleObj name="Equation" r:id="rId18" imgW="698197" imgH="393529" progId="Equation.DSMT4">
                  <p:embed/>
                  <p:pic>
                    <p:nvPicPr>
                      <p:cNvPr id="0" name="Object 1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38788" y="4068663"/>
                        <a:ext cx="1295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87379925"/>
              </p:ext>
            </p:extLst>
          </p:nvPr>
        </p:nvGraphicFramePr>
        <p:xfrm>
          <a:off x="6138788" y="5076775"/>
          <a:ext cx="1271588" cy="730250"/>
        </p:xfrm>
        <a:graphic>
          <a:graphicData uri="http://schemas.openxmlformats.org/presentationml/2006/ole">
            <mc:AlternateContent xmlns:mc="http://schemas.openxmlformats.org/markup-compatibility/2006">
              <mc:Choice xmlns:v="urn:schemas-microsoft-com:vml" Requires="v">
                <p:oleObj spid="_x0000_s75016" name="Equation" r:id="rId20" imgW="685800" imgH="393700" progId="Equation.DSMT4">
                  <p:embed/>
                </p:oleObj>
              </mc:Choice>
              <mc:Fallback>
                <p:oleObj name="Equation" r:id="rId20" imgW="685800" imgH="393700" progId="Equation.DSMT4">
                  <p:embed/>
                  <p:pic>
                    <p:nvPicPr>
                      <p:cNvPr id="0" name="Object 1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38788" y="5076775"/>
                        <a:ext cx="1271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5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5156" name="标题 1"/>
          <p:cNvSpPr>
            <a:spLocks noGrp="1"/>
          </p:cNvSpPr>
          <p:nvPr>
            <p:ph type="title" idx="4294967295"/>
          </p:nvPr>
        </p:nvSpPr>
        <p:spPr>
          <a:xfrm>
            <a:off x="1633538" y="468313"/>
            <a:ext cx="7429500" cy="496887"/>
          </a:xfrm>
        </p:spPr>
        <p:txBody>
          <a:bodyPr/>
          <a:lstStyle/>
          <a:p>
            <a:pPr algn="l" eaLnBrk="1" hangingPunct="1"/>
            <a:r>
              <a:rPr lang="en-US" altLang="zh-CN" sz="2500" smtClean="0">
                <a:solidFill>
                  <a:srgbClr val="7C1D20"/>
                </a:solidFill>
                <a:latin typeface="微软雅黑" pitchFamily="34" charset="-122"/>
                <a:ea typeface="微软雅黑" pitchFamily="34" charset="-122"/>
              </a:rPr>
              <a:t>2005</a:t>
            </a:r>
            <a:r>
              <a:rPr lang="zh-CN" altLang="en-US" sz="2500" smtClean="0">
                <a:solidFill>
                  <a:srgbClr val="7C1D20"/>
                </a:solidFill>
                <a:latin typeface="微软雅黑" pitchFamily="34" charset="-122"/>
                <a:ea typeface="微软雅黑" pitchFamily="34" charset="-122"/>
              </a:rPr>
              <a:t>年</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长江水质综合评价与预测</a:t>
            </a:r>
          </a:p>
        </p:txBody>
      </p:sp>
      <p:sp>
        <p:nvSpPr>
          <p:cNvPr id="32771" name="内容占位符 2"/>
          <p:cNvSpPr>
            <a:spLocks noGrp="1"/>
          </p:cNvSpPr>
          <p:nvPr>
            <p:ph idx="4294967295"/>
          </p:nvPr>
        </p:nvSpPr>
        <p:spPr>
          <a:xfrm>
            <a:off x="1169988" y="1044575"/>
            <a:ext cx="7893050" cy="5976938"/>
          </a:xfrm>
        </p:spPr>
        <p:txBody>
          <a:bodyPr/>
          <a:lstStyle/>
          <a:p>
            <a:r>
              <a:rPr lang="zh-CN" altLang="zh-CN" sz="1800" smtClean="0"/>
              <a:t>水是人类赖以生存的资源，保护水资源就是保护我们自己，对于我国大江大河水资源的保护和治理应是重中之重。专家们呼吁：“以人为本，建设文明和谐社会，改善人与自然的环境，减少污染。”</a:t>
            </a:r>
            <a:r>
              <a:rPr lang="en-US" altLang="zh-CN" sz="1800" smtClean="0"/>
              <a:t> </a:t>
            </a:r>
            <a:endParaRPr lang="zh-CN" altLang="zh-CN" sz="1800" smtClean="0"/>
          </a:p>
          <a:p>
            <a:r>
              <a:rPr lang="zh-CN" altLang="zh-CN" sz="1800" smtClean="0"/>
              <a:t>长江是我国第一、世界第三大河流，长江水质的污染程度日趋严重，已引起了相关政府部门和专家们的高度重视。</a:t>
            </a:r>
            <a:r>
              <a:rPr lang="en-US" altLang="zh-CN" sz="1800" smtClean="0"/>
              <a:t>2004</a:t>
            </a:r>
            <a:r>
              <a:rPr lang="zh-CN" altLang="zh-CN" sz="1800" smtClean="0"/>
              <a:t>年</a:t>
            </a:r>
            <a:r>
              <a:rPr lang="en-US" altLang="zh-CN" sz="1800" smtClean="0"/>
              <a:t>10</a:t>
            </a:r>
            <a:r>
              <a:rPr lang="zh-CN" altLang="zh-CN" sz="1800" smtClean="0"/>
              <a:t>月，由全国政协与中国发展研究院联合组成“保护长江万里行”考察团，从长江上游宜宾到下游上海，对沿线</a:t>
            </a:r>
            <a:r>
              <a:rPr lang="en-US" altLang="zh-CN" sz="1800" smtClean="0"/>
              <a:t>21</a:t>
            </a:r>
            <a:r>
              <a:rPr lang="zh-CN" altLang="zh-CN" sz="1800" smtClean="0"/>
              <a:t>个重点城市做了实地考察，揭示了一幅长江污染的真实画面，其污染程度让人触目惊心。为此，专家们提出“若不及时拯救，长江生态</a:t>
            </a:r>
            <a:r>
              <a:rPr lang="en-US" altLang="zh-CN" sz="1800" smtClean="0"/>
              <a:t>10</a:t>
            </a:r>
            <a:r>
              <a:rPr lang="zh-CN" altLang="zh-CN" sz="1800" smtClean="0"/>
              <a:t>年内将濒临崩溃”（附件１），并发出了“拿什么拯救癌变长江”的呼唤（附件</a:t>
            </a:r>
            <a:r>
              <a:rPr lang="en-US" altLang="zh-CN" sz="1800" smtClean="0"/>
              <a:t>2</a:t>
            </a:r>
            <a:r>
              <a:rPr lang="zh-CN" altLang="zh-CN" sz="1800" smtClean="0"/>
              <a:t>）。</a:t>
            </a:r>
          </a:p>
          <a:p>
            <a:r>
              <a:rPr lang="zh-CN" altLang="zh-CN" sz="1800" smtClean="0"/>
              <a:t>附件</a:t>
            </a:r>
            <a:r>
              <a:rPr lang="en-US" altLang="zh-CN" sz="1800" smtClean="0"/>
              <a:t>3</a:t>
            </a:r>
            <a:r>
              <a:rPr lang="zh-CN" altLang="zh-CN" sz="1800" smtClean="0"/>
              <a:t>给出了长江沿线</a:t>
            </a:r>
            <a:r>
              <a:rPr lang="en-US" altLang="zh-CN" sz="1800" smtClean="0"/>
              <a:t>17</a:t>
            </a:r>
            <a:r>
              <a:rPr lang="zh-CN" altLang="zh-CN" sz="1800" smtClean="0"/>
              <a:t>个观测站（地区）近两年多主要水质指标的检测数据，以及干流上７个观测站近一年多的基本数据（站点距离、水流量和水流速）。</a:t>
            </a:r>
            <a:r>
              <a:rPr lang="zh-CN" altLang="zh-CN" sz="1800" smtClean="0">
                <a:solidFill>
                  <a:srgbClr val="0070C0"/>
                </a:solidFill>
              </a:rPr>
              <a:t>通常认为一个观测站（地区）的水质污染主要来自于本地区的排污和上游的污水。</a:t>
            </a:r>
            <a:r>
              <a:rPr lang="zh-CN" altLang="zh-CN" sz="1800" smtClean="0">
                <a:solidFill>
                  <a:srgbClr val="FF0000"/>
                </a:solidFill>
              </a:rPr>
              <a:t>一般说来，江河自身对污染物都有一定的自然净化能力，即污染物在水环境中通过物理降解、化学降解和生物降解等使水中污染物的浓度降低。反映江河自然净化能力的指标称为降解系数。事实上，长江干流的自然净化能力可以认为是近似均匀的，</a:t>
            </a:r>
            <a:r>
              <a:rPr lang="zh-CN" altLang="zh-CN" sz="1800" smtClean="0"/>
              <a:t>根据检测可知，主要污染物高锰酸盐指数和氨氮的降解系数通常介于</a:t>
            </a:r>
            <a:r>
              <a:rPr lang="en-US" altLang="zh-CN" sz="1800" smtClean="0"/>
              <a:t>0.1~0.5</a:t>
            </a:r>
            <a:r>
              <a:rPr lang="zh-CN" altLang="zh-CN" sz="1800" smtClean="0"/>
              <a:t>之间，比如可以考虑取</a:t>
            </a:r>
            <a:r>
              <a:rPr lang="en-US" altLang="zh-CN" sz="1800" smtClean="0"/>
              <a:t>0.2</a:t>
            </a:r>
            <a:r>
              <a:rPr lang="zh-CN" altLang="zh-CN" sz="1800" baseline="30000" smtClean="0"/>
              <a:t>　</a:t>
            </a:r>
            <a:r>
              <a:rPr lang="en-US" altLang="zh-CN" sz="1800" smtClean="0"/>
              <a:t>(</a:t>
            </a:r>
            <a:r>
              <a:rPr lang="zh-CN" altLang="zh-CN" sz="1800" smtClean="0"/>
              <a:t>单位：</a:t>
            </a:r>
            <a:r>
              <a:rPr lang="en-US" altLang="zh-CN" sz="1800" smtClean="0"/>
              <a:t>1/</a:t>
            </a:r>
            <a:r>
              <a:rPr lang="zh-CN" altLang="zh-CN" sz="1800" smtClean="0"/>
              <a:t>天</a:t>
            </a:r>
            <a:r>
              <a:rPr lang="en-US" altLang="zh-CN" sz="1800" smtClean="0"/>
              <a:t>)</a:t>
            </a:r>
            <a:r>
              <a:rPr lang="zh-CN" altLang="zh-CN" sz="1800" smtClean="0"/>
              <a:t>。附件</a:t>
            </a:r>
            <a:r>
              <a:rPr lang="en-US" altLang="zh-CN" sz="1800" smtClean="0"/>
              <a:t>4</a:t>
            </a:r>
            <a:r>
              <a:rPr lang="zh-CN" altLang="zh-CN" sz="1800" smtClean="0"/>
              <a:t>是“</a:t>
            </a:r>
            <a:r>
              <a:rPr lang="en-US" altLang="zh-CN" sz="1800" smtClean="0"/>
              <a:t>1995~2004</a:t>
            </a:r>
            <a:r>
              <a:rPr lang="zh-CN" altLang="zh-CN" sz="1800" smtClean="0"/>
              <a:t>年长江流域水质报告”给出的主要统计数据。</a:t>
            </a: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45154" name="Object 98"/>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5162" name="公式" r:id="rId4" imgW="391303" imgH="739129" progId="Equation.3">
                  <p:embed/>
                </p:oleObj>
              </mc:Choice>
              <mc:Fallback>
                <p:oleObj name="公式" r:id="rId4" imgW="391303" imgH="739129" progId="Equation.3">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7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6179" name="标题 1"/>
          <p:cNvSpPr>
            <a:spLocks noGrp="1"/>
          </p:cNvSpPr>
          <p:nvPr>
            <p:ph type="title" idx="4294967295"/>
          </p:nvPr>
        </p:nvSpPr>
        <p:spPr>
          <a:xfrm>
            <a:off x="1674813" y="612775"/>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2005</a:t>
            </a:r>
            <a:r>
              <a:rPr lang="zh-CN" altLang="en-US" sz="2500" smtClean="0">
                <a:solidFill>
                  <a:srgbClr val="7C1D20"/>
                </a:solidFill>
                <a:latin typeface="微软雅黑" pitchFamily="34" charset="-122"/>
                <a:ea typeface="微软雅黑" pitchFamily="34" charset="-122"/>
              </a:rPr>
              <a:t>年</a:t>
            </a:r>
            <a:r>
              <a:rPr lang="en-US" altLang="zh-CN" sz="2500" smtClean="0">
                <a:solidFill>
                  <a:srgbClr val="7C1D20"/>
                </a:solidFill>
                <a:latin typeface="微软雅黑" pitchFamily="34" charset="-122"/>
                <a:ea typeface="微软雅黑" pitchFamily="34" charset="-122"/>
              </a:rPr>
              <a:t>A</a:t>
            </a:r>
            <a:r>
              <a:rPr lang="zh-CN" altLang="en-US" sz="2500" smtClean="0">
                <a:solidFill>
                  <a:srgbClr val="7C1D20"/>
                </a:solidFill>
                <a:latin typeface="微软雅黑" pitchFamily="34" charset="-122"/>
                <a:ea typeface="微软雅黑" pitchFamily="34" charset="-122"/>
              </a:rPr>
              <a:t>题 长江水质综合评价与预测</a:t>
            </a:r>
          </a:p>
        </p:txBody>
      </p:sp>
      <p:sp>
        <p:nvSpPr>
          <p:cNvPr id="32771" name="内容占位符 2"/>
          <p:cNvSpPr>
            <a:spLocks noGrp="1"/>
          </p:cNvSpPr>
          <p:nvPr>
            <p:ph idx="4294967295"/>
          </p:nvPr>
        </p:nvSpPr>
        <p:spPr>
          <a:xfrm>
            <a:off x="1633538" y="1547813"/>
            <a:ext cx="7673975" cy="3787775"/>
          </a:xfrm>
        </p:spPr>
        <p:txBody>
          <a:bodyPr/>
          <a:lstStyle/>
          <a:p>
            <a:pPr marL="0" indent="0">
              <a:buFont typeface="Arial" charset="0"/>
              <a:buNone/>
              <a:defRPr/>
            </a:pPr>
            <a:r>
              <a:rPr lang="zh-CN" altLang="zh-CN" sz="2400" dirty="0" smtClean="0"/>
              <a:t>请</a:t>
            </a:r>
            <a:r>
              <a:rPr lang="zh-CN" altLang="zh-CN" sz="2400" dirty="0"/>
              <a:t>你们研究下列问题：</a:t>
            </a:r>
          </a:p>
          <a:p>
            <a:pPr>
              <a:defRPr/>
            </a:pPr>
            <a:r>
              <a:rPr lang="zh-CN" altLang="zh-CN" sz="2400" dirty="0"/>
              <a:t>（</a:t>
            </a:r>
            <a:r>
              <a:rPr lang="en-US" altLang="zh-CN" sz="2400" dirty="0"/>
              <a:t>1</a:t>
            </a:r>
            <a:r>
              <a:rPr lang="zh-CN" altLang="zh-CN" sz="2400" dirty="0"/>
              <a:t>）对长江近两年多的水质情况做出定量的综合评价，并分析各地区水质的污染状况。</a:t>
            </a:r>
          </a:p>
          <a:p>
            <a:pPr>
              <a:defRPr/>
            </a:pPr>
            <a:r>
              <a:rPr lang="zh-CN" altLang="zh-CN" sz="2400" dirty="0"/>
              <a:t>（</a:t>
            </a:r>
            <a:r>
              <a:rPr lang="en-US" altLang="zh-CN" sz="2400" dirty="0"/>
              <a:t>2</a:t>
            </a:r>
            <a:r>
              <a:rPr lang="zh-CN" altLang="zh-CN" sz="2400" dirty="0"/>
              <a:t>）研究、分析长江干流近一年多主要污染物高锰酸盐指数和氨氮的污染源主要在哪些地区</a:t>
            </a:r>
            <a:r>
              <a:rPr lang="en-US" altLang="zh-CN" sz="2400" dirty="0"/>
              <a:t>?</a:t>
            </a:r>
            <a:endParaRPr lang="zh-CN" altLang="zh-CN" sz="2400" dirty="0"/>
          </a:p>
          <a:p>
            <a:pPr>
              <a:defRPr/>
            </a:pPr>
            <a:r>
              <a:rPr lang="zh-CN" altLang="zh-CN" sz="2400" dirty="0"/>
              <a:t>（</a:t>
            </a:r>
            <a:r>
              <a:rPr lang="en-US" altLang="zh-CN" sz="2400" dirty="0"/>
              <a:t>3</a:t>
            </a:r>
            <a:r>
              <a:rPr lang="zh-CN" altLang="zh-CN" sz="2400" dirty="0"/>
              <a:t>）假如不采取更有效的治理措施，依照过去</a:t>
            </a:r>
            <a:r>
              <a:rPr lang="en-US" altLang="zh-CN" sz="2400" dirty="0"/>
              <a:t>10</a:t>
            </a:r>
            <a:r>
              <a:rPr lang="zh-CN" altLang="zh-CN" sz="2400" dirty="0"/>
              <a:t>年的主要统计数据，对长江未来水质污染的发展趋势做出预测分析，比如研究未来</a:t>
            </a:r>
            <a:r>
              <a:rPr lang="en-US" altLang="zh-CN" sz="2400" dirty="0"/>
              <a:t>10</a:t>
            </a:r>
            <a:r>
              <a:rPr lang="zh-CN" altLang="zh-CN" sz="2400" dirty="0"/>
              <a:t>年的情况。</a:t>
            </a:r>
          </a:p>
          <a:p>
            <a:pPr>
              <a:defRPr/>
            </a:pPr>
            <a:r>
              <a:rPr lang="zh-CN" altLang="zh-CN" sz="2400" dirty="0"/>
              <a:t>（</a:t>
            </a:r>
            <a:r>
              <a:rPr lang="en-US" altLang="zh-CN" sz="2400" dirty="0"/>
              <a:t>4</a:t>
            </a:r>
            <a:r>
              <a:rPr lang="zh-CN" altLang="zh-CN" sz="2400" dirty="0"/>
              <a:t>）根据你的预测分析，如果未来</a:t>
            </a:r>
            <a:r>
              <a:rPr lang="en-US" altLang="zh-CN" sz="2400" dirty="0"/>
              <a:t>10</a:t>
            </a:r>
            <a:r>
              <a:rPr lang="zh-CN" altLang="zh-CN" sz="2400" dirty="0"/>
              <a:t>年内每年都要求长江干流的Ⅳ类和Ⅴ类水的比例控制在</a:t>
            </a:r>
            <a:r>
              <a:rPr lang="en-US" altLang="zh-CN" sz="2400" dirty="0"/>
              <a:t>20%</a:t>
            </a:r>
            <a:r>
              <a:rPr lang="zh-CN" altLang="zh-CN" sz="2400" dirty="0"/>
              <a:t>以内，且没有劣Ⅴ类水</a:t>
            </a:r>
            <a:r>
              <a:rPr lang="en-US" altLang="zh-CN" sz="2400" dirty="0"/>
              <a:t>,</a:t>
            </a:r>
            <a:r>
              <a:rPr lang="zh-CN" altLang="zh-CN" sz="2400" dirty="0"/>
              <a:t>那么每年需要处理多少污水？</a:t>
            </a:r>
            <a:r>
              <a:rPr lang="en-US" altLang="zh-CN" sz="2400" dirty="0"/>
              <a:t> </a:t>
            </a:r>
            <a:endParaRPr lang="zh-CN" altLang="zh-CN" sz="2400" dirty="0"/>
          </a:p>
          <a:p>
            <a:pPr>
              <a:defRPr/>
            </a:pPr>
            <a:r>
              <a:rPr lang="zh-CN" altLang="zh-CN" sz="2400" dirty="0"/>
              <a:t>（</a:t>
            </a:r>
            <a:r>
              <a:rPr lang="en-US" altLang="zh-CN" sz="2400" dirty="0"/>
              <a:t>5</a:t>
            </a:r>
            <a:r>
              <a:rPr lang="zh-CN" altLang="zh-CN" sz="2400" dirty="0"/>
              <a:t>）你对解决长江水质污染问题有什么切实可行的建议和意见</a:t>
            </a:r>
            <a:r>
              <a:rPr lang="zh-CN" altLang="zh-CN" sz="2400" dirty="0" smtClean="0"/>
              <a:t>。</a:t>
            </a:r>
            <a:endParaRPr lang="zh-CN" altLang="en-US" sz="2400" dirty="0" smtClean="0">
              <a:latin typeface="微软雅黑" pitchFamily="34" charset="-122"/>
              <a:ea typeface="微软雅黑" pitchFamily="34" charset="-122"/>
            </a:endParaRPr>
          </a:p>
        </p:txBody>
      </p:sp>
      <p:graphicFrame>
        <p:nvGraphicFramePr>
          <p:cNvPr id="46177" name="Object 97"/>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6185" name="公式" r:id="rId4" imgW="391303" imgH="739129" progId="Equation.3">
                  <p:embed/>
                </p:oleObj>
              </mc:Choice>
              <mc:Fallback>
                <p:oleObj name="公式" r:id="rId4" imgW="391303" imgH="739129" progId="Equation.3">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3426" name="标题 1"/>
          <p:cNvSpPr>
            <a:spLocks noGrp="1"/>
          </p:cNvSpPr>
          <p:nvPr>
            <p:ph type="title" idx="4294967295"/>
          </p:nvPr>
        </p:nvSpPr>
        <p:spPr>
          <a:xfrm>
            <a:off x="809625" y="396875"/>
            <a:ext cx="7429500" cy="496888"/>
          </a:xfrm>
        </p:spPr>
        <p:txBody>
          <a:bodyPr/>
          <a:lstStyle/>
          <a:p>
            <a:pPr algn="l" eaLnBrk="1" hangingPunct="1"/>
            <a:r>
              <a:rPr lang="zh-CN" altLang="zh-CN" sz="2500" smtClean="0">
                <a:solidFill>
                  <a:srgbClr val="7C1D20"/>
                </a:solidFill>
                <a:latin typeface="微软雅黑" pitchFamily="34" charset="-122"/>
                <a:ea typeface="微软雅黑" pitchFamily="34" charset="-122"/>
              </a:rPr>
              <a:t>《地表水环境质量标准》中</a:t>
            </a:r>
            <a:r>
              <a:rPr lang="en-US" altLang="zh-CN" sz="2500" smtClean="0">
                <a:solidFill>
                  <a:srgbClr val="7C1D20"/>
                </a:solidFill>
                <a:latin typeface="微软雅黑" pitchFamily="34" charset="-122"/>
                <a:ea typeface="微软雅黑" pitchFamily="34" charset="-122"/>
              </a:rPr>
              <a:t>4</a:t>
            </a:r>
            <a:r>
              <a:rPr lang="zh-CN" altLang="zh-CN" sz="2500" smtClean="0">
                <a:solidFill>
                  <a:srgbClr val="7C1D20"/>
                </a:solidFill>
                <a:latin typeface="微软雅黑" pitchFamily="34" charset="-122"/>
                <a:ea typeface="微软雅黑" pitchFamily="34" charset="-122"/>
              </a:rPr>
              <a:t>个主要项目标准限值</a:t>
            </a:r>
            <a:endParaRPr lang="zh-CN" altLang="en-US" sz="2500" smtClean="0">
              <a:solidFill>
                <a:srgbClr val="7C1D20"/>
              </a:solidFill>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738188" y="2124075"/>
          <a:ext cx="8950433" cy="4416491"/>
        </p:xfrm>
        <a:graphic>
          <a:graphicData uri="http://schemas.openxmlformats.org/drawingml/2006/table">
            <a:tbl>
              <a:tblPr firstRow="1" firstCol="1" bandRow="1" bandCol="1">
                <a:tableStyleId>{5C22544A-7EE6-4342-B048-85BDC9FD1C3A}</a:tableStyleId>
              </a:tblPr>
              <a:tblGrid>
                <a:gridCol w="602483"/>
                <a:gridCol w="2331485"/>
                <a:gridCol w="1277139"/>
                <a:gridCol w="972760"/>
                <a:gridCol w="941380"/>
                <a:gridCol w="941380"/>
                <a:gridCol w="888035"/>
                <a:gridCol w="995771"/>
              </a:tblGrid>
              <a:tr h="1454336">
                <a:tc>
                  <a:txBody>
                    <a:bodyPr/>
                    <a:lstStyle/>
                    <a:p>
                      <a:pPr algn="ctr">
                        <a:spcAft>
                          <a:spcPts val="0"/>
                        </a:spcAft>
                      </a:pPr>
                      <a:r>
                        <a:rPr lang="en-US" sz="1600" kern="100" dirty="0">
                          <a:effectLst/>
                        </a:rPr>
                        <a:t> </a:t>
                      </a:r>
                      <a:endParaRPr lang="zh-CN" sz="1600" kern="100" dirty="0">
                        <a:effectLst/>
                      </a:endParaRPr>
                    </a:p>
                    <a:p>
                      <a:pPr algn="ctr">
                        <a:spcAft>
                          <a:spcPts val="0"/>
                        </a:spcAft>
                      </a:pPr>
                      <a:r>
                        <a:rPr lang="zh-CN" sz="1600" dirty="0">
                          <a:effectLst/>
                        </a:rPr>
                        <a:t/>
                      </a:r>
                      <a:br>
                        <a:rPr lang="zh-CN" sz="1600" dirty="0">
                          <a:effectLst/>
                        </a:rPr>
                      </a:br>
                      <a:r>
                        <a:rPr lang="zh-CN" sz="1600" kern="100" dirty="0">
                          <a:effectLst/>
                        </a:rPr>
                        <a:t>序</a:t>
                      </a:r>
                    </a:p>
                    <a:p>
                      <a:pPr algn="ctr">
                        <a:spcAft>
                          <a:spcPts val="0"/>
                        </a:spcAft>
                      </a:pPr>
                      <a:r>
                        <a:rPr lang="zh-CN" sz="1600" kern="100" dirty="0">
                          <a:effectLst/>
                        </a:rPr>
                        <a:t>号</a:t>
                      </a:r>
                      <a:endParaRPr lang="zh-CN" sz="1600" kern="100" dirty="0">
                        <a:effectLst/>
                        <a:latin typeface="Times New Roman"/>
                        <a:ea typeface="宋体"/>
                      </a:endParaRPr>
                    </a:p>
                  </a:txBody>
                  <a:tcPr marL="0" marR="0" marT="0" marB="0" anchor="ctr"/>
                </a:tc>
                <a:tc>
                  <a:txBody>
                    <a:bodyPr/>
                    <a:lstStyle/>
                    <a:p>
                      <a:pPr algn="just">
                        <a:spcAft>
                          <a:spcPts val="0"/>
                        </a:spcAft>
                      </a:pPr>
                      <a:r>
                        <a:rPr lang="en-US" sz="1600" kern="100" dirty="0">
                          <a:effectLst/>
                        </a:rPr>
                        <a:t>                </a:t>
                      </a:r>
                      <a:r>
                        <a:rPr lang="en-US" sz="1600" kern="100" dirty="0" smtClean="0">
                          <a:effectLst/>
                        </a:rPr>
                        <a:t>                    </a:t>
                      </a:r>
                      <a:r>
                        <a:rPr lang="zh-CN" altLang="en-US" sz="1600" kern="100" dirty="0" smtClean="0">
                          <a:effectLst/>
                        </a:rPr>
                        <a:t>分类</a:t>
                      </a:r>
                      <a:r>
                        <a:rPr lang="en-US" sz="1600" kern="100" dirty="0" smtClean="0">
                          <a:effectLst/>
                        </a:rPr>
                        <a:t>                     </a:t>
                      </a:r>
                      <a:endParaRPr lang="zh-CN" sz="1600" kern="100" dirty="0">
                        <a:effectLst/>
                      </a:endParaRPr>
                    </a:p>
                    <a:p>
                      <a:pPr algn="just">
                        <a:spcAft>
                          <a:spcPts val="0"/>
                        </a:spcAft>
                      </a:pPr>
                      <a:r>
                        <a:rPr lang="en-US" sz="1600" kern="100" dirty="0">
                          <a:effectLst/>
                        </a:rPr>
                        <a:t>            </a:t>
                      </a:r>
                      <a:r>
                        <a:rPr lang="en-US" sz="1600" kern="100" dirty="0" smtClean="0">
                          <a:effectLst/>
                        </a:rPr>
                        <a:t>           </a:t>
                      </a:r>
                      <a:r>
                        <a:rPr lang="zh-CN" sz="1600" kern="100" dirty="0" smtClean="0">
                          <a:effectLst/>
                        </a:rPr>
                        <a:t>标准</a:t>
                      </a:r>
                      <a:r>
                        <a:rPr lang="zh-CN" sz="1600" kern="100" dirty="0">
                          <a:effectLst/>
                        </a:rPr>
                        <a:t>值</a:t>
                      </a:r>
                    </a:p>
                    <a:p>
                      <a:pPr algn="just">
                        <a:spcAft>
                          <a:spcPts val="0"/>
                        </a:spcAft>
                      </a:pPr>
                      <a:r>
                        <a:rPr lang="en-US" sz="1600" kern="100" dirty="0">
                          <a:effectLst/>
                        </a:rPr>
                        <a:t>   </a:t>
                      </a:r>
                      <a:r>
                        <a:rPr lang="zh-CN" sz="1600" kern="100" dirty="0">
                          <a:effectLst/>
                        </a:rPr>
                        <a:t>项</a:t>
                      </a:r>
                      <a:r>
                        <a:rPr lang="en-US" sz="1600" kern="100" dirty="0">
                          <a:effectLst/>
                        </a:rPr>
                        <a:t>  </a:t>
                      </a:r>
                      <a:r>
                        <a:rPr lang="zh-CN" sz="1600" kern="100" dirty="0">
                          <a:effectLst/>
                        </a:rPr>
                        <a:t>目</a:t>
                      </a:r>
                      <a:endParaRPr lang="zh-CN" sz="1600" kern="100" dirty="0">
                        <a:effectLst/>
                        <a:latin typeface="Times New Roman"/>
                        <a:ea typeface="宋体"/>
                      </a:endParaRPr>
                    </a:p>
                  </a:txBody>
                  <a:tcPr marL="0" marR="0" marT="0" marB="0" anchor="ctr"/>
                </a:tc>
                <a:tc>
                  <a:txBody>
                    <a:bodyPr/>
                    <a:lstStyle/>
                    <a:p>
                      <a:pPr algn="ctr">
                        <a:spcAft>
                          <a:spcPts val="0"/>
                        </a:spcAft>
                      </a:pPr>
                      <a:r>
                        <a:rPr lang="zh-CN" sz="1600" kern="100">
                          <a:effectLst/>
                        </a:rPr>
                        <a:t>Ⅰ类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Ⅱ类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Ⅲ类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Ⅳ类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Ⅴ类</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劣Ⅴ类</a:t>
                      </a:r>
                      <a:endParaRPr lang="zh-CN" sz="1600" kern="100">
                        <a:effectLst/>
                        <a:latin typeface="Times New Roman"/>
                        <a:ea typeface="宋体"/>
                      </a:endParaRPr>
                    </a:p>
                  </a:txBody>
                  <a:tcPr marL="0" marR="0" marT="0" marB="0" anchor="ctr"/>
                </a:tc>
              </a:tr>
              <a:tr h="707515">
                <a:tc>
                  <a:txBody>
                    <a:bodyPr/>
                    <a:lstStyle/>
                    <a:p>
                      <a:pPr algn="ctr">
                        <a:spcAft>
                          <a:spcPts val="0"/>
                        </a:spcAft>
                      </a:pPr>
                      <a:r>
                        <a:rPr lang="en-US" sz="1600" kern="100" dirty="0">
                          <a:effectLst/>
                        </a:rPr>
                        <a:t>1</a:t>
                      </a:r>
                      <a:endParaRPr lang="zh-CN" sz="1600" kern="100" dirty="0">
                        <a:effectLst/>
                        <a:latin typeface="Times New Roman"/>
                        <a:ea typeface="宋体"/>
                      </a:endParaRPr>
                    </a:p>
                  </a:txBody>
                  <a:tcPr marL="0" marR="0" marT="0" marB="0" anchor="ctr"/>
                </a:tc>
                <a:tc>
                  <a:txBody>
                    <a:bodyPr/>
                    <a:lstStyle/>
                    <a:p>
                      <a:pPr indent="114300" algn="just">
                        <a:spcAft>
                          <a:spcPts val="0"/>
                        </a:spcAft>
                      </a:pPr>
                      <a:r>
                        <a:rPr lang="zh-CN" sz="1600" kern="100" dirty="0">
                          <a:effectLst/>
                        </a:rPr>
                        <a:t>溶解氧</a:t>
                      </a:r>
                      <a:r>
                        <a:rPr lang="en-US" sz="1600" kern="100" dirty="0">
                          <a:effectLst/>
                        </a:rPr>
                        <a:t>(DO)          ≥</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7.5</a:t>
                      </a:r>
                      <a:endParaRPr lang="zh-CN" sz="1600" kern="100">
                        <a:effectLst/>
                      </a:endParaRPr>
                    </a:p>
                    <a:p>
                      <a:pPr algn="ctr">
                        <a:spcAft>
                          <a:spcPts val="0"/>
                        </a:spcAft>
                      </a:pPr>
                      <a:r>
                        <a:rPr lang="zh-CN" sz="1600" kern="100">
                          <a:effectLst/>
                        </a:rPr>
                        <a:t>（或饱和率</a:t>
                      </a:r>
                      <a:r>
                        <a:rPr lang="en-US" sz="1600" kern="100">
                          <a:effectLst/>
                        </a:rPr>
                        <a:t>90%</a:t>
                      </a:r>
                      <a:r>
                        <a:rPr lang="zh-CN" sz="1600" kern="100">
                          <a:effectLst/>
                        </a:rPr>
                        <a:t>）</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dirty="0" smtClean="0">
                          <a:effectLst/>
                        </a:rPr>
                        <a:t>    6</a:t>
                      </a:r>
                      <a:endParaRPr lang="zh-CN" sz="1600" kern="100" dirty="0">
                        <a:effectLst/>
                        <a:latin typeface="Times New Roman"/>
                        <a:ea typeface="宋体"/>
                      </a:endParaRPr>
                    </a:p>
                  </a:txBody>
                  <a:tcPr marL="0" marR="0" marT="0" marB="0" anchor="ctr"/>
                </a:tc>
                <a:tc>
                  <a:txBody>
                    <a:bodyPr/>
                    <a:lstStyle/>
                    <a:p>
                      <a:pPr indent="266700" algn="just">
                        <a:spcAft>
                          <a:spcPts val="0"/>
                        </a:spcAft>
                      </a:pPr>
                      <a:r>
                        <a:rPr lang="en-US" sz="1600" kern="100">
                          <a:effectLst/>
                        </a:rPr>
                        <a:t>5</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a:effectLst/>
                        </a:rPr>
                        <a:t>3</a:t>
                      </a:r>
                      <a:endParaRPr lang="zh-CN" sz="1600" kern="100">
                        <a:effectLst/>
                        <a:latin typeface="Times New Roman"/>
                        <a:ea typeface="宋体"/>
                      </a:endParaRPr>
                    </a:p>
                  </a:txBody>
                  <a:tcPr marL="0" marR="0" marT="0" marB="0" anchor="ctr"/>
                </a:tc>
                <a:tc>
                  <a:txBody>
                    <a:bodyPr/>
                    <a:lstStyle/>
                    <a:p>
                      <a:pPr indent="266700" algn="just">
                        <a:spcAft>
                          <a:spcPts val="0"/>
                        </a:spcAft>
                      </a:pPr>
                      <a:r>
                        <a:rPr lang="en-US" sz="1600" kern="100">
                          <a:effectLst/>
                        </a:rPr>
                        <a:t>2</a:t>
                      </a:r>
                      <a:endParaRPr lang="zh-CN" sz="1600" kern="100">
                        <a:effectLst/>
                        <a:latin typeface="Times New Roman"/>
                        <a:ea typeface="宋体"/>
                      </a:endParaRPr>
                    </a:p>
                  </a:txBody>
                  <a:tcPr marL="0" marR="0" marT="0" marB="0" anchor="ctr"/>
                </a:tc>
                <a:tc>
                  <a:txBody>
                    <a:bodyPr/>
                    <a:lstStyle/>
                    <a:p>
                      <a:pPr algn="just">
                        <a:spcAft>
                          <a:spcPts val="0"/>
                        </a:spcAft>
                      </a:pPr>
                      <a:r>
                        <a:rPr lang="zh-CN" sz="1600" kern="100">
                          <a:effectLst/>
                        </a:rPr>
                        <a:t>　</a:t>
                      </a:r>
                      <a:r>
                        <a:rPr lang="en-US" sz="1600" kern="100">
                          <a:effectLst/>
                        </a:rPr>
                        <a:t>  0</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2</a:t>
                      </a:r>
                      <a:endParaRPr lang="zh-CN" sz="1600" kern="100">
                        <a:effectLst/>
                        <a:latin typeface="Times New Roman"/>
                        <a:ea typeface="宋体"/>
                      </a:endParaRPr>
                    </a:p>
                  </a:txBody>
                  <a:tcPr marL="0" marR="0" marT="0" marB="0" anchor="ctr"/>
                </a:tc>
                <a:tc>
                  <a:txBody>
                    <a:bodyPr/>
                    <a:lstStyle/>
                    <a:p>
                      <a:pPr indent="114300" algn="just">
                        <a:spcAft>
                          <a:spcPts val="0"/>
                        </a:spcAft>
                      </a:pPr>
                      <a:r>
                        <a:rPr lang="zh-CN" sz="1600" kern="100" dirty="0">
                          <a:effectLst/>
                        </a:rPr>
                        <a:t>高锰酸盐指数</a:t>
                      </a:r>
                      <a:r>
                        <a:rPr lang="en-US" sz="1600" kern="100" dirty="0">
                          <a:effectLst/>
                        </a:rPr>
                        <a:t>(</a:t>
                      </a:r>
                      <a:r>
                        <a:rPr lang="en-US" sz="1600" kern="100" dirty="0" err="1">
                          <a:effectLst/>
                        </a:rPr>
                        <a:t>CODMn</a:t>
                      </a:r>
                      <a:r>
                        <a:rPr lang="en-US" sz="1600" kern="100" dirty="0">
                          <a:effectLst/>
                        </a:rPr>
                        <a:t>) ≤</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2</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4</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6</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10</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15</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3</a:t>
                      </a:r>
                      <a:endParaRPr lang="zh-CN" sz="1600" kern="100">
                        <a:effectLst/>
                        <a:latin typeface="Times New Roman"/>
                        <a:ea typeface="宋体"/>
                      </a:endParaRPr>
                    </a:p>
                  </a:txBody>
                  <a:tcPr marL="0" marR="0" marT="0" marB="0" anchor="ctr"/>
                </a:tc>
                <a:tc>
                  <a:txBody>
                    <a:bodyPr/>
                    <a:lstStyle/>
                    <a:p>
                      <a:pPr indent="114300" algn="just">
                        <a:spcAft>
                          <a:spcPts val="0"/>
                        </a:spcAft>
                      </a:pPr>
                      <a:r>
                        <a:rPr lang="zh-CN" sz="1600" kern="100">
                          <a:effectLst/>
                        </a:rPr>
                        <a:t>氨氮（</a:t>
                      </a:r>
                      <a:r>
                        <a:rPr lang="en-US" sz="1600" kern="100">
                          <a:effectLst/>
                        </a:rPr>
                        <a:t>NH3-N</a:t>
                      </a:r>
                      <a:r>
                        <a:rPr lang="zh-CN" sz="1600" kern="100">
                          <a:effectLst/>
                        </a:rPr>
                        <a:t>）</a:t>
                      </a:r>
                      <a:r>
                        <a:rPr lang="en-US" sz="1600" kern="100">
                          <a:effectLst/>
                        </a:rPr>
                        <a:t>       ≤</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a:effectLst/>
                        </a:rPr>
                        <a:t>0.15</a:t>
                      </a:r>
                      <a:endParaRPr lang="zh-CN" sz="1600" kern="100">
                        <a:effectLst/>
                        <a:latin typeface="Times New Roman"/>
                        <a:ea typeface="宋体"/>
                      </a:endParaRPr>
                    </a:p>
                  </a:txBody>
                  <a:tcPr marL="0" marR="0" marT="0" marB="0" anchor="ctr"/>
                </a:tc>
                <a:tc>
                  <a:txBody>
                    <a:bodyPr/>
                    <a:lstStyle/>
                    <a:p>
                      <a:pPr algn="ctr">
                        <a:spcAft>
                          <a:spcPts val="0"/>
                        </a:spcAft>
                      </a:pPr>
                      <a:r>
                        <a:rPr lang="en-US" sz="1600" kern="100" dirty="0">
                          <a:effectLst/>
                        </a:rPr>
                        <a:t>0.5</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1.0</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dirty="0">
                          <a:effectLst/>
                        </a:rPr>
                        <a:t>1.5</a:t>
                      </a:r>
                      <a:endParaRPr lang="zh-CN" sz="1600" kern="100" dirty="0">
                        <a:effectLst/>
                        <a:latin typeface="Times New Roman"/>
                        <a:ea typeface="宋体"/>
                      </a:endParaRPr>
                    </a:p>
                  </a:txBody>
                  <a:tcPr marL="0" marR="0" marT="0" marB="0" anchor="ctr"/>
                </a:tc>
                <a:tc>
                  <a:txBody>
                    <a:bodyPr/>
                    <a:lstStyle/>
                    <a:p>
                      <a:pPr algn="ctr">
                        <a:spcAft>
                          <a:spcPts val="0"/>
                        </a:spcAft>
                      </a:pPr>
                      <a:r>
                        <a:rPr lang="en-US" sz="1600" kern="100">
                          <a:effectLst/>
                        </a:rPr>
                        <a:t>2.0</a:t>
                      </a:r>
                      <a:endParaRPr lang="zh-CN" sz="1600" kern="100">
                        <a:effectLst/>
                        <a:latin typeface="Times New Roman"/>
                        <a:ea typeface="宋体"/>
                      </a:endParaRPr>
                    </a:p>
                  </a:txBody>
                  <a:tcPr marL="0" marR="0" marT="0" marB="0" anchor="ctr"/>
                </a:tc>
                <a:tc>
                  <a:txBody>
                    <a:bodyPr/>
                    <a:lstStyle/>
                    <a:p>
                      <a:pPr algn="ctr">
                        <a:spcAft>
                          <a:spcPts val="0"/>
                        </a:spcAft>
                      </a:pPr>
                      <a:r>
                        <a:rPr lang="zh-CN" sz="1600" kern="100">
                          <a:effectLst/>
                        </a:rPr>
                        <a:t>∞</a:t>
                      </a:r>
                      <a:endParaRPr lang="zh-CN" sz="1600" kern="100">
                        <a:effectLst/>
                        <a:latin typeface="Times New Roman"/>
                        <a:ea typeface="宋体"/>
                      </a:endParaRPr>
                    </a:p>
                  </a:txBody>
                  <a:tcPr marL="0" marR="0" marT="0" marB="0" anchor="ctr"/>
                </a:tc>
              </a:tr>
              <a:tr h="743545">
                <a:tc>
                  <a:txBody>
                    <a:bodyPr/>
                    <a:lstStyle/>
                    <a:p>
                      <a:pPr algn="ctr">
                        <a:spcAft>
                          <a:spcPts val="0"/>
                        </a:spcAft>
                      </a:pPr>
                      <a:r>
                        <a:rPr lang="en-US" sz="1600" kern="100">
                          <a:effectLst/>
                        </a:rPr>
                        <a:t>4</a:t>
                      </a:r>
                      <a:endParaRPr lang="zh-CN" sz="1600" kern="100">
                        <a:effectLst/>
                        <a:latin typeface="Times New Roman"/>
                        <a:ea typeface="宋体"/>
                      </a:endParaRPr>
                    </a:p>
                  </a:txBody>
                  <a:tcPr marL="0" marR="0" marT="0" marB="0" anchor="ctr"/>
                </a:tc>
                <a:tc>
                  <a:txBody>
                    <a:bodyPr/>
                    <a:lstStyle/>
                    <a:p>
                      <a:pPr indent="114300" algn="just">
                        <a:spcAft>
                          <a:spcPts val="0"/>
                        </a:spcAft>
                      </a:pPr>
                      <a:r>
                        <a:rPr lang="en-US" sz="1600" kern="100" dirty="0">
                          <a:effectLst/>
                        </a:rPr>
                        <a:t>PH</a:t>
                      </a:r>
                      <a:r>
                        <a:rPr lang="zh-CN" sz="1600" kern="100" dirty="0">
                          <a:effectLst/>
                        </a:rPr>
                        <a:t>值（无量纲）</a:t>
                      </a:r>
                      <a:endParaRPr lang="zh-CN" sz="1600" kern="100" dirty="0">
                        <a:effectLst/>
                        <a:latin typeface="Times New Roman"/>
                        <a:ea typeface="宋体"/>
                      </a:endParaRPr>
                    </a:p>
                  </a:txBody>
                  <a:tcPr marL="0" marR="0" marT="0" marB="0" anchor="ctr"/>
                </a:tc>
                <a:tc gridSpan="5">
                  <a:txBody>
                    <a:bodyPr/>
                    <a:lstStyle/>
                    <a:p>
                      <a:pPr algn="ctr">
                        <a:spcAft>
                          <a:spcPts val="0"/>
                        </a:spcAft>
                      </a:pPr>
                      <a:r>
                        <a:rPr lang="en-US" sz="1600" kern="100" dirty="0">
                          <a:effectLst/>
                        </a:rPr>
                        <a:t>6---9</a:t>
                      </a:r>
                      <a:endParaRPr lang="zh-CN" sz="1600" kern="100" dirty="0">
                        <a:effectLst/>
                        <a:latin typeface="Times New Roman"/>
                        <a:ea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600" kern="100" dirty="0">
                          <a:effectLst/>
                        </a:rPr>
                        <a:t> </a:t>
                      </a:r>
                      <a:endParaRPr lang="zh-CN" sz="1600" kern="100" dirty="0">
                        <a:effectLst/>
                        <a:latin typeface="Times New Roman"/>
                        <a:ea typeface="宋体"/>
                      </a:endParaRPr>
                    </a:p>
                  </a:txBody>
                  <a:tcPr marL="0" marR="0" marT="0" marB="0" anchor="ctr"/>
                </a:tc>
              </a:tr>
            </a:tbl>
          </a:graphicData>
        </a:graphic>
      </p:graphicFrame>
      <p:sp>
        <p:nvSpPr>
          <p:cNvPr id="3" name="Line 2"/>
          <p:cNvSpPr>
            <a:spLocks noChangeShapeType="1"/>
          </p:cNvSpPr>
          <p:nvPr/>
        </p:nvSpPr>
        <p:spPr bwMode="auto">
          <a:xfrm>
            <a:off x="1314450" y="2124075"/>
            <a:ext cx="2232025" cy="792163"/>
          </a:xfrm>
          <a:prstGeom prst="line">
            <a:avLst/>
          </a:prstGeom>
          <a:noFill/>
          <a:ln w="9525">
            <a:solidFill>
              <a:srgbClr val="000000"/>
            </a:solidFill>
            <a:round/>
            <a:headEnd/>
            <a:tailEnd/>
          </a:ln>
        </p:spPr>
        <p:txBody>
          <a:bodyPr/>
          <a:lstStyle/>
          <a:p>
            <a:endParaRPr lang="zh-CN" altLang="en-US"/>
          </a:p>
        </p:txBody>
      </p:sp>
      <p:sp>
        <p:nvSpPr>
          <p:cNvPr id="4" name="Line 1"/>
          <p:cNvSpPr>
            <a:spLocks noChangeShapeType="1"/>
          </p:cNvSpPr>
          <p:nvPr/>
        </p:nvSpPr>
        <p:spPr bwMode="auto">
          <a:xfrm>
            <a:off x="1314450" y="2268538"/>
            <a:ext cx="1368425" cy="1295400"/>
          </a:xfrm>
          <a:prstGeom prst="line">
            <a:avLst/>
          </a:prstGeom>
          <a:noFill/>
          <a:ln w="9525">
            <a:solidFill>
              <a:srgbClr val="000000"/>
            </a:solidFill>
            <a:round/>
            <a:headEnd/>
            <a:tailEnd/>
          </a:ln>
        </p:spPr>
        <p:txBody>
          <a:bodyPr/>
          <a:lstStyle/>
          <a:p>
            <a:endParaRPr lang="zh-CN" altLang="en-US"/>
          </a:p>
        </p:txBody>
      </p:sp>
      <p:sp>
        <p:nvSpPr>
          <p:cNvPr id="5" name="矩形 4"/>
          <p:cNvSpPr>
            <a:spLocks noChangeArrowheads="1"/>
          </p:cNvSpPr>
          <p:nvPr/>
        </p:nvSpPr>
        <p:spPr bwMode="auto">
          <a:xfrm>
            <a:off x="954088" y="1116013"/>
            <a:ext cx="7921625" cy="831850"/>
          </a:xfrm>
          <a:prstGeom prst="rect">
            <a:avLst/>
          </a:prstGeom>
          <a:noFill/>
          <a:ln w="9525">
            <a:noFill/>
            <a:miter lim="800000"/>
            <a:headEnd/>
            <a:tailEnd/>
          </a:ln>
        </p:spPr>
        <p:txBody>
          <a:bodyPr>
            <a:spAutoFit/>
          </a:bodyPr>
          <a:lstStyle/>
          <a:p>
            <a:r>
              <a:rPr lang="zh-CN" altLang="zh-CN" sz="2400"/>
              <a:t>下面的附表是国标</a:t>
            </a:r>
            <a:r>
              <a:rPr lang="en-US" altLang="zh-CN" sz="2400"/>
              <a:t>(GB3838-2002)</a:t>
            </a:r>
            <a:r>
              <a:rPr lang="en-US" altLang="zh-CN" sz="2400" b="1"/>
              <a:t> </a:t>
            </a:r>
            <a:r>
              <a:rPr lang="zh-CN" altLang="zh-CN" sz="2400"/>
              <a:t>给出的，其中Ⅰ、Ⅱ、Ⅲ类为可饮用水。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4450" name="标题 1"/>
          <p:cNvSpPr>
            <a:spLocks noGrp="1"/>
          </p:cNvSpPr>
          <p:nvPr>
            <p:ph type="title" idx="4294967295"/>
          </p:nvPr>
        </p:nvSpPr>
        <p:spPr>
          <a:xfrm>
            <a:off x="1458913" y="684213"/>
            <a:ext cx="7429500" cy="1008062"/>
          </a:xfrm>
        </p:spPr>
        <p:txBody>
          <a:bodyPr/>
          <a:lstStyle/>
          <a:p>
            <a:pPr algn="l" eaLnBrk="1" hangingPunct="1"/>
            <a:r>
              <a:rPr lang="zh-CN" altLang="en-US" sz="2500" smtClean="0">
                <a:solidFill>
                  <a:srgbClr val="7C1D20"/>
                </a:solidFill>
                <a:latin typeface="微软雅黑" pitchFamily="34" charset="-122"/>
                <a:ea typeface="微软雅黑" pitchFamily="34" charset="-122"/>
              </a:rPr>
              <a:t>第一问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1</a:t>
            </a:r>
            <a:r>
              <a:rPr lang="zh-CN" altLang="zh-CN" sz="2500" smtClean="0">
                <a:solidFill>
                  <a:srgbClr val="7C1D20"/>
                </a:solidFill>
                <a:latin typeface="微软雅黑" pitchFamily="34" charset="-122"/>
                <a:ea typeface="微软雅黑" pitchFamily="34" charset="-122"/>
              </a:rPr>
              <a:t>）对长江近两年多的水质情况做出定量的综合评价，并分析各地区水质的污染状况。</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471488" y="5508625"/>
            <a:ext cx="9544050" cy="1592263"/>
          </a:xfrm>
        </p:spPr>
        <p:txBody>
          <a:bodyPr/>
          <a:lstStyle/>
          <a:p>
            <a:pPr eaLnBrk="1" hangingPunct="1">
              <a:buFont typeface="Arial" charset="0"/>
              <a:buNone/>
            </a:pPr>
            <a:r>
              <a:rPr lang="zh-CN" altLang="en-US" sz="2000" smtClean="0">
                <a:latin typeface="微软雅黑" pitchFamily="34" charset="-122"/>
                <a:ea typeface="微软雅黑" pitchFamily="34" charset="-122"/>
              </a:rPr>
              <a:t>分析：对水质污染最重要的四项，共六个级别，每一个类别对每一项指标都有相应的标准值（区间），只要有一项指标达到高类别的标准就算是高类别的水质，所以实际中不同类别的水质有很大的差别，甚至同一类别的水质在污染物的含量上也有较大的差别。</a:t>
            </a:r>
            <a:r>
              <a:rPr lang="en-US" altLang="zh-CN" sz="1800" smtClean="0">
                <a:latin typeface="微软雅黑" pitchFamily="34" charset="-122"/>
                <a:ea typeface="微软雅黑" pitchFamily="34" charset="-122"/>
              </a:rPr>
              <a:t>      </a:t>
            </a:r>
            <a:endParaRPr lang="zh-CN" altLang="en-US" sz="1800" smtClean="0">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471488" y="1793875"/>
          <a:ext cx="9623425" cy="3636224"/>
        </p:xfrm>
        <a:graphic>
          <a:graphicData uri="http://schemas.openxmlformats.org/drawingml/2006/table">
            <a:tbl>
              <a:tblPr firstRow="1" bandRow="1" bandCol="1">
                <a:tableStyleId>{5C22544A-7EE6-4342-B048-85BDC9FD1C3A}</a:tableStyleId>
              </a:tblPr>
              <a:tblGrid>
                <a:gridCol w="536988"/>
                <a:gridCol w="1620585"/>
                <a:gridCol w="1976651"/>
                <a:gridCol w="554310"/>
                <a:gridCol w="719832"/>
                <a:gridCol w="719832"/>
                <a:gridCol w="715983"/>
                <a:gridCol w="540836"/>
                <a:gridCol w="540836"/>
                <a:gridCol w="1697572"/>
              </a:tblGrid>
              <a:tr h="209938">
                <a:tc rowSpan="2">
                  <a:txBody>
                    <a:bodyPr/>
                    <a:lstStyle/>
                    <a:p>
                      <a:pPr algn="just">
                        <a:lnSpc>
                          <a:spcPts val="1350"/>
                        </a:lnSpc>
                        <a:spcAft>
                          <a:spcPts val="0"/>
                        </a:spcAft>
                      </a:pPr>
                      <a:r>
                        <a:rPr lang="zh-CN" sz="900" kern="100" dirty="0">
                          <a:effectLst/>
                        </a:rPr>
                        <a:t>序号</a:t>
                      </a:r>
                      <a:endParaRPr lang="zh-CN" sz="1000" kern="100" dirty="0">
                        <a:effectLst/>
                        <a:latin typeface="Times New Roman"/>
                        <a:ea typeface="宋体"/>
                      </a:endParaRPr>
                    </a:p>
                  </a:txBody>
                  <a:tcPr marL="18524" marR="18524" marT="18524" marB="18524" anchor="ctr"/>
                </a:tc>
                <a:tc rowSpan="2">
                  <a:txBody>
                    <a:bodyPr/>
                    <a:lstStyle/>
                    <a:p>
                      <a:pPr algn="ctr">
                        <a:lnSpc>
                          <a:spcPts val="1350"/>
                        </a:lnSpc>
                        <a:spcAft>
                          <a:spcPts val="0"/>
                        </a:spcAft>
                      </a:pPr>
                      <a:r>
                        <a:rPr lang="zh-CN" sz="900" kern="100">
                          <a:effectLst/>
                        </a:rPr>
                        <a:t>点位名称</a:t>
                      </a:r>
                      <a:endParaRPr lang="zh-CN" sz="1000" kern="100">
                        <a:effectLst/>
                        <a:latin typeface="Times New Roman"/>
                        <a:ea typeface="宋体"/>
                      </a:endParaRPr>
                    </a:p>
                  </a:txBody>
                  <a:tcPr marL="0" marR="0" marT="0" marB="0" anchor="ctr"/>
                </a:tc>
                <a:tc rowSpan="2">
                  <a:txBody>
                    <a:bodyPr/>
                    <a:lstStyle/>
                    <a:p>
                      <a:pPr algn="ctr">
                        <a:lnSpc>
                          <a:spcPts val="1350"/>
                        </a:lnSpc>
                        <a:spcAft>
                          <a:spcPts val="0"/>
                        </a:spcAft>
                      </a:pPr>
                      <a:r>
                        <a:rPr lang="zh-CN" sz="900" kern="100" dirty="0">
                          <a:effectLst/>
                        </a:rPr>
                        <a:t>断面情况</a:t>
                      </a:r>
                      <a:endParaRPr lang="zh-CN" sz="1000" kern="100" dirty="0">
                        <a:effectLst/>
                        <a:latin typeface="Times New Roman"/>
                        <a:ea typeface="宋体"/>
                      </a:endParaRPr>
                    </a:p>
                  </a:txBody>
                  <a:tcPr marL="18524" marR="18524" marT="18524" marB="18524" anchor="ctr"/>
                </a:tc>
                <a:tc gridSpan="4">
                  <a:txBody>
                    <a:bodyPr/>
                    <a:lstStyle/>
                    <a:p>
                      <a:pPr algn="ctr">
                        <a:lnSpc>
                          <a:spcPts val="1350"/>
                        </a:lnSpc>
                        <a:spcAft>
                          <a:spcPts val="0"/>
                        </a:spcAft>
                      </a:pPr>
                      <a:r>
                        <a:rPr lang="zh-CN" sz="900" kern="100">
                          <a:effectLst/>
                        </a:rPr>
                        <a:t>主要监测项目</a:t>
                      </a:r>
                      <a:r>
                        <a:rPr lang="en-US" sz="900" kern="100">
                          <a:effectLst/>
                        </a:rPr>
                        <a:t>(</a:t>
                      </a:r>
                      <a:r>
                        <a:rPr lang="zh-CN" sz="900" kern="100">
                          <a:effectLst/>
                        </a:rPr>
                        <a:t>单位</a:t>
                      </a:r>
                      <a:r>
                        <a:rPr lang="en-US" sz="900" kern="100">
                          <a:effectLst/>
                        </a:rPr>
                        <a:t>:mg/L)</a:t>
                      </a:r>
                      <a:endParaRPr lang="zh-CN" sz="1000" kern="100">
                        <a:effectLst/>
                        <a:latin typeface="Times New Roman"/>
                        <a:ea typeface="宋体"/>
                      </a:endParaRPr>
                    </a:p>
                  </a:txBody>
                  <a:tcPr marL="18524" marR="18524" marT="18524" marB="18524"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ts val="1350"/>
                        </a:lnSpc>
                        <a:spcAft>
                          <a:spcPts val="0"/>
                        </a:spcAft>
                      </a:pPr>
                      <a:r>
                        <a:rPr lang="zh-CN" sz="900" kern="100">
                          <a:effectLst/>
                        </a:rPr>
                        <a:t>水质类别</a:t>
                      </a:r>
                      <a:endParaRPr lang="zh-CN" sz="1000" kern="100">
                        <a:effectLst/>
                        <a:latin typeface="Times New Roman"/>
                        <a:ea typeface="宋体"/>
                      </a:endParaRPr>
                    </a:p>
                  </a:txBody>
                  <a:tcPr marL="18524" marR="18524" marT="18524" marB="18524" anchor="ctr"/>
                </a:tc>
                <a:tc hMerge="1">
                  <a:txBody>
                    <a:bodyPr/>
                    <a:lstStyle/>
                    <a:p>
                      <a:endParaRPr lang="zh-CN" altLang="en-US"/>
                    </a:p>
                  </a:txBody>
                  <a:tcPr/>
                </a:tc>
                <a:tc rowSpan="2">
                  <a:txBody>
                    <a:bodyPr/>
                    <a:lstStyle/>
                    <a:p>
                      <a:pPr algn="ctr">
                        <a:lnSpc>
                          <a:spcPts val="1350"/>
                        </a:lnSpc>
                        <a:spcAft>
                          <a:spcPts val="0"/>
                        </a:spcAft>
                      </a:pPr>
                      <a:r>
                        <a:rPr lang="zh-CN" sz="900" kern="100">
                          <a:effectLst/>
                        </a:rPr>
                        <a:t>主要污染指标</a:t>
                      </a:r>
                      <a:endParaRPr lang="zh-CN" sz="1000" kern="100">
                        <a:effectLst/>
                        <a:latin typeface="Times New Roman"/>
                        <a:ea typeface="宋体"/>
                      </a:endParaRPr>
                    </a:p>
                  </a:txBody>
                  <a:tcPr marL="18524" marR="18524" marT="18524" marB="18524" anchor="ctr"/>
                </a:tc>
              </a:tr>
              <a:tr h="2099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ts val="1350"/>
                        </a:lnSpc>
                        <a:spcAft>
                          <a:spcPts val="0"/>
                        </a:spcAft>
                      </a:pPr>
                      <a:r>
                        <a:rPr lang="en-US" sz="900" kern="100">
                          <a:effectLst/>
                        </a:rPr>
                        <a:t>pH*</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DO</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CODMn</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en-US" sz="900" kern="100">
                          <a:effectLst/>
                        </a:rPr>
                        <a:t>NH3-N</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zh-CN" sz="900" kern="100">
                          <a:effectLst/>
                        </a:rPr>
                        <a:t>本月</a:t>
                      </a:r>
                      <a:endParaRPr lang="zh-CN" sz="1000" kern="100">
                        <a:effectLst/>
                        <a:latin typeface="Times New Roman"/>
                        <a:ea typeface="宋体"/>
                      </a:endParaRPr>
                    </a:p>
                  </a:txBody>
                  <a:tcPr marL="18524" marR="18524" marT="18524" marB="18524" anchor="ctr"/>
                </a:tc>
                <a:tc>
                  <a:txBody>
                    <a:bodyPr/>
                    <a:lstStyle/>
                    <a:p>
                      <a:pPr algn="just">
                        <a:lnSpc>
                          <a:spcPts val="1350"/>
                        </a:lnSpc>
                        <a:spcAft>
                          <a:spcPts val="0"/>
                        </a:spcAft>
                      </a:pPr>
                      <a:r>
                        <a:rPr lang="zh-CN" sz="900" kern="100">
                          <a:effectLst/>
                        </a:rPr>
                        <a:t>上月</a:t>
                      </a:r>
                      <a:endParaRPr lang="zh-CN" sz="1000" kern="100">
                        <a:effectLst/>
                        <a:latin typeface="Times New Roman"/>
                        <a:ea typeface="宋体"/>
                      </a:endParaRPr>
                    </a:p>
                  </a:txBody>
                  <a:tcPr marL="18524" marR="18524" marT="18524" marB="18524" anchor="ctr"/>
                </a:tc>
                <a:tc vMerge="1">
                  <a:txBody>
                    <a:bodyPr/>
                    <a:lstStyle/>
                    <a:p>
                      <a:endParaRPr lang="zh-CN" altLang="en-US"/>
                    </a:p>
                  </a:txBody>
                  <a:tcPr/>
                </a:tc>
              </a:tr>
              <a:tr h="185239">
                <a:tc>
                  <a:txBody>
                    <a:bodyPr/>
                    <a:lstStyle/>
                    <a:p>
                      <a:pPr algn="just">
                        <a:lnSpc>
                          <a:spcPts val="1200"/>
                        </a:lnSpc>
                        <a:spcAft>
                          <a:spcPts val="0"/>
                        </a:spcAft>
                      </a:pPr>
                      <a:r>
                        <a:rPr lang="en-US" sz="900" kern="100">
                          <a:effectLst/>
                        </a:rPr>
                        <a:t>1</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四川攀枝花</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2</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重庆朱沱</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干流（川</a:t>
                      </a:r>
                      <a:r>
                        <a:rPr lang="en-US" sz="900" kern="100">
                          <a:effectLst/>
                        </a:rPr>
                        <a:t>-</a:t>
                      </a:r>
                      <a:r>
                        <a:rPr lang="zh-CN" sz="900" kern="100">
                          <a:effectLst/>
                        </a:rPr>
                        <a:t>渝省界）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8.41 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3</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湖北宜昌南津关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干流（三峡水库出口）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7.07 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7.81 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0.55 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4</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湖南岳阳城陵矶</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5</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江西九江河西水厂</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干流（鄂</a:t>
                      </a:r>
                      <a:r>
                        <a:rPr lang="en-US" sz="900" kern="100">
                          <a:effectLst/>
                        </a:rPr>
                        <a:t>-</a:t>
                      </a:r>
                      <a:r>
                        <a:rPr lang="zh-CN" sz="900" kern="100">
                          <a:effectLst/>
                        </a:rPr>
                        <a:t>赣省界）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7.34 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6.19 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6</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安徽安庆皖河口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7.52 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6.54 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7</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江苏南京林山</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干流（皖</a:t>
                      </a:r>
                      <a:r>
                        <a:rPr lang="en-US" sz="900" kern="100">
                          <a:effectLst/>
                        </a:rPr>
                        <a:t>-</a:t>
                      </a:r>
                      <a:r>
                        <a:rPr lang="zh-CN" sz="900" kern="100">
                          <a:effectLst/>
                        </a:rPr>
                        <a:t>苏省界）</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7.78 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8</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四川乐山岷江大桥</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岷江（与大渡河汇合前）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0.53 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IV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Ⅳ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溶解氧</a:t>
                      </a: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9</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四川宜宾凉姜沟</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岷江（入长江前）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10</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四川泸州沱江二桥</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沱江（入长江前）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3.6 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1.06 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IV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Ⅳ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溶解氧、氨氮</a:t>
                      </a: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11</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湖北丹江口胡家岭</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丹江口水库（库体）</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8.63 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10.2 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Ⅰ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12</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湖南长沙新港</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湘江（洞庭湖入口）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7.42 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4.3 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0.99 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13</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湖南岳阳岳阳楼</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洞庭湖出口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7.73 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6.26 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0.21 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14</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湖北武汉宗关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汉江（入长江前）</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6.43 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15</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江西南昌滁槎</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赣江（鄱阳湖入口）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6.64 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5.18 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1.1 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0.92 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Ⅲ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85239">
                <a:tc>
                  <a:txBody>
                    <a:bodyPr/>
                    <a:lstStyle/>
                    <a:p>
                      <a:pPr algn="just">
                        <a:lnSpc>
                          <a:spcPts val="1200"/>
                        </a:lnSpc>
                        <a:spcAft>
                          <a:spcPts val="0"/>
                        </a:spcAft>
                      </a:pPr>
                      <a:r>
                        <a:rPr lang="en-US" sz="900" kern="100">
                          <a:effectLst/>
                        </a:rPr>
                        <a:t>16</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江西九江蛤蟆石</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zh-CN" sz="900" kern="100">
                          <a:effectLst/>
                        </a:rPr>
                        <a:t>鄱阳湖出口</a:t>
                      </a:r>
                      <a:r>
                        <a:rPr lang="en-US" sz="900" kern="100">
                          <a:effectLst/>
                        </a:rPr>
                        <a:t>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7.28 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6.87 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2.7 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0.15 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18524" marB="18524" anchor="ctr"/>
                </a:tc>
                <a:tc>
                  <a:txBody>
                    <a:bodyPr/>
                    <a:lstStyle/>
                    <a:p>
                      <a:pPr algn="just">
                        <a:lnSpc>
                          <a:spcPts val="1200"/>
                        </a:lnSpc>
                        <a:spcAft>
                          <a:spcPts val="0"/>
                        </a:spcAft>
                      </a:pPr>
                      <a:r>
                        <a:rPr lang="en-US" sz="900" kern="100">
                          <a:effectLst/>
                        </a:rPr>
                        <a:t>  </a:t>
                      </a:r>
                      <a:endParaRPr lang="zh-CN" sz="1000" kern="100">
                        <a:effectLst/>
                        <a:latin typeface="Times New Roman"/>
                        <a:ea typeface="宋体"/>
                      </a:endParaRPr>
                    </a:p>
                  </a:txBody>
                  <a:tcPr marL="18524" marR="18524" marT="18524" marB="18524" anchor="ctr"/>
                </a:tc>
              </a:tr>
              <a:tr h="175360">
                <a:tc>
                  <a:txBody>
                    <a:bodyPr/>
                    <a:lstStyle/>
                    <a:p>
                      <a:pPr algn="just">
                        <a:lnSpc>
                          <a:spcPts val="1200"/>
                        </a:lnSpc>
                        <a:spcAft>
                          <a:spcPts val="0"/>
                        </a:spcAft>
                      </a:pPr>
                      <a:r>
                        <a:rPr lang="en-US" sz="900" kern="100">
                          <a:effectLst/>
                        </a:rPr>
                        <a:t>17</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zh-CN" sz="900" kern="100">
                          <a:effectLst/>
                        </a:rPr>
                        <a:t>江苏扬州三江营</a:t>
                      </a:r>
                      <a:r>
                        <a:rPr lang="en-US" sz="900" kern="100">
                          <a:effectLst/>
                        </a:rPr>
                        <a:t>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zh-CN" sz="900" kern="100">
                          <a:effectLst/>
                        </a:rPr>
                        <a:t>夹江（南水北调取水口）</a:t>
                      </a:r>
                      <a:r>
                        <a:rPr lang="en-US" sz="900" kern="100">
                          <a:effectLst/>
                        </a:rPr>
                        <a:t>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7.29 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6.9 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1.6 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0.15 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II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a:effectLst/>
                        </a:rPr>
                        <a:t>Ⅱ </a:t>
                      </a:r>
                      <a:endParaRPr lang="zh-CN" sz="1000" kern="100">
                        <a:effectLst/>
                        <a:latin typeface="Times New Roman"/>
                        <a:ea typeface="宋体"/>
                      </a:endParaRPr>
                    </a:p>
                  </a:txBody>
                  <a:tcPr marL="18524" marR="18524" marT="0" marB="0" anchor="ctr"/>
                </a:tc>
                <a:tc>
                  <a:txBody>
                    <a:bodyPr/>
                    <a:lstStyle/>
                    <a:p>
                      <a:pPr algn="just">
                        <a:lnSpc>
                          <a:spcPts val="1200"/>
                        </a:lnSpc>
                        <a:spcAft>
                          <a:spcPts val="0"/>
                        </a:spcAft>
                      </a:pPr>
                      <a:r>
                        <a:rPr lang="en-US" sz="900" kern="100" dirty="0">
                          <a:effectLst/>
                        </a:rPr>
                        <a:t>  </a:t>
                      </a:r>
                      <a:endParaRPr lang="zh-CN" sz="1000" kern="100" dirty="0">
                        <a:effectLst/>
                        <a:latin typeface="Times New Roman"/>
                        <a:ea typeface="宋体"/>
                      </a:endParaRPr>
                    </a:p>
                  </a:txBody>
                  <a:tcPr marL="18524" marR="18524" marT="0" marB="0" anchor="ctr"/>
                </a:tc>
              </a:tr>
            </a:tbl>
          </a:graphicData>
        </a:graphic>
      </p:graphicFrame>
      <p:sp>
        <p:nvSpPr>
          <p:cNvPr id="3" name="Rectangle 1"/>
          <p:cNvSpPr>
            <a:spLocks noChangeArrowheads="1"/>
          </p:cNvSpPr>
          <p:nvPr/>
        </p:nvSpPr>
        <p:spPr bwMode="auto">
          <a:xfrm>
            <a:off x="471488" y="1565275"/>
            <a:ext cx="10693400" cy="457200"/>
          </a:xfrm>
          <a:prstGeom prst="rect">
            <a:avLst/>
          </a:prstGeom>
          <a:noFill/>
          <a:ln w="9525">
            <a:noFill/>
            <a:miter lim="800000"/>
            <a:headEnd/>
            <a:tailEnd/>
          </a:ln>
        </p:spPr>
        <p:txBody>
          <a:bodyPr wrap="none" anchor="ctr">
            <a:spAutoFit/>
          </a:bodyPr>
          <a:lstStyle/>
          <a:p>
            <a:pPr defTabSz="914400"/>
            <a:r>
              <a:rPr lang="zh-CN" altLang="en-US" sz="900">
                <a:latin typeface="Times New Roman" pitchFamily="18" charset="0"/>
                <a:cs typeface="Times New Roman" pitchFamily="18" charset="0"/>
              </a:rPr>
              <a:t>发布日期</a:t>
            </a:r>
            <a:r>
              <a:rPr lang="en-US" altLang="zh-CN" sz="900">
                <a:latin typeface="Times New Roman" pitchFamily="18" charset="0"/>
                <a:cs typeface="Times New Roman" pitchFamily="18" charset="0"/>
              </a:rPr>
              <a:t>;2003-06</a:t>
            </a:r>
            <a:endParaRPr lang="en-US" altLang="zh-CN" sz="900"/>
          </a:p>
          <a:p>
            <a:pPr defTabSz="914400" eaLnBrk="0" hangingPunct="0"/>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479"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7480"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数据的标准化处理</a:t>
            </a:r>
          </a:p>
        </p:txBody>
      </p:sp>
      <p:sp>
        <p:nvSpPr>
          <p:cNvPr id="33795" name="内容占位符 2"/>
          <p:cNvSpPr>
            <a:spLocks noGrp="1"/>
          </p:cNvSpPr>
          <p:nvPr>
            <p:ph idx="4294967295"/>
          </p:nvPr>
        </p:nvSpPr>
        <p:spPr>
          <a:xfrm>
            <a:off x="1633538" y="1620838"/>
            <a:ext cx="7429500" cy="503237"/>
          </a:xfrm>
        </p:spPr>
        <p:txBody>
          <a:bodyPr/>
          <a:lstStyle/>
          <a:p>
            <a:pPr eaLnBrk="1" hangingPunct="1">
              <a:buFont typeface="Arial" charset="0"/>
              <a:buNone/>
            </a:pPr>
            <a:r>
              <a:rPr lang="en-US" altLang="zh-CN" sz="1800" smtClean="0">
                <a:latin typeface="微软雅黑" pitchFamily="34" charset="-122"/>
                <a:ea typeface="微软雅黑" pitchFamily="34" charset="-122"/>
              </a:rPr>
              <a:t>PH</a:t>
            </a:r>
            <a:r>
              <a:rPr lang="zh-CN" altLang="en-US" sz="1800" smtClean="0">
                <a:latin typeface="微软雅黑" pitchFamily="34" charset="-122"/>
                <a:ea typeface="微软雅黑" pitchFamily="34" charset="-122"/>
              </a:rPr>
              <a:t>值的谷形处理</a:t>
            </a:r>
          </a:p>
        </p:txBody>
      </p:sp>
      <p:graphicFrame>
        <p:nvGraphicFramePr>
          <p:cNvPr id="2" name="Object 371"/>
          <p:cNvGraphicFramePr>
            <a:graphicFrameLocks noChangeAspect="1"/>
          </p:cNvGraphicFramePr>
          <p:nvPr/>
        </p:nvGraphicFramePr>
        <p:xfrm>
          <a:off x="3286125" y="1817688"/>
          <a:ext cx="1916113" cy="854075"/>
        </p:xfrm>
        <a:graphic>
          <a:graphicData uri="http://schemas.openxmlformats.org/presentationml/2006/ole">
            <mc:AlternateContent xmlns:mc="http://schemas.openxmlformats.org/markup-compatibility/2006">
              <mc:Choice xmlns:v="urn:schemas-microsoft-com:vml" Requires="v">
                <p:oleObj spid="_x0000_s47507" name="Equation" r:id="rId4" imgW="939600" imgH="419040" progId="">
                  <p:embed/>
                </p:oleObj>
              </mc:Choice>
              <mc:Fallback>
                <p:oleObj name="Equation" r:id="rId4" imgW="939600" imgH="419040" progId="">
                  <p:embed/>
                  <p:pic>
                    <p:nvPicPr>
                      <p:cNvPr id="0" name="Picture 3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25" y="1817688"/>
                        <a:ext cx="191611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33538" y="2655888"/>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DO</a:t>
            </a:r>
            <a:r>
              <a:rPr lang="zh-CN" altLang="en-US" sz="1800">
                <a:latin typeface="微软雅黑" pitchFamily="34" charset="-122"/>
                <a:ea typeface="微软雅黑" pitchFamily="34" charset="-122"/>
              </a:rPr>
              <a:t>值的归一化处理</a:t>
            </a:r>
          </a:p>
        </p:txBody>
      </p:sp>
      <p:sp>
        <p:nvSpPr>
          <p:cNvPr id="8" name="内容占位符 2"/>
          <p:cNvSpPr txBox="1">
            <a:spLocks/>
          </p:cNvSpPr>
          <p:nvPr/>
        </p:nvSpPr>
        <p:spPr bwMode="auto">
          <a:xfrm>
            <a:off x="1666875" y="4119563"/>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NH3—N</a:t>
            </a:r>
            <a:r>
              <a:rPr lang="zh-CN" altLang="en-US" sz="1800">
                <a:latin typeface="微软雅黑" pitchFamily="34" charset="-122"/>
                <a:ea typeface="微软雅黑" pitchFamily="34" charset="-122"/>
              </a:rPr>
              <a:t>值的归一化处理</a:t>
            </a:r>
          </a:p>
        </p:txBody>
      </p:sp>
      <p:graphicFrame>
        <p:nvGraphicFramePr>
          <p:cNvPr id="4" name="Object 372"/>
          <p:cNvGraphicFramePr>
            <a:graphicFrameLocks noChangeAspect="1"/>
          </p:cNvGraphicFramePr>
          <p:nvPr/>
        </p:nvGraphicFramePr>
        <p:xfrm>
          <a:off x="3330575" y="4645025"/>
          <a:ext cx="2663825" cy="730250"/>
        </p:xfrm>
        <a:graphic>
          <a:graphicData uri="http://schemas.openxmlformats.org/presentationml/2006/ole">
            <mc:AlternateContent xmlns:mc="http://schemas.openxmlformats.org/markup-compatibility/2006">
              <mc:Choice xmlns:v="urn:schemas-microsoft-com:vml" Requires="v">
                <p:oleObj spid="_x0000_s47508" name="Equation" r:id="rId6" imgW="1714320" imgH="469800" progId="">
                  <p:embed/>
                </p:oleObj>
              </mc:Choice>
              <mc:Fallback>
                <p:oleObj name="Equation" r:id="rId6" imgW="1714320" imgH="469800" progId="">
                  <p:embed/>
                  <p:pic>
                    <p:nvPicPr>
                      <p:cNvPr id="0" name="Picture 3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5" y="4645025"/>
                        <a:ext cx="26638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87513" y="5653088"/>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CODMn</a:t>
            </a:r>
            <a:r>
              <a:rPr lang="zh-CN" altLang="en-US" sz="1800">
                <a:latin typeface="微软雅黑" pitchFamily="34" charset="-122"/>
                <a:ea typeface="微软雅黑" pitchFamily="34" charset="-122"/>
              </a:rPr>
              <a:t>值 的归一化处理</a:t>
            </a:r>
          </a:p>
        </p:txBody>
      </p:sp>
      <p:graphicFrame>
        <p:nvGraphicFramePr>
          <p:cNvPr id="5" name="Object 373"/>
          <p:cNvGraphicFramePr>
            <a:graphicFrameLocks noChangeAspect="1"/>
          </p:cNvGraphicFramePr>
          <p:nvPr/>
        </p:nvGraphicFramePr>
        <p:xfrm>
          <a:off x="3441700" y="6145213"/>
          <a:ext cx="2584450" cy="730250"/>
        </p:xfrm>
        <a:graphic>
          <a:graphicData uri="http://schemas.openxmlformats.org/presentationml/2006/ole">
            <mc:AlternateContent xmlns:mc="http://schemas.openxmlformats.org/markup-compatibility/2006">
              <mc:Choice xmlns:v="urn:schemas-microsoft-com:vml" Requires="v">
                <p:oleObj spid="_x0000_s47509" name="Equation" r:id="rId8" imgW="1663560" imgH="469800" progId="">
                  <p:embed/>
                </p:oleObj>
              </mc:Choice>
              <mc:Fallback>
                <p:oleObj name="Equation" r:id="rId8" imgW="1663560" imgH="469800" progId="">
                  <p:embed/>
                  <p:pic>
                    <p:nvPicPr>
                      <p:cNvPr id="0" name="Picture 3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700" y="6145213"/>
                        <a:ext cx="25844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74"/>
          <p:cNvGraphicFramePr>
            <a:graphicFrameLocks noChangeAspect="1"/>
          </p:cNvGraphicFramePr>
          <p:nvPr/>
        </p:nvGraphicFramePr>
        <p:xfrm>
          <a:off x="3402013" y="3159125"/>
          <a:ext cx="4543425" cy="981075"/>
        </p:xfrm>
        <a:graphic>
          <a:graphicData uri="http://schemas.openxmlformats.org/presentationml/2006/ole">
            <mc:AlternateContent xmlns:mc="http://schemas.openxmlformats.org/markup-compatibility/2006">
              <mc:Choice xmlns:v="urn:schemas-microsoft-com:vml" Requires="v">
                <p:oleObj spid="_x0000_s47510" name="Equation" r:id="rId10" imgW="2234880" imgH="482400" progId="">
                  <p:embed/>
                </p:oleObj>
              </mc:Choice>
              <mc:Fallback>
                <p:oleObj name="Equation" r:id="rId10" imgW="2234880" imgH="482400" progId="">
                  <p:embed/>
                  <p:pic>
                    <p:nvPicPr>
                      <p:cNvPr id="0" name="Picture 3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2013" y="3159125"/>
                        <a:ext cx="45434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0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8307"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综合评价指标的确定</a:t>
            </a:r>
          </a:p>
        </p:txBody>
      </p:sp>
      <p:sp>
        <p:nvSpPr>
          <p:cNvPr id="33795" name="内容占位符 2"/>
          <p:cNvSpPr>
            <a:spLocks noGrp="1"/>
          </p:cNvSpPr>
          <p:nvPr>
            <p:ph idx="4294967295"/>
          </p:nvPr>
        </p:nvSpPr>
        <p:spPr>
          <a:xfrm>
            <a:off x="1633538" y="1547813"/>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考虑到一个地区的污染指标的变化不仅与其所属类型有关，而且即便是同属于一个类型也有一定的数值差异。为此，在确定综合评价指标时，既要能体现同类型的指标数量差异，也要能体现不同类型指标之间的差异，而且更要能体现不同类型等级差的差异。</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于是，在这里采用动态加权法来确定相应的综合评价指标</a:t>
            </a:r>
          </a:p>
        </p:txBody>
      </p:sp>
      <p:graphicFrame>
        <p:nvGraphicFramePr>
          <p:cNvPr id="2" name="Object 176"/>
          <p:cNvGraphicFramePr>
            <a:graphicFrameLocks noChangeAspect="1"/>
          </p:cNvGraphicFramePr>
          <p:nvPr/>
        </p:nvGraphicFramePr>
        <p:xfrm>
          <a:off x="2738438" y="3636963"/>
          <a:ext cx="5218112" cy="1295400"/>
        </p:xfrm>
        <a:graphic>
          <a:graphicData uri="http://schemas.openxmlformats.org/presentationml/2006/ole">
            <mc:AlternateContent xmlns:mc="http://schemas.openxmlformats.org/markup-compatibility/2006">
              <mc:Choice xmlns:v="urn:schemas-microsoft-com:vml" Requires="v">
                <p:oleObj spid="_x0000_s48320" name="Equation" r:id="rId4" imgW="2489040" imgH="660240" progId="">
                  <p:embed/>
                </p:oleObj>
              </mc:Choice>
              <mc:Fallback>
                <p:oleObj name="Equation" r:id="rId4" imgW="2489040" imgH="660240" progId="">
                  <p:embed/>
                  <p:pic>
                    <p:nvPicPr>
                      <p:cNvPr id="0" name="Picture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3636963"/>
                        <a:ext cx="521811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77"/>
          <p:cNvGraphicFramePr>
            <a:graphicFrameLocks noChangeAspect="1"/>
          </p:cNvGraphicFramePr>
          <p:nvPr/>
        </p:nvGraphicFramePr>
        <p:xfrm>
          <a:off x="2825750" y="5508625"/>
          <a:ext cx="3355975" cy="863600"/>
        </p:xfrm>
        <a:graphic>
          <a:graphicData uri="http://schemas.openxmlformats.org/presentationml/2006/ole">
            <mc:AlternateContent xmlns:mc="http://schemas.openxmlformats.org/markup-compatibility/2006">
              <mc:Choice xmlns:v="urn:schemas-microsoft-com:vml" Requires="v">
                <p:oleObj spid="_x0000_s48321" name="Equation" r:id="rId6" imgW="1676160" imgH="431640" progId="">
                  <p:embed/>
                </p:oleObj>
              </mc:Choice>
              <mc:Fallback>
                <p:oleObj name="Equation" r:id="rId6" imgW="1676160" imgH="431640" progId="">
                  <p:embed/>
                  <p:pic>
                    <p:nvPicPr>
                      <p:cNvPr id="0" name="Picture 1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750" y="5508625"/>
                        <a:ext cx="33559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633538" y="5199063"/>
            <a:ext cx="7429500" cy="5032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某地区某一时间的水质综合评价指标定义为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59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9596" name="标题 1"/>
          <p:cNvSpPr>
            <a:spLocks noGrp="1"/>
          </p:cNvSpPr>
          <p:nvPr>
            <p:ph type="title" idx="4294967295"/>
          </p:nvPr>
        </p:nvSpPr>
        <p:spPr>
          <a:xfrm>
            <a:off x="1633538"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各地区水质的综合排序与评价</a:t>
            </a:r>
          </a:p>
        </p:txBody>
      </p:sp>
      <p:sp>
        <p:nvSpPr>
          <p:cNvPr id="33795" name="内容占位符 2"/>
          <p:cNvSpPr>
            <a:spLocks noGrp="1"/>
          </p:cNvSpPr>
          <p:nvPr>
            <p:ph idx="4294967295"/>
          </p:nvPr>
        </p:nvSpPr>
        <p:spPr>
          <a:xfrm>
            <a:off x="1633538" y="1404938"/>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由</a:t>
            </a:r>
            <a:r>
              <a:rPr lang="en-US" altLang="zh-CN" sz="1800" smtClean="0">
                <a:latin typeface="微软雅黑" pitchFamily="34" charset="-122"/>
                <a:ea typeface="微软雅黑" pitchFamily="34" charset="-122"/>
              </a:rPr>
              <a:t>17</a:t>
            </a:r>
            <a:r>
              <a:rPr lang="zh-CN" altLang="en-US" sz="1800" smtClean="0">
                <a:latin typeface="微软雅黑" pitchFamily="34" charset="-122"/>
                <a:ea typeface="微软雅黑" pitchFamily="34" charset="-122"/>
              </a:rPr>
              <a:t>个观测点</a:t>
            </a:r>
            <a:r>
              <a:rPr lang="en-US" altLang="zh-CN" sz="1800" smtClean="0">
                <a:latin typeface="微软雅黑" pitchFamily="34" charset="-122"/>
                <a:ea typeface="微软雅黑" pitchFamily="34" charset="-122"/>
              </a:rPr>
              <a:t>28</a:t>
            </a:r>
            <a:r>
              <a:rPr lang="zh-CN" altLang="en-US" sz="1800" smtClean="0">
                <a:latin typeface="微软雅黑" pitchFamily="34" charset="-122"/>
                <a:ea typeface="微软雅黑" pitchFamily="34" charset="-122"/>
              </a:rPr>
              <a:t>个月的水质综合评价指标</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根据其大小进行排序，数值越大水质越差，由此可得反映</a:t>
            </a:r>
            <a:r>
              <a:rPr lang="en-US" altLang="zh-CN" sz="1800" smtClean="0">
                <a:latin typeface="微软雅黑" pitchFamily="34" charset="-122"/>
                <a:ea typeface="微软雅黑" pitchFamily="34" charset="-122"/>
              </a:rPr>
              <a:t>17</a:t>
            </a:r>
            <a:r>
              <a:rPr lang="zh-CN" altLang="en-US" sz="1800" smtClean="0">
                <a:latin typeface="微软雅黑" pitchFamily="34" charset="-122"/>
                <a:ea typeface="微软雅黑" pitchFamily="34" charset="-122"/>
              </a:rPr>
              <a:t>个观测点的水质污染程度的</a:t>
            </a:r>
            <a:r>
              <a:rPr lang="en-US" altLang="zh-CN" sz="1800" smtClean="0">
                <a:latin typeface="微软雅黑" pitchFamily="34" charset="-122"/>
                <a:ea typeface="微软雅黑" pitchFamily="34" charset="-122"/>
              </a:rPr>
              <a:t>28</a:t>
            </a:r>
            <a:r>
              <a:rPr lang="zh-CN" altLang="en-US" sz="1800" smtClean="0">
                <a:latin typeface="微软雅黑" pitchFamily="34" charset="-122"/>
                <a:ea typeface="微软雅黑" pitchFamily="34" charset="-122"/>
              </a:rPr>
              <a:t>个排序结果，利用决策论中的</a:t>
            </a:r>
            <a:r>
              <a:rPr lang="en-US" altLang="zh-CN" sz="1800" smtClean="0">
                <a:latin typeface="微软雅黑" pitchFamily="34" charset="-122"/>
                <a:ea typeface="微软雅黑" pitchFamily="34" charset="-122"/>
              </a:rPr>
              <a:t>Borda</a:t>
            </a:r>
            <a:r>
              <a:rPr lang="zh-CN" altLang="en-US" sz="1800" smtClean="0">
                <a:latin typeface="微软雅黑" pitchFamily="34" charset="-122"/>
                <a:ea typeface="微软雅黑" pitchFamily="34" charset="-122"/>
              </a:rPr>
              <a:t>数法来确定综合排序方案。</a:t>
            </a: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记第</a:t>
            </a:r>
            <a:r>
              <a:rPr lang="en-US" altLang="zh-CN" sz="1800" smtClean="0">
                <a:latin typeface="微软雅黑" pitchFamily="34" charset="-122"/>
                <a:ea typeface="微软雅黑" pitchFamily="34" charset="-122"/>
              </a:rPr>
              <a:t>j</a:t>
            </a:r>
            <a:r>
              <a:rPr lang="zh-CN" altLang="en-US" sz="1800" smtClean="0">
                <a:latin typeface="微软雅黑" pitchFamily="34" charset="-122"/>
                <a:ea typeface="微软雅黑" pitchFamily="34" charset="-122"/>
              </a:rPr>
              <a:t>个月的排序方案中排在第</a:t>
            </a:r>
            <a:r>
              <a:rPr lang="en-US" altLang="zh-CN" sz="1800" smtClean="0">
                <a:latin typeface="微软雅黑" pitchFamily="34" charset="-122"/>
                <a:ea typeface="微软雅黑" pitchFamily="34" charset="-122"/>
              </a:rPr>
              <a:t>i</a:t>
            </a:r>
            <a:r>
              <a:rPr lang="zh-CN" altLang="en-US" sz="1800" smtClean="0">
                <a:latin typeface="微软雅黑" pitchFamily="34" charset="-122"/>
                <a:ea typeface="微软雅黑" pitchFamily="34" charset="-122"/>
              </a:rPr>
              <a:t>个站点</a:t>
            </a: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后面的站点数为            ，则站点     的</a:t>
            </a:r>
            <a:r>
              <a:rPr lang="en-US" altLang="zh-CN" sz="1800" smtClean="0">
                <a:latin typeface="微软雅黑" pitchFamily="34" charset="-122"/>
                <a:ea typeface="微软雅黑" pitchFamily="34" charset="-122"/>
              </a:rPr>
              <a:t>Borda</a:t>
            </a:r>
            <a:r>
              <a:rPr lang="zh-CN" altLang="en-US" sz="1800" smtClean="0">
                <a:latin typeface="微软雅黑" pitchFamily="34" charset="-122"/>
                <a:ea typeface="微软雅黑" pitchFamily="34" charset="-122"/>
              </a:rPr>
              <a:t>数为</a:t>
            </a:r>
          </a:p>
        </p:txBody>
      </p:sp>
      <p:graphicFrame>
        <p:nvGraphicFramePr>
          <p:cNvPr id="2" name="Object 438"/>
          <p:cNvGraphicFramePr>
            <a:graphicFrameLocks noChangeAspect="1"/>
          </p:cNvGraphicFramePr>
          <p:nvPr/>
        </p:nvGraphicFramePr>
        <p:xfrm>
          <a:off x="5994400" y="1404938"/>
          <a:ext cx="3435350" cy="431800"/>
        </p:xfrm>
        <a:graphic>
          <a:graphicData uri="http://schemas.openxmlformats.org/presentationml/2006/ole">
            <mc:AlternateContent xmlns:mc="http://schemas.openxmlformats.org/markup-compatibility/2006">
              <mc:Choice xmlns:v="urn:schemas-microsoft-com:vml" Requires="v">
                <p:oleObj spid="_x0000_s49630" name="Equation" r:id="rId4" imgW="2019240" imgH="253800" progId="">
                  <p:embed/>
                </p:oleObj>
              </mc:Choice>
              <mc:Fallback>
                <p:oleObj name="Equation" r:id="rId4" imgW="2019240" imgH="253800" progId="">
                  <p:embed/>
                  <p:pic>
                    <p:nvPicPr>
                      <p:cNvPr id="0" name="Picture 4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400" y="1404938"/>
                        <a:ext cx="3435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39"/>
          <p:cNvGraphicFramePr>
            <a:graphicFrameLocks noChangeAspect="1"/>
          </p:cNvGraphicFramePr>
          <p:nvPr/>
        </p:nvGraphicFramePr>
        <p:xfrm>
          <a:off x="7434263" y="2916238"/>
          <a:ext cx="720725" cy="400050"/>
        </p:xfrm>
        <a:graphic>
          <a:graphicData uri="http://schemas.openxmlformats.org/presentationml/2006/ole">
            <mc:AlternateContent xmlns:mc="http://schemas.openxmlformats.org/markup-compatibility/2006">
              <mc:Choice xmlns:v="urn:schemas-microsoft-com:vml" Requires="v">
                <p:oleObj spid="_x0000_s49631" name="Equation" r:id="rId6" imgW="457200" imgH="253800" progId="">
                  <p:embed/>
                </p:oleObj>
              </mc:Choice>
              <mc:Fallback>
                <p:oleObj name="Equation" r:id="rId6" imgW="457200" imgH="253800" progId="">
                  <p:embed/>
                  <p:pic>
                    <p:nvPicPr>
                      <p:cNvPr id="0" name="Picture 4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4263" y="2916238"/>
                        <a:ext cx="7207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40"/>
          <p:cNvGraphicFramePr>
            <a:graphicFrameLocks noChangeAspect="1"/>
          </p:cNvGraphicFramePr>
          <p:nvPr/>
        </p:nvGraphicFramePr>
        <p:xfrm>
          <a:off x="2393950" y="3276600"/>
          <a:ext cx="239713" cy="360363"/>
        </p:xfrm>
        <a:graphic>
          <a:graphicData uri="http://schemas.openxmlformats.org/presentationml/2006/ole">
            <mc:AlternateContent xmlns:mc="http://schemas.openxmlformats.org/markup-compatibility/2006">
              <mc:Choice xmlns:v="urn:schemas-microsoft-com:vml" Requires="v">
                <p:oleObj spid="_x0000_s49632" name="Equation" r:id="rId8" imgW="152280" imgH="228600" progId="">
                  <p:embed/>
                </p:oleObj>
              </mc:Choice>
              <mc:Fallback>
                <p:oleObj name="Equation" r:id="rId8" imgW="152280" imgH="228600" progId="">
                  <p:embed/>
                  <p:pic>
                    <p:nvPicPr>
                      <p:cNvPr id="0" name="Picture 4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3950" y="3276600"/>
                        <a:ext cx="23971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41"/>
          <p:cNvGraphicFramePr>
            <a:graphicFrameLocks noChangeAspect="1"/>
          </p:cNvGraphicFramePr>
          <p:nvPr/>
        </p:nvGraphicFramePr>
        <p:xfrm>
          <a:off x="3043238" y="3636963"/>
          <a:ext cx="4103687" cy="811212"/>
        </p:xfrm>
        <a:graphic>
          <a:graphicData uri="http://schemas.openxmlformats.org/presentationml/2006/ole">
            <mc:AlternateContent xmlns:mc="http://schemas.openxmlformats.org/markup-compatibility/2006">
              <mc:Choice xmlns:v="urn:schemas-microsoft-com:vml" Requires="v">
                <p:oleObj spid="_x0000_s49633" name="Equation" r:id="rId10" imgW="2247840" imgH="444240" progId="">
                  <p:embed/>
                </p:oleObj>
              </mc:Choice>
              <mc:Fallback>
                <p:oleObj name="Equation" r:id="rId10" imgW="2247840" imgH="444240" progId="">
                  <p:embed/>
                  <p:pic>
                    <p:nvPicPr>
                      <p:cNvPr id="0" name="Picture 4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3238" y="3636963"/>
                        <a:ext cx="41036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9162" name="Picture 10"/>
          <p:cNvPicPr>
            <a:picLocks noChangeAspect="1" noChangeArrowheads="1"/>
          </p:cNvPicPr>
          <p:nvPr/>
        </p:nvPicPr>
        <p:blipFill>
          <a:blip r:embed="rId12"/>
          <a:srcRect/>
          <a:stretch>
            <a:fillRect/>
          </a:stretch>
        </p:blipFill>
        <p:spPr bwMode="auto">
          <a:xfrm>
            <a:off x="1285875" y="4713288"/>
            <a:ext cx="8477250" cy="1485900"/>
          </a:xfrm>
          <a:prstGeom prst="rect">
            <a:avLst/>
          </a:prstGeom>
          <a:noFill/>
          <a:ln w="9525">
            <a:noFill/>
            <a:miter lim="800000"/>
            <a:headEnd/>
            <a:tailEnd/>
          </a:ln>
        </p:spPr>
      </p:pic>
      <p:graphicFrame>
        <p:nvGraphicFramePr>
          <p:cNvPr id="6" name="Object 442"/>
          <p:cNvGraphicFramePr>
            <a:graphicFrameLocks noChangeAspect="1"/>
          </p:cNvGraphicFramePr>
          <p:nvPr/>
        </p:nvGraphicFramePr>
        <p:xfrm>
          <a:off x="5553075" y="2916238"/>
          <a:ext cx="239713" cy="360362"/>
        </p:xfrm>
        <a:graphic>
          <a:graphicData uri="http://schemas.openxmlformats.org/presentationml/2006/ole">
            <mc:AlternateContent xmlns:mc="http://schemas.openxmlformats.org/markup-compatibility/2006">
              <mc:Choice xmlns:v="urn:schemas-microsoft-com:vml" Requires="v">
                <p:oleObj spid="_x0000_s49634" name="Equation" r:id="rId13" imgW="152334" imgH="228501" progId="">
                  <p:embed/>
                </p:oleObj>
              </mc:Choice>
              <mc:Fallback>
                <p:oleObj name="Equation" r:id="rId13" imgW="152334" imgH="228501" progId="">
                  <p:embed/>
                  <p:pic>
                    <p:nvPicPr>
                      <p:cNvPr id="0" name="Picture 4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3075" y="2916238"/>
                        <a:ext cx="2397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08546" name="标题 1"/>
          <p:cNvSpPr>
            <a:spLocks noGrp="1"/>
          </p:cNvSpPr>
          <p:nvPr>
            <p:ph type="title" idx="4294967295"/>
          </p:nvPr>
        </p:nvSpPr>
        <p:spPr>
          <a:xfrm>
            <a:off x="163353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第二问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2</a:t>
            </a:r>
            <a:r>
              <a:rPr lang="zh-CN" altLang="zh-CN" sz="2500" smtClean="0">
                <a:solidFill>
                  <a:srgbClr val="7C1D20"/>
                </a:solidFill>
                <a:latin typeface="微软雅黑" pitchFamily="34" charset="-122"/>
                <a:ea typeface="微软雅黑" pitchFamily="34" charset="-122"/>
              </a:rPr>
              <a:t>）研究、分析长江干流近一年多主要污染物高锰酸盐指数和氨氮的污染源主要在哪些地区</a:t>
            </a:r>
            <a:r>
              <a:rPr lang="en-US" altLang="zh-CN" sz="2500" smtClean="0">
                <a:solidFill>
                  <a:srgbClr val="7C1D20"/>
                </a:solidFill>
                <a:latin typeface="微软雅黑" pitchFamily="34" charset="-122"/>
                <a:ea typeface="微软雅黑" pitchFamily="34" charset="-122"/>
              </a:rPr>
              <a:t>?</a:t>
            </a:r>
            <a:r>
              <a:rPr lang="zh-CN" altLang="zh-CN" sz="2500" smtClean="0">
                <a:solidFill>
                  <a:srgbClr val="7C1D20"/>
                </a:solidFill>
                <a:latin typeface="微软雅黑" pitchFamily="34" charset="-122"/>
                <a:ea typeface="微软雅黑" pitchFamily="34" charset="-122"/>
              </a:rPr>
              <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1631950" y="1763713"/>
            <a:ext cx="7429500" cy="4446587"/>
          </a:xfrm>
        </p:spPr>
        <p:txBody>
          <a:bodyPr/>
          <a:lstStyle/>
          <a:p>
            <a:pPr eaLnBrk="1" hangingPunct="1">
              <a:buFont typeface="Arial" charset="0"/>
              <a:buNone/>
            </a:pPr>
            <a:r>
              <a:rPr lang="zh-CN" altLang="en-US" sz="2000" smtClean="0">
                <a:latin typeface="微软雅黑" pitchFamily="34" charset="-122"/>
                <a:ea typeface="微软雅黑" pitchFamily="34" charset="-122"/>
              </a:rPr>
              <a:t>由于一个江段的水质污染，主要来自于本地区的污水和上游扩散下来的污水两个部分合成。</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zh-CN" altLang="en-US" sz="2000" smtClean="0">
                <a:latin typeface="微软雅黑" pitchFamily="34" charset="-122"/>
                <a:ea typeface="微软雅黑" pitchFamily="34" charset="-122"/>
              </a:rPr>
              <a:t>根据长江干流上的七个主要观测站点，将其分为六段，逐段分析其排污情况，即可以找出主要污染物的污染源所在的区域。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77826" name="标题 1"/>
          <p:cNvSpPr>
            <a:spLocks noGrp="1"/>
          </p:cNvSpPr>
          <p:nvPr>
            <p:ph type="title"/>
          </p:nvPr>
        </p:nvSpPr>
        <p:spPr>
          <a:xfrm>
            <a:off x="1601788" y="971550"/>
            <a:ext cx="7429500" cy="496888"/>
          </a:xfrm>
        </p:spPr>
        <p:txBody>
          <a:bodyPr/>
          <a:lstStyle/>
          <a:p>
            <a:pPr algn="l" eaLnBrk="1" hangingPunct="1"/>
            <a:r>
              <a:rPr lang="zh-CN" altLang="en-US" sz="3200" smtClean="0">
                <a:solidFill>
                  <a:srgbClr val="7C1D20"/>
                </a:solidFill>
                <a:latin typeface="微软雅黑" pitchFamily="34" charset="-122"/>
                <a:ea typeface="微软雅黑" pitchFamily="34" charset="-122"/>
              </a:rPr>
              <a:t>动态模型</a:t>
            </a:r>
          </a:p>
        </p:txBody>
      </p:sp>
      <p:sp>
        <p:nvSpPr>
          <p:cNvPr id="14341" name="Text Box 5"/>
          <p:cNvSpPr txBox="1">
            <a:spLocks noChangeArrowheads="1"/>
          </p:cNvSpPr>
          <p:nvPr/>
        </p:nvSpPr>
        <p:spPr bwMode="auto">
          <a:xfrm>
            <a:off x="1746250" y="1836738"/>
            <a:ext cx="7573963"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描述对象特征随时间</a:t>
            </a:r>
            <a:r>
              <a:rPr kumimoji="1" lang="en-US" altLang="zh-CN" sz="3200" b="1">
                <a:latin typeface="Times New Roman" pitchFamily="18" charset="0"/>
              </a:rPr>
              <a:t>(</a:t>
            </a:r>
            <a:r>
              <a:rPr kumimoji="1" lang="zh-CN" altLang="en-US" sz="3200" b="1">
                <a:latin typeface="Times New Roman" pitchFamily="18" charset="0"/>
              </a:rPr>
              <a:t>空间</a:t>
            </a:r>
            <a:r>
              <a:rPr kumimoji="1" lang="en-US" altLang="zh-CN" sz="3200" b="1">
                <a:latin typeface="Times New Roman" pitchFamily="18" charset="0"/>
              </a:rPr>
              <a:t>)</a:t>
            </a:r>
            <a:r>
              <a:rPr kumimoji="1" lang="zh-CN" altLang="en-US" sz="3200" b="1">
                <a:latin typeface="Times New Roman" pitchFamily="18" charset="0"/>
              </a:rPr>
              <a:t>的演变过程</a:t>
            </a:r>
          </a:p>
        </p:txBody>
      </p:sp>
      <p:sp>
        <p:nvSpPr>
          <p:cNvPr id="14342" name="Text Box 6"/>
          <p:cNvSpPr txBox="1">
            <a:spLocks noChangeArrowheads="1"/>
          </p:cNvSpPr>
          <p:nvPr/>
        </p:nvSpPr>
        <p:spPr bwMode="auto">
          <a:xfrm>
            <a:off x="1746250" y="2484438"/>
            <a:ext cx="5702300"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分析对象特征的变化规律</a:t>
            </a:r>
          </a:p>
        </p:txBody>
      </p:sp>
      <p:sp>
        <p:nvSpPr>
          <p:cNvPr id="14343" name="Text Box 7"/>
          <p:cNvSpPr txBox="1">
            <a:spLocks noChangeArrowheads="1"/>
          </p:cNvSpPr>
          <p:nvPr/>
        </p:nvSpPr>
        <p:spPr bwMode="auto">
          <a:xfrm>
            <a:off x="1746250" y="3060700"/>
            <a:ext cx="5702300" cy="592138"/>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预报对象特征的未来性态</a:t>
            </a:r>
          </a:p>
        </p:txBody>
      </p:sp>
      <p:sp>
        <p:nvSpPr>
          <p:cNvPr id="14344" name="Text Box 8"/>
          <p:cNvSpPr txBox="1">
            <a:spLocks noChangeArrowheads="1"/>
          </p:cNvSpPr>
          <p:nvPr/>
        </p:nvSpPr>
        <p:spPr bwMode="auto">
          <a:xfrm>
            <a:off x="1746250" y="3636963"/>
            <a:ext cx="5702300" cy="592137"/>
          </a:xfrm>
          <a:prstGeom prst="rect">
            <a:avLst/>
          </a:prstGeom>
          <a:noFill/>
          <a:ln w="9525">
            <a:noFill/>
            <a:miter lim="800000"/>
            <a:headEnd/>
            <a:tailEnd/>
          </a:ln>
        </p:spPr>
        <p:txBody>
          <a:bodyPr lIns="104306" tIns="52153" rIns="104306" bIns="52153">
            <a:spAutoFit/>
          </a:bodyPr>
          <a:lstStyle/>
          <a:p>
            <a:pPr defTabSz="1189038">
              <a:spcBef>
                <a:spcPct val="50000"/>
              </a:spcBef>
              <a:buFontTx/>
              <a:buChar char="•"/>
            </a:pPr>
            <a:r>
              <a:rPr kumimoji="1" lang="zh-CN" altLang="en-US" sz="3200" b="1">
                <a:latin typeface="Times New Roman" pitchFamily="18" charset="0"/>
              </a:rPr>
              <a:t> 研究控制对象特征的手段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ox(in)">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box(in)">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checkerboard(across)">
                                      <p:cBhvr>
                                        <p:cTn id="17" dur="500"/>
                                        <p:tgtEl>
                                          <p:spTgt spid="143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checkerboard(across)">
                                      <p:cBhvr>
                                        <p:cTn id="22"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P spid="14343" grpId="0" autoUpdateAnimBg="0"/>
      <p:bldP spid="143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3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0339" name="标题 1"/>
          <p:cNvSpPr>
            <a:spLocks noGrp="1"/>
          </p:cNvSpPr>
          <p:nvPr>
            <p:ph type="title" idx="4294967295"/>
          </p:nvPr>
        </p:nvSpPr>
        <p:spPr>
          <a:xfrm>
            <a:off x="163353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一维水质模型</a:t>
            </a:r>
          </a:p>
        </p:txBody>
      </p:sp>
      <p:sp>
        <p:nvSpPr>
          <p:cNvPr id="33795" name="内容占位符 2"/>
          <p:cNvSpPr>
            <a:spLocks noGrp="1"/>
          </p:cNvSpPr>
          <p:nvPr>
            <p:ph idx="4294967295"/>
          </p:nvPr>
        </p:nvSpPr>
        <p:spPr>
          <a:xfrm>
            <a:off x="1633538" y="1476375"/>
            <a:ext cx="7429500" cy="3787775"/>
          </a:xfrm>
        </p:spPr>
        <p:txBody>
          <a:bodyPr/>
          <a:lstStyle/>
          <a:p>
            <a:pPr eaLnBrk="1" hangingPunct="1">
              <a:buFont typeface="Arial" charset="0"/>
              <a:buNone/>
            </a:pPr>
            <a:r>
              <a:rPr lang="zh-CN" altLang="en-US" sz="1800" smtClean="0">
                <a:latin typeface="微软雅黑" pitchFamily="34" charset="-122"/>
                <a:ea typeface="微软雅黑" pitchFamily="34" charset="-122"/>
              </a:rPr>
              <a:t>假设长江干流中的污染物的分布浓度为</a:t>
            </a:r>
            <a:r>
              <a:rPr lang="en-US" altLang="zh-CN" sz="1800" smtClean="0">
                <a:latin typeface="微软雅黑" pitchFamily="34" charset="-122"/>
                <a:ea typeface="微软雅黑" pitchFamily="34" charset="-122"/>
              </a:rPr>
              <a:t>C(mg/L)</a:t>
            </a:r>
            <a:r>
              <a:rPr lang="zh-CN" altLang="en-US" sz="1800" smtClean="0">
                <a:latin typeface="微软雅黑" pitchFamily="34" charset="-122"/>
                <a:ea typeface="微软雅黑" pitchFamily="34" charset="-122"/>
              </a:rPr>
              <a:t>，各河段断面为均匀的，平均流速记为</a:t>
            </a:r>
            <a:r>
              <a:rPr lang="en-US" altLang="zh-CN" sz="1800" smtClean="0">
                <a:latin typeface="微软雅黑" pitchFamily="34" charset="-122"/>
                <a:ea typeface="微软雅黑" pitchFamily="34" charset="-122"/>
              </a:rPr>
              <a:t>u(m/s)</a:t>
            </a:r>
            <a:r>
              <a:rPr lang="zh-CN" altLang="en-US" sz="1800" smtClean="0">
                <a:latin typeface="微软雅黑" pitchFamily="34" charset="-122"/>
                <a:ea typeface="微软雅黑" pitchFamily="34" charset="-122"/>
              </a:rPr>
              <a:t>，只考虑降解，不考虑扩散，且污染物的浓度不随时间变化，只与距离有关。则</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满足一维水质模型</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其中</a:t>
            </a:r>
            <a:r>
              <a:rPr lang="en-US" altLang="zh-CN" sz="1800" smtClean="0">
                <a:latin typeface="微软雅黑" pitchFamily="34" charset="-122"/>
                <a:ea typeface="微软雅黑" pitchFamily="34" charset="-122"/>
              </a:rPr>
              <a:t>k</a:t>
            </a:r>
            <a:r>
              <a:rPr lang="zh-CN" altLang="en-US" sz="1800" smtClean="0">
                <a:latin typeface="微软雅黑" pitchFamily="34" charset="-122"/>
                <a:ea typeface="微软雅黑" pitchFamily="34" charset="-122"/>
              </a:rPr>
              <a:t>为污染物的降解系数。</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得</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2" name="Object 160"/>
          <p:cNvGraphicFramePr>
            <a:graphicFrameLocks noChangeAspect="1"/>
          </p:cNvGraphicFramePr>
          <p:nvPr/>
        </p:nvGraphicFramePr>
        <p:xfrm>
          <a:off x="3762375" y="2514600"/>
          <a:ext cx="1876425" cy="1266825"/>
        </p:xfrm>
        <a:graphic>
          <a:graphicData uri="http://schemas.openxmlformats.org/presentationml/2006/ole">
            <mc:AlternateContent xmlns:mc="http://schemas.openxmlformats.org/markup-compatibility/2006">
              <mc:Choice xmlns:v="urn:schemas-microsoft-com:vml" Requires="v">
                <p:oleObj spid="_x0000_s50352" name="Equation" r:id="rId4" imgW="977760" imgH="660240" progId="">
                  <p:embed/>
                </p:oleObj>
              </mc:Choice>
              <mc:Fallback>
                <p:oleObj name="Equation" r:id="rId4" imgW="977760" imgH="660240" progId="">
                  <p:embed/>
                  <p:pic>
                    <p:nvPicPr>
                      <p:cNvPr id="0" name="Picture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75" y="2514600"/>
                        <a:ext cx="1876425"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61"/>
          <p:cNvGraphicFramePr>
            <a:graphicFrameLocks noChangeAspect="1"/>
          </p:cNvGraphicFramePr>
          <p:nvPr/>
        </p:nvGraphicFramePr>
        <p:xfrm>
          <a:off x="3762375" y="4716463"/>
          <a:ext cx="1585913" cy="792162"/>
        </p:xfrm>
        <a:graphic>
          <a:graphicData uri="http://schemas.openxmlformats.org/presentationml/2006/ole">
            <mc:AlternateContent xmlns:mc="http://schemas.openxmlformats.org/markup-compatibility/2006">
              <mc:Choice xmlns:v="urn:schemas-microsoft-com:vml" Requires="v">
                <p:oleObj spid="_x0000_s50353" name="Equation" r:id="rId6" imgW="685800" imgH="342720" progId="">
                  <p:embed/>
                </p:oleObj>
              </mc:Choice>
              <mc:Fallback>
                <p:oleObj name="Equation" r:id="rId6" imgW="685800" imgH="342720" progId="">
                  <p:embed/>
                  <p:pic>
                    <p:nvPicPr>
                      <p:cNvPr id="0" name="Picture 1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375" y="4716463"/>
                        <a:ext cx="15859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0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1606"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一维水质模型</a:t>
            </a:r>
          </a:p>
        </p:txBody>
      </p:sp>
      <p:sp>
        <p:nvSpPr>
          <p:cNvPr id="33795" name="内容占位符 2"/>
          <p:cNvSpPr>
            <a:spLocks noGrp="1"/>
          </p:cNvSpPr>
          <p:nvPr>
            <p:ph idx="4294967295"/>
          </p:nvPr>
        </p:nvSpPr>
        <p:spPr>
          <a:xfrm>
            <a:off x="1631950" y="1620838"/>
            <a:ext cx="7429500" cy="1368425"/>
          </a:xfrm>
        </p:spPr>
        <p:txBody>
          <a:bodyPr/>
          <a:lstStyle/>
          <a:p>
            <a:pPr eaLnBrk="1" hangingPunct="1">
              <a:buFont typeface="Arial" charset="0"/>
              <a:buNone/>
            </a:pPr>
            <a:r>
              <a:rPr lang="zh-CN" altLang="en-US" sz="1800" smtClean="0">
                <a:latin typeface="微软雅黑" pitchFamily="34" charset="-122"/>
                <a:ea typeface="微软雅黑" pitchFamily="34" charset="-122"/>
              </a:rPr>
              <a:t>对于长江干流上任一江段</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，距离为</a:t>
            </a:r>
            <a:r>
              <a:rPr lang="en-US" altLang="zh-CN" sz="1800" smtClean="0">
                <a:latin typeface="微软雅黑" pitchFamily="34" charset="-122"/>
                <a:ea typeface="微软雅黑" pitchFamily="34" charset="-122"/>
              </a:rPr>
              <a:t>d</a:t>
            </a:r>
            <a:r>
              <a:rPr lang="zh-CN" altLang="en-US" sz="1800" smtClean="0">
                <a:latin typeface="微软雅黑" pitchFamily="34" charset="-122"/>
                <a:ea typeface="微软雅黑" pitchFamily="34" charset="-122"/>
              </a:rPr>
              <a:t>，不妨设段内有</a:t>
            </a:r>
            <a:r>
              <a:rPr lang="en-US" altLang="zh-CN" sz="1800" smtClean="0">
                <a:latin typeface="微软雅黑" pitchFamily="34" charset="-122"/>
                <a:ea typeface="微软雅黑" pitchFamily="34" charset="-122"/>
              </a:rPr>
              <a:t>n</a:t>
            </a:r>
            <a:r>
              <a:rPr lang="zh-CN" altLang="en-US" sz="1800" smtClean="0">
                <a:latin typeface="微软雅黑" pitchFamily="34" charset="-122"/>
                <a:ea typeface="微软雅黑" pitchFamily="34" charset="-122"/>
              </a:rPr>
              <a:t>个排污口（包括支流入口和直排口），第</a:t>
            </a:r>
            <a:r>
              <a:rPr lang="en-US" altLang="zh-CN" sz="1800" smtClean="0">
                <a:latin typeface="微软雅黑" pitchFamily="34" charset="-122"/>
                <a:ea typeface="微软雅黑" pitchFamily="34" charset="-122"/>
              </a:rPr>
              <a:t>i</a:t>
            </a:r>
            <a:r>
              <a:rPr lang="zh-CN" altLang="en-US" sz="1800" smtClean="0">
                <a:latin typeface="微软雅黑" pitchFamily="34" charset="-122"/>
                <a:ea typeface="微软雅黑" pitchFamily="34" charset="-122"/>
              </a:rPr>
              <a:t>个排污口的流量、平均流速、污染物的浓度分别为              ，而用              分别表示该江段干流的水流量、流速和污染物浓度。则</a:t>
            </a:r>
          </a:p>
        </p:txBody>
      </p:sp>
      <p:graphicFrame>
        <p:nvGraphicFramePr>
          <p:cNvPr id="2" name="Object 400"/>
          <p:cNvGraphicFramePr>
            <a:graphicFrameLocks noChangeAspect="1"/>
          </p:cNvGraphicFramePr>
          <p:nvPr/>
        </p:nvGraphicFramePr>
        <p:xfrm>
          <a:off x="3186113" y="2197100"/>
          <a:ext cx="792162" cy="374650"/>
        </p:xfrm>
        <a:graphic>
          <a:graphicData uri="http://schemas.openxmlformats.org/presentationml/2006/ole">
            <mc:AlternateContent xmlns:mc="http://schemas.openxmlformats.org/markup-compatibility/2006">
              <mc:Choice xmlns:v="urn:schemas-microsoft-com:vml" Requires="v">
                <p:oleObj spid="_x0000_s51640" name="Equation" r:id="rId4" imgW="482400" imgH="228600" progId="">
                  <p:embed/>
                </p:oleObj>
              </mc:Choice>
              <mc:Fallback>
                <p:oleObj name="Equation" r:id="rId4" imgW="482400" imgH="228600" progId="">
                  <p:embed/>
                  <p:pic>
                    <p:nvPicPr>
                      <p:cNvPr id="0" name="Picture 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2197100"/>
                        <a:ext cx="792162"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01"/>
          <p:cNvGraphicFramePr>
            <a:graphicFrameLocks noChangeAspect="1"/>
          </p:cNvGraphicFramePr>
          <p:nvPr/>
        </p:nvGraphicFramePr>
        <p:xfrm>
          <a:off x="4699000" y="2197100"/>
          <a:ext cx="979488" cy="376238"/>
        </p:xfrm>
        <a:graphic>
          <a:graphicData uri="http://schemas.openxmlformats.org/presentationml/2006/ole">
            <mc:AlternateContent xmlns:mc="http://schemas.openxmlformats.org/markup-compatibility/2006">
              <mc:Choice xmlns:v="urn:schemas-microsoft-com:vml" Requires="v">
                <p:oleObj spid="_x0000_s51641" name="Equation" r:id="rId6" imgW="596880" imgH="228600" progId="">
                  <p:embed/>
                </p:oleObj>
              </mc:Choice>
              <mc:Fallback>
                <p:oleObj name="Equation" r:id="rId6" imgW="596880" imgH="228600" progId="">
                  <p:embed/>
                  <p:pic>
                    <p:nvPicPr>
                      <p:cNvPr id="0" name="Picture 4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000" y="2197100"/>
                        <a:ext cx="9794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02"/>
          <p:cNvGraphicFramePr>
            <a:graphicFrameLocks noChangeAspect="1"/>
          </p:cNvGraphicFramePr>
          <p:nvPr/>
        </p:nvGraphicFramePr>
        <p:xfrm>
          <a:off x="2544763" y="3043238"/>
          <a:ext cx="5645150" cy="744537"/>
        </p:xfrm>
        <a:graphic>
          <a:graphicData uri="http://schemas.openxmlformats.org/presentationml/2006/ole">
            <mc:AlternateContent xmlns:mc="http://schemas.openxmlformats.org/markup-compatibility/2006">
              <mc:Choice xmlns:v="urn:schemas-microsoft-com:vml" Requires="v">
                <p:oleObj spid="_x0000_s51642" name="Equation" r:id="rId8" imgW="3466800" imgH="457200" progId="">
                  <p:embed/>
                </p:oleObj>
              </mc:Choice>
              <mc:Fallback>
                <p:oleObj name="Equation" r:id="rId8" imgW="3466800" imgH="457200" progId="">
                  <p:embed/>
                  <p:pic>
                    <p:nvPicPr>
                      <p:cNvPr id="0" name="Picture 4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763" y="3043238"/>
                        <a:ext cx="564515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631950" y="4213225"/>
            <a:ext cx="7429500" cy="358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其中</a:t>
            </a:r>
          </a:p>
        </p:txBody>
      </p:sp>
      <p:graphicFrame>
        <p:nvGraphicFramePr>
          <p:cNvPr id="5" name="Object 403"/>
          <p:cNvGraphicFramePr>
            <a:graphicFrameLocks noChangeAspect="1"/>
          </p:cNvGraphicFramePr>
          <p:nvPr/>
        </p:nvGraphicFramePr>
        <p:xfrm>
          <a:off x="3114675" y="4572000"/>
          <a:ext cx="2471738" cy="720725"/>
        </p:xfrm>
        <a:graphic>
          <a:graphicData uri="http://schemas.openxmlformats.org/presentationml/2006/ole">
            <mc:AlternateContent xmlns:mc="http://schemas.openxmlformats.org/markup-compatibility/2006">
              <mc:Choice xmlns:v="urn:schemas-microsoft-com:vml" Requires="v">
                <p:oleObj spid="_x0000_s51643" name="Equation" r:id="rId10" imgW="1307880" imgH="380880" progId="">
                  <p:embed/>
                </p:oleObj>
              </mc:Choice>
              <mc:Fallback>
                <p:oleObj name="Equation" r:id="rId10" imgW="1307880" imgH="380880" progId="">
                  <p:embed/>
                  <p:pic>
                    <p:nvPicPr>
                      <p:cNvPr id="0" name="Picture 4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4675" y="4572000"/>
                        <a:ext cx="24717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52588" y="5364163"/>
            <a:ext cx="7429500" cy="3603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江段</a:t>
            </a:r>
            <a:r>
              <a:rPr lang="en-US" altLang="zh-CN" sz="1800">
                <a:latin typeface="微软雅黑" pitchFamily="34" charset="-122"/>
                <a:ea typeface="微软雅黑" pitchFamily="34" charset="-122"/>
              </a:rPr>
              <a:t>AB</a:t>
            </a:r>
            <a:r>
              <a:rPr lang="zh-CN" altLang="en-US" sz="1800">
                <a:latin typeface="微软雅黑" pitchFamily="34" charset="-122"/>
                <a:ea typeface="微软雅黑" pitchFamily="34" charset="-122"/>
              </a:rPr>
              <a:t>内的总排污量为</a:t>
            </a:r>
          </a:p>
        </p:txBody>
      </p:sp>
      <p:graphicFrame>
        <p:nvGraphicFramePr>
          <p:cNvPr id="6" name="Object 404"/>
          <p:cNvGraphicFramePr>
            <a:graphicFrameLocks noChangeAspect="1"/>
          </p:cNvGraphicFramePr>
          <p:nvPr/>
        </p:nvGraphicFramePr>
        <p:xfrm>
          <a:off x="2833688" y="5868988"/>
          <a:ext cx="2146300" cy="863600"/>
        </p:xfrm>
        <a:graphic>
          <a:graphicData uri="http://schemas.openxmlformats.org/presentationml/2006/ole">
            <mc:AlternateContent xmlns:mc="http://schemas.openxmlformats.org/markup-compatibility/2006">
              <mc:Choice xmlns:v="urn:schemas-microsoft-com:vml" Requires="v">
                <p:oleObj spid="_x0000_s51644" name="Equation" r:id="rId12" imgW="736560" imgH="431640" progId="">
                  <p:embed/>
                </p:oleObj>
              </mc:Choice>
              <mc:Fallback>
                <p:oleObj name="Equation" r:id="rId12" imgW="736560" imgH="431640" progId="">
                  <p:embed/>
                  <p:pic>
                    <p:nvPicPr>
                      <p:cNvPr id="0" name="Picture 4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3688" y="5868988"/>
                        <a:ext cx="21463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4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2543" name="标题 1"/>
          <p:cNvSpPr>
            <a:spLocks noGrp="1"/>
          </p:cNvSpPr>
          <p:nvPr>
            <p:ph type="title" idx="4294967295"/>
          </p:nvPr>
        </p:nvSpPr>
        <p:spPr>
          <a:xfrm>
            <a:off x="1633538" y="7556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污染物排放量的确定方法</a:t>
            </a:r>
          </a:p>
        </p:txBody>
      </p:sp>
      <p:sp>
        <p:nvSpPr>
          <p:cNvPr id="33795" name="内容占位符 2"/>
          <p:cNvSpPr>
            <a:spLocks noGrp="1"/>
          </p:cNvSpPr>
          <p:nvPr>
            <p:ph idx="4294967295"/>
          </p:nvPr>
        </p:nvSpPr>
        <p:spPr>
          <a:xfrm>
            <a:off x="1746250" y="1547813"/>
            <a:ext cx="7429500" cy="865187"/>
          </a:xfrm>
        </p:spPr>
        <p:txBody>
          <a:bodyPr/>
          <a:lstStyle/>
          <a:p>
            <a:pPr eaLnBrk="1" hangingPunct="1">
              <a:buFont typeface="Arial" charset="0"/>
              <a:buNone/>
            </a:pPr>
            <a:r>
              <a:rPr lang="zh-CN" altLang="en-US" sz="2000" smtClean="0">
                <a:latin typeface="微软雅黑" pitchFamily="34" charset="-122"/>
                <a:ea typeface="微软雅黑" pitchFamily="34" charset="-122"/>
              </a:rPr>
              <a:t>排污量的上界值</a:t>
            </a:r>
            <a:endParaRPr lang="en-US" altLang="zh-CN" sz="20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假设江段</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内的所有排污都集中在</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点，经过</a:t>
            </a:r>
            <a:r>
              <a:rPr lang="en-US" altLang="zh-CN" sz="1800" smtClean="0">
                <a:latin typeface="微软雅黑" pitchFamily="34" charset="-122"/>
                <a:ea typeface="微软雅黑" pitchFamily="34" charset="-122"/>
              </a:rPr>
              <a:t>AB</a:t>
            </a:r>
            <a:r>
              <a:rPr lang="zh-CN" altLang="en-US" sz="1800" smtClean="0">
                <a:latin typeface="微软雅黑" pitchFamily="34" charset="-122"/>
                <a:ea typeface="微软雅黑" pitchFamily="34" charset="-122"/>
              </a:rPr>
              <a:t>段内的降解到</a:t>
            </a:r>
            <a:r>
              <a:rPr lang="en-US" altLang="zh-CN" sz="1800" smtClean="0">
                <a:latin typeface="微软雅黑" pitchFamily="34" charset="-122"/>
                <a:ea typeface="微软雅黑" pitchFamily="34" charset="-122"/>
              </a:rPr>
              <a:t>B</a:t>
            </a:r>
            <a:r>
              <a:rPr lang="zh-CN" altLang="en-US" sz="1800" smtClean="0">
                <a:latin typeface="微软雅黑" pitchFamily="34" charset="-122"/>
                <a:ea typeface="微软雅黑" pitchFamily="34" charset="-122"/>
              </a:rPr>
              <a:t>点，则</a:t>
            </a: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sp>
        <p:nvSpPr>
          <p:cNvPr id="5" name="内容占位符 2"/>
          <p:cNvSpPr txBox="1">
            <a:spLocks/>
          </p:cNvSpPr>
          <p:nvPr/>
        </p:nvSpPr>
        <p:spPr bwMode="auto">
          <a:xfrm>
            <a:off x="1962150" y="3178175"/>
            <a:ext cx="7429500" cy="4587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而</a:t>
            </a:r>
          </a:p>
        </p:txBody>
      </p:sp>
      <p:graphicFrame>
        <p:nvGraphicFramePr>
          <p:cNvPr id="2" name="Object 314"/>
          <p:cNvGraphicFramePr>
            <a:graphicFrameLocks noChangeAspect="1"/>
          </p:cNvGraphicFramePr>
          <p:nvPr/>
        </p:nvGraphicFramePr>
        <p:xfrm>
          <a:off x="2282825" y="2413000"/>
          <a:ext cx="3103563" cy="652463"/>
        </p:xfrm>
        <a:graphic>
          <a:graphicData uri="http://schemas.openxmlformats.org/presentationml/2006/ole">
            <mc:AlternateContent xmlns:mc="http://schemas.openxmlformats.org/markup-compatibility/2006">
              <mc:Choice xmlns:v="urn:schemas-microsoft-com:vml" Requires="v">
                <p:oleObj spid="_x0000_s52570" name="Equation" r:id="rId4" imgW="1752480" imgH="368280" progId="">
                  <p:embed/>
                </p:oleObj>
              </mc:Choice>
              <mc:Fallback>
                <p:oleObj name="Equation" r:id="rId4" imgW="1752480" imgH="368280" progId="">
                  <p:embed/>
                  <p:pic>
                    <p:nvPicPr>
                      <p:cNvPr id="0" name="Picture 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825" y="2413000"/>
                        <a:ext cx="3103563"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15"/>
          <p:cNvGraphicFramePr>
            <a:graphicFrameLocks noChangeAspect="1"/>
          </p:cNvGraphicFramePr>
          <p:nvPr/>
        </p:nvGraphicFramePr>
        <p:xfrm>
          <a:off x="2682875" y="3400425"/>
          <a:ext cx="1871663" cy="758825"/>
        </p:xfrm>
        <a:graphic>
          <a:graphicData uri="http://schemas.openxmlformats.org/presentationml/2006/ole">
            <mc:AlternateContent xmlns:mc="http://schemas.openxmlformats.org/markup-compatibility/2006">
              <mc:Choice xmlns:v="urn:schemas-microsoft-com:vml" Requires="v">
                <p:oleObj spid="_x0000_s52571" name="Equation" r:id="rId6" imgW="1066680" imgH="431640" progId="">
                  <p:embed/>
                </p:oleObj>
              </mc:Choice>
              <mc:Fallback>
                <p:oleObj name="Equation" r:id="rId6" imgW="1066680" imgH="431640" progId="">
                  <p:embed/>
                  <p:pic>
                    <p:nvPicPr>
                      <p:cNvPr id="0" name="Picture 3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2875" y="3400425"/>
                        <a:ext cx="18716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946275" y="4284663"/>
            <a:ext cx="7429500" cy="45878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因此</a:t>
            </a:r>
          </a:p>
        </p:txBody>
      </p:sp>
      <p:graphicFrame>
        <p:nvGraphicFramePr>
          <p:cNvPr id="4" name="Object 316"/>
          <p:cNvGraphicFramePr>
            <a:graphicFrameLocks noChangeAspect="1"/>
          </p:cNvGraphicFramePr>
          <p:nvPr/>
        </p:nvGraphicFramePr>
        <p:xfrm>
          <a:off x="3014663" y="4414838"/>
          <a:ext cx="3365500" cy="655637"/>
        </p:xfrm>
        <a:graphic>
          <a:graphicData uri="http://schemas.openxmlformats.org/presentationml/2006/ole">
            <mc:AlternateContent xmlns:mc="http://schemas.openxmlformats.org/markup-compatibility/2006">
              <mc:Choice xmlns:v="urn:schemas-microsoft-com:vml" Requires="v">
                <p:oleObj spid="_x0000_s52572" name="Equation" r:id="rId8" imgW="1892160" imgH="368280" progId="">
                  <p:embed/>
                </p:oleObj>
              </mc:Choice>
              <mc:Fallback>
                <p:oleObj name="Equation" r:id="rId8" imgW="1892160" imgH="368280" progId="">
                  <p:embed/>
                  <p:pic>
                    <p:nvPicPr>
                      <p:cNvPr id="0" name="Picture 3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4414838"/>
                        <a:ext cx="3365500"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17"/>
          <p:cNvGraphicFramePr>
            <a:graphicFrameLocks noChangeAspect="1"/>
          </p:cNvGraphicFramePr>
          <p:nvPr/>
        </p:nvGraphicFramePr>
        <p:xfrm>
          <a:off x="3125788" y="5724525"/>
          <a:ext cx="3433762" cy="655638"/>
        </p:xfrm>
        <a:graphic>
          <a:graphicData uri="http://schemas.openxmlformats.org/presentationml/2006/ole">
            <mc:AlternateContent xmlns:mc="http://schemas.openxmlformats.org/markup-compatibility/2006">
              <mc:Choice xmlns:v="urn:schemas-microsoft-com:vml" Requires="v">
                <p:oleObj spid="_x0000_s52573" name="Equation" r:id="rId10" imgW="1930320" imgH="368280" progId="">
                  <p:embed/>
                </p:oleObj>
              </mc:Choice>
              <mc:Fallback>
                <p:oleObj name="Equation" r:id="rId10" imgW="1930320" imgH="368280" progId="">
                  <p:embed/>
                  <p:pic>
                    <p:nvPicPr>
                      <p:cNvPr id="0" name="Picture 3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5724525"/>
                        <a:ext cx="3433762"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bwMode="auto">
          <a:xfrm>
            <a:off x="1946275" y="5148263"/>
            <a:ext cx="7429500" cy="7921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000">
                <a:latin typeface="微软雅黑" pitchFamily="34" charset="-122"/>
                <a:ea typeface="微软雅黑" pitchFamily="34" charset="-122"/>
              </a:rPr>
              <a:t>排污量的下界值</a:t>
            </a:r>
            <a:endParaRPr lang="en-US" altLang="zh-CN" sz="20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假设江段</a:t>
            </a:r>
            <a:r>
              <a:rPr lang="en-US" altLang="zh-CN" sz="1800">
                <a:latin typeface="微软雅黑" pitchFamily="34" charset="-122"/>
                <a:ea typeface="微软雅黑" pitchFamily="34" charset="-122"/>
              </a:rPr>
              <a:t>AB</a:t>
            </a:r>
            <a:r>
              <a:rPr lang="zh-CN" altLang="en-US" sz="1800">
                <a:latin typeface="微软雅黑" pitchFamily="34" charset="-122"/>
                <a:ea typeface="微软雅黑" pitchFamily="34" charset="-122"/>
              </a:rPr>
              <a:t>内的所有排污都集中在</a:t>
            </a:r>
            <a:r>
              <a:rPr lang="en-US" altLang="zh-CN" sz="1800">
                <a:latin typeface="微软雅黑" pitchFamily="34" charset="-122"/>
                <a:ea typeface="微软雅黑" pitchFamily="34" charset="-122"/>
              </a:rPr>
              <a:t>B</a:t>
            </a:r>
            <a:r>
              <a:rPr lang="zh-CN" altLang="en-US" sz="1800">
                <a:latin typeface="微软雅黑" pitchFamily="34" charset="-122"/>
                <a:ea typeface="微软雅黑" pitchFamily="34" charset="-122"/>
              </a:rPr>
              <a:t>点，则</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12642"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平均相对排污量</a:t>
            </a:r>
          </a:p>
        </p:txBody>
      </p:sp>
      <p:sp>
        <p:nvSpPr>
          <p:cNvPr id="33795" name="内容占位符 2"/>
          <p:cNvSpPr>
            <a:spLocks noGrp="1"/>
          </p:cNvSpPr>
          <p:nvPr>
            <p:ph idx="4294967295"/>
          </p:nvPr>
        </p:nvSpPr>
        <p:spPr>
          <a:xfrm>
            <a:off x="1633538" y="1692275"/>
            <a:ext cx="7429500" cy="1646238"/>
          </a:xfrm>
        </p:spPr>
        <p:txBody>
          <a:bodyPr/>
          <a:lstStyle/>
          <a:p>
            <a:pPr eaLnBrk="1" hangingPunct="1">
              <a:buFont typeface="Arial" charset="0"/>
              <a:buNone/>
            </a:pPr>
            <a:r>
              <a:rPr lang="zh-CN" altLang="en-US" sz="1800" smtClean="0">
                <a:latin typeface="微软雅黑" pitchFamily="34" charset="-122"/>
                <a:ea typeface="微软雅黑" pitchFamily="34" charset="-122"/>
              </a:rPr>
              <a:t>根据所给数据，对于每一个月每一江段都可以确定一个排污量变化区间，对上下界按月份取均值，就可以得到每一江段排污量的区间。取中值，则视作每一江段的平均排污量。除以江段长度，则称其为平均相对排污量。这是一个可比性的指标，由此指标的大小可以确定长江干流排污量最大的区段，即可确定主要污染源。</a:t>
            </a: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pic>
        <p:nvPicPr>
          <p:cNvPr id="53250" name="Picture 2"/>
          <p:cNvPicPr>
            <a:picLocks noChangeAspect="1" noChangeArrowheads="1"/>
          </p:cNvPicPr>
          <p:nvPr/>
        </p:nvPicPr>
        <p:blipFill>
          <a:blip r:embed="rId3"/>
          <a:srcRect/>
          <a:stretch>
            <a:fillRect/>
          </a:stretch>
        </p:blipFill>
        <p:spPr bwMode="auto">
          <a:xfrm>
            <a:off x="1530350" y="3346450"/>
            <a:ext cx="8208963" cy="347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09" name="Picture 5" descr="C:\Users\Administrator\Desktop\财大ppt模板\B9PPT模板（一）-07.jpg"/>
          <p:cNvPicPr>
            <a:picLocks noChangeAspect="1" noChangeArrowheads="1"/>
          </p:cNvPicPr>
          <p:nvPr/>
        </p:nvPicPr>
        <p:blipFill>
          <a:blip r:embed="rId3"/>
          <a:srcRect/>
          <a:stretch>
            <a:fillRect/>
          </a:stretch>
        </p:blipFill>
        <p:spPr bwMode="auto">
          <a:xfrm>
            <a:off x="1588" y="0"/>
            <a:ext cx="10691812" cy="7559675"/>
          </a:xfrm>
          <a:prstGeom prst="rect">
            <a:avLst/>
          </a:prstGeom>
          <a:noFill/>
          <a:ln w="9525">
            <a:noFill/>
            <a:miter lim="800000"/>
            <a:headEnd/>
            <a:tailEnd/>
          </a:ln>
        </p:spPr>
      </p:pic>
      <p:sp>
        <p:nvSpPr>
          <p:cNvPr id="54510" name="标题 1"/>
          <p:cNvSpPr>
            <a:spLocks noGrp="1"/>
          </p:cNvSpPr>
          <p:nvPr>
            <p:ph type="title" idx="4294967295"/>
          </p:nvPr>
        </p:nvSpPr>
        <p:spPr>
          <a:xfrm>
            <a:off x="1458913" y="396875"/>
            <a:ext cx="7429500" cy="1511300"/>
          </a:xfrm>
        </p:spPr>
        <p:txBody>
          <a:bodyPr/>
          <a:lstStyle/>
          <a:p>
            <a:pPr algn="l" eaLnBrk="1" hangingPunct="1"/>
            <a:r>
              <a:rPr lang="zh-CN" altLang="en-US" sz="2500" smtClean="0">
                <a:solidFill>
                  <a:srgbClr val="7C1D20"/>
                </a:solidFill>
                <a:latin typeface="微软雅黑" pitchFamily="34" charset="-122"/>
                <a:ea typeface="微软雅黑" pitchFamily="34" charset="-122"/>
              </a:rPr>
              <a:t>第三问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3</a:t>
            </a:r>
            <a:r>
              <a:rPr lang="zh-CN" altLang="zh-CN" sz="2500" smtClean="0">
                <a:solidFill>
                  <a:srgbClr val="7C1D20"/>
                </a:solidFill>
                <a:latin typeface="微软雅黑" pitchFamily="34" charset="-122"/>
                <a:ea typeface="微软雅黑" pitchFamily="34" charset="-122"/>
              </a:rPr>
              <a:t>）假如不采取更有效的治理措施，依照过去</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年的主要统计数据，对长江未来水质污染的发展趋势做出预测分析，比如研究未来</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年的情况。</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3795" name="内容占位符 2"/>
          <p:cNvSpPr>
            <a:spLocks noGrp="1"/>
          </p:cNvSpPr>
          <p:nvPr>
            <p:ph idx="4294967295"/>
          </p:nvPr>
        </p:nvSpPr>
        <p:spPr>
          <a:xfrm>
            <a:off x="1458913" y="1908175"/>
            <a:ext cx="7429500" cy="1368425"/>
          </a:xfrm>
        </p:spPr>
        <p:txBody>
          <a:bodyPr/>
          <a:lstStyle/>
          <a:p>
            <a:pPr eaLnBrk="1" hangingPunct="1">
              <a:buFont typeface="Arial" charset="0"/>
              <a:buNone/>
            </a:pPr>
            <a:r>
              <a:rPr lang="zh-CN" altLang="en-US" sz="2400" smtClean="0">
                <a:latin typeface="微软雅黑" pitchFamily="34" charset="-122"/>
                <a:ea typeface="微软雅黑" pitchFamily="34" charset="-122"/>
              </a:rPr>
              <a:t>可饮用水变化规律的预测</a:t>
            </a:r>
            <a:endParaRPr lang="en-US" altLang="zh-CN" sz="24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设长江流域的总排污量为         ，总水流量为          ，可饮用水量为</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。则考虑线性多元回归模型</a:t>
            </a: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r>
              <a:rPr lang="zh-CN" altLang="en-US" sz="1800" smtClean="0">
                <a:latin typeface="微软雅黑" pitchFamily="34" charset="-122"/>
                <a:ea typeface="微软雅黑" pitchFamily="34" charset="-122"/>
              </a:rPr>
              <a:t>                                   </a:t>
            </a:r>
          </a:p>
        </p:txBody>
      </p:sp>
      <p:graphicFrame>
        <p:nvGraphicFramePr>
          <p:cNvPr id="2" name="Object 234"/>
          <p:cNvGraphicFramePr>
            <a:graphicFrameLocks noChangeAspect="1"/>
          </p:cNvGraphicFramePr>
          <p:nvPr/>
        </p:nvGraphicFramePr>
        <p:xfrm>
          <a:off x="4194175" y="2555875"/>
          <a:ext cx="584200" cy="433388"/>
        </p:xfrm>
        <a:graphic>
          <a:graphicData uri="http://schemas.openxmlformats.org/presentationml/2006/ole">
            <mc:AlternateContent xmlns:mc="http://schemas.openxmlformats.org/markup-compatibility/2006">
              <mc:Choice xmlns:v="urn:schemas-microsoft-com:vml" Requires="v">
                <p:oleObj spid="_x0000_s54530" name="Equation" r:id="rId4" imgW="342720" imgH="253800" progId="">
                  <p:embed/>
                </p:oleObj>
              </mc:Choice>
              <mc:Fallback>
                <p:oleObj name="Equation" r:id="rId4" imgW="342720" imgH="253800" progId="">
                  <p:embed/>
                  <p:pic>
                    <p:nvPicPr>
                      <p:cNvPr id="0" name="Picture 2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4175" y="2555875"/>
                        <a:ext cx="5842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35"/>
          <p:cNvGraphicFramePr>
            <a:graphicFrameLocks noChangeAspect="1"/>
          </p:cNvGraphicFramePr>
          <p:nvPr/>
        </p:nvGraphicFramePr>
        <p:xfrm>
          <a:off x="6138863" y="2555875"/>
          <a:ext cx="604837" cy="431800"/>
        </p:xfrm>
        <a:graphic>
          <a:graphicData uri="http://schemas.openxmlformats.org/presentationml/2006/ole">
            <mc:AlternateContent xmlns:mc="http://schemas.openxmlformats.org/markup-compatibility/2006">
              <mc:Choice xmlns:v="urn:schemas-microsoft-com:vml" Requires="v">
                <p:oleObj spid="_x0000_s54531" name="Equation" r:id="rId6" imgW="355320" imgH="253800" progId="">
                  <p:embed/>
                </p:oleObj>
              </mc:Choice>
              <mc:Fallback>
                <p:oleObj name="Equation" r:id="rId6" imgW="355320" imgH="253800" progId="">
                  <p:embed/>
                  <p:pic>
                    <p:nvPicPr>
                      <p:cNvPr id="0" name="Picture 2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8863" y="2555875"/>
                        <a:ext cx="604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6"/>
          <p:cNvGraphicFramePr>
            <a:graphicFrameLocks noChangeAspect="1"/>
          </p:cNvGraphicFramePr>
          <p:nvPr/>
        </p:nvGraphicFramePr>
        <p:xfrm>
          <a:off x="3475038" y="3421063"/>
          <a:ext cx="2592387" cy="474662"/>
        </p:xfrm>
        <a:graphic>
          <a:graphicData uri="http://schemas.openxmlformats.org/presentationml/2006/ole">
            <mc:AlternateContent xmlns:mc="http://schemas.openxmlformats.org/markup-compatibility/2006">
              <mc:Choice xmlns:v="urn:schemas-microsoft-com:vml" Requires="v">
                <p:oleObj spid="_x0000_s54532" name="Equation" r:id="rId8" imgW="1384200" imgH="253800" progId="">
                  <p:embed/>
                </p:oleObj>
              </mc:Choice>
              <mc:Fallback>
                <p:oleObj name="Equation" r:id="rId8" imgW="1384200" imgH="253800" progId="">
                  <p:embed/>
                  <p:pic>
                    <p:nvPicPr>
                      <p:cNvPr id="0" name="Picture 2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5038" y="3421063"/>
                        <a:ext cx="259238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80" name="Picture 8"/>
          <p:cNvPicPr>
            <a:picLocks noChangeAspect="1" noChangeArrowheads="1"/>
          </p:cNvPicPr>
          <p:nvPr/>
        </p:nvPicPr>
        <p:blipFill>
          <a:blip r:embed="rId10"/>
          <a:srcRect/>
          <a:stretch>
            <a:fillRect/>
          </a:stretch>
        </p:blipFill>
        <p:spPr bwMode="auto">
          <a:xfrm>
            <a:off x="1279525" y="4213225"/>
            <a:ext cx="8162925" cy="2295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7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5375" name="标题 1"/>
          <p:cNvSpPr>
            <a:spLocks noGrp="1"/>
          </p:cNvSpPr>
          <p:nvPr>
            <p:ph type="title" idx="4294967295"/>
          </p:nvPr>
        </p:nvSpPr>
        <p:spPr>
          <a:xfrm>
            <a:off x="163353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未来</a:t>
            </a:r>
            <a:r>
              <a:rPr lang="en-US" altLang="zh-CN" sz="2500" smtClean="0">
                <a:solidFill>
                  <a:srgbClr val="7C1D20"/>
                </a:solidFill>
                <a:latin typeface="微软雅黑" pitchFamily="34" charset="-122"/>
                <a:ea typeface="微软雅黑" pitchFamily="34" charset="-122"/>
              </a:rPr>
              <a:t>10</a:t>
            </a:r>
            <a:r>
              <a:rPr lang="zh-CN" altLang="en-US" sz="2500" smtClean="0">
                <a:solidFill>
                  <a:srgbClr val="7C1D20"/>
                </a:solidFill>
                <a:latin typeface="微软雅黑" pitchFamily="34" charset="-122"/>
                <a:ea typeface="微软雅黑" pitchFamily="34" charset="-122"/>
              </a:rPr>
              <a:t>年总排污量和水质变化规律的预测</a:t>
            </a:r>
          </a:p>
        </p:txBody>
      </p:sp>
      <p:sp>
        <p:nvSpPr>
          <p:cNvPr id="34819" name="内容占位符 2"/>
          <p:cNvSpPr>
            <a:spLocks noGrp="1"/>
          </p:cNvSpPr>
          <p:nvPr>
            <p:ph idx="4294967295"/>
          </p:nvPr>
        </p:nvSpPr>
        <p:spPr>
          <a:xfrm>
            <a:off x="1633538" y="1404938"/>
            <a:ext cx="7429500" cy="719137"/>
          </a:xfrm>
        </p:spPr>
        <p:txBody>
          <a:bodyPr/>
          <a:lstStyle/>
          <a:p>
            <a:pPr eaLnBrk="1" hangingPunct="1">
              <a:buFont typeface="Arial" charset="0"/>
              <a:buNone/>
            </a:pPr>
            <a:r>
              <a:rPr lang="zh-CN" altLang="en-US" sz="1800" smtClean="0">
                <a:latin typeface="微软雅黑" pitchFamily="34" charset="-122"/>
                <a:ea typeface="微软雅黑" pitchFamily="34" charset="-122"/>
              </a:rPr>
              <a:t>根据过去</a:t>
            </a:r>
            <a:r>
              <a:rPr lang="en-US" altLang="zh-CN" sz="1800" smtClean="0">
                <a:latin typeface="微软雅黑" pitchFamily="34" charset="-122"/>
                <a:ea typeface="微软雅黑" pitchFamily="34" charset="-122"/>
              </a:rPr>
              <a:t>10</a:t>
            </a:r>
            <a:r>
              <a:rPr lang="zh-CN" altLang="en-US" sz="1800" smtClean="0">
                <a:latin typeface="微软雅黑" pitchFamily="34" charset="-122"/>
                <a:ea typeface="微软雅黑" pitchFamily="34" charset="-122"/>
              </a:rPr>
              <a:t>年的每年的总排污量，用灰色预测模型对未来</a:t>
            </a:r>
            <a:r>
              <a:rPr lang="en-US" altLang="zh-CN" sz="1800" smtClean="0">
                <a:latin typeface="微软雅黑" pitchFamily="34" charset="-122"/>
                <a:ea typeface="微软雅黑" pitchFamily="34" charset="-122"/>
              </a:rPr>
              <a:t>10</a:t>
            </a:r>
            <a:r>
              <a:rPr lang="zh-CN" altLang="en-US" sz="1800" smtClean="0">
                <a:latin typeface="微软雅黑" pitchFamily="34" charset="-122"/>
                <a:ea typeface="微软雅黑" pitchFamily="34" charset="-122"/>
              </a:rPr>
              <a:t>年的总排污量进行预测，得</a:t>
            </a:r>
          </a:p>
        </p:txBody>
      </p:sp>
      <p:graphicFrame>
        <p:nvGraphicFramePr>
          <p:cNvPr id="3" name="Object 77"/>
          <p:cNvGraphicFramePr>
            <a:graphicFrameLocks noChangeAspect="1"/>
          </p:cNvGraphicFramePr>
          <p:nvPr/>
        </p:nvGraphicFramePr>
        <p:xfrm>
          <a:off x="3833813" y="1763713"/>
          <a:ext cx="5510212" cy="438150"/>
        </p:xfrm>
        <a:graphic>
          <a:graphicData uri="http://schemas.openxmlformats.org/presentationml/2006/ole">
            <mc:AlternateContent xmlns:mc="http://schemas.openxmlformats.org/markup-compatibility/2006">
              <mc:Choice xmlns:v="urn:schemas-microsoft-com:vml" Requires="v">
                <p:oleObj spid="_x0000_s55381" name="Equation" r:id="rId4" imgW="3200400" imgH="253800" progId="">
                  <p:embed/>
                </p:oleObj>
              </mc:Choice>
              <mc:Fallback>
                <p:oleObj name="Equation" r:id="rId4" imgW="3200400" imgH="253800"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1763713"/>
                        <a:ext cx="551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1819275" y="2339975"/>
            <a:ext cx="7429500" cy="792163"/>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由未来</a:t>
            </a:r>
            <a:r>
              <a:rPr lang="en-US" altLang="zh-CN" sz="1800">
                <a:latin typeface="微软雅黑" pitchFamily="34" charset="-122"/>
                <a:ea typeface="微软雅黑" pitchFamily="34" charset="-122"/>
              </a:rPr>
              <a:t>10</a:t>
            </a:r>
            <a:r>
              <a:rPr lang="zh-CN" altLang="en-US" sz="1800">
                <a:latin typeface="微软雅黑" pitchFamily="34" charset="-122"/>
                <a:ea typeface="微软雅黑" pitchFamily="34" charset="-122"/>
              </a:rPr>
              <a:t>年的排污总量和相应的水流总量就可以算出未来</a:t>
            </a:r>
            <a:r>
              <a:rPr lang="en-US" altLang="zh-CN" sz="1800">
                <a:latin typeface="微软雅黑" pitchFamily="34" charset="-122"/>
                <a:ea typeface="微软雅黑" pitchFamily="34" charset="-122"/>
              </a:rPr>
              <a:t>10</a:t>
            </a:r>
            <a:r>
              <a:rPr lang="zh-CN" altLang="en-US" sz="1800">
                <a:latin typeface="微软雅黑" pitchFamily="34" charset="-122"/>
                <a:ea typeface="微软雅黑" pitchFamily="34" charset="-122"/>
              </a:rPr>
              <a:t>年的各水期的全流域，干流和支流可饮用水的百分比的变化情况。</a:t>
            </a:r>
          </a:p>
        </p:txBody>
      </p:sp>
      <p:pic>
        <p:nvPicPr>
          <p:cNvPr id="55299" name="Picture 3"/>
          <p:cNvPicPr>
            <a:picLocks noChangeAspect="1" noChangeArrowheads="1"/>
          </p:cNvPicPr>
          <p:nvPr/>
        </p:nvPicPr>
        <p:blipFill>
          <a:blip r:embed="rId6"/>
          <a:srcRect/>
          <a:stretch>
            <a:fillRect/>
          </a:stretch>
        </p:blipFill>
        <p:spPr bwMode="auto">
          <a:xfrm>
            <a:off x="1055688" y="3132138"/>
            <a:ext cx="8953500" cy="4143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5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6552" name="标题 1"/>
          <p:cNvSpPr>
            <a:spLocks noGrp="1"/>
          </p:cNvSpPr>
          <p:nvPr>
            <p:ph type="title" idx="4294967295"/>
          </p:nvPr>
        </p:nvSpPr>
        <p:spPr>
          <a:xfrm>
            <a:off x="1633538" y="396875"/>
            <a:ext cx="7429500" cy="1584325"/>
          </a:xfrm>
        </p:spPr>
        <p:txBody>
          <a:bodyPr/>
          <a:lstStyle/>
          <a:p>
            <a:pPr algn="l" eaLnBrk="1" hangingPunct="1"/>
            <a:r>
              <a:rPr lang="zh-CN" altLang="en-US" sz="2500" smtClean="0">
                <a:solidFill>
                  <a:srgbClr val="7C1D20"/>
                </a:solidFill>
                <a:latin typeface="微软雅黑" pitchFamily="34" charset="-122"/>
                <a:ea typeface="微软雅黑" pitchFamily="34" charset="-122"/>
              </a:rPr>
              <a:t>第四问</a:t>
            </a:r>
            <a:r>
              <a:rPr lang="zh-CN" altLang="zh-CN" sz="2500" smtClean="0">
                <a:solidFill>
                  <a:srgbClr val="7C1D20"/>
                </a:solidFill>
                <a:latin typeface="微软雅黑" pitchFamily="34" charset="-122"/>
                <a:ea typeface="微软雅黑" pitchFamily="34" charset="-122"/>
              </a:rPr>
              <a:t>（</a:t>
            </a:r>
            <a:r>
              <a:rPr lang="en-US" altLang="zh-CN" sz="2500" smtClean="0">
                <a:solidFill>
                  <a:srgbClr val="7C1D20"/>
                </a:solidFill>
                <a:latin typeface="微软雅黑" pitchFamily="34" charset="-122"/>
                <a:ea typeface="微软雅黑" pitchFamily="34" charset="-122"/>
              </a:rPr>
              <a:t>4</a:t>
            </a:r>
            <a:r>
              <a:rPr lang="zh-CN" altLang="zh-CN" sz="2500" smtClean="0">
                <a:solidFill>
                  <a:srgbClr val="7C1D20"/>
                </a:solidFill>
                <a:latin typeface="微软雅黑" pitchFamily="34" charset="-122"/>
                <a:ea typeface="微软雅黑" pitchFamily="34" charset="-122"/>
              </a:rPr>
              <a:t>）根据你的预测分析，如果未来</a:t>
            </a:r>
            <a:r>
              <a:rPr lang="en-US" altLang="zh-CN" sz="2500" smtClean="0">
                <a:solidFill>
                  <a:srgbClr val="7C1D20"/>
                </a:solidFill>
                <a:latin typeface="微软雅黑" pitchFamily="34" charset="-122"/>
                <a:ea typeface="微软雅黑" pitchFamily="34" charset="-122"/>
              </a:rPr>
              <a:t>10</a:t>
            </a:r>
            <a:r>
              <a:rPr lang="zh-CN" altLang="zh-CN" sz="2500" smtClean="0">
                <a:solidFill>
                  <a:srgbClr val="7C1D20"/>
                </a:solidFill>
                <a:latin typeface="微软雅黑" pitchFamily="34" charset="-122"/>
                <a:ea typeface="微软雅黑" pitchFamily="34" charset="-122"/>
              </a:rPr>
              <a:t>年内每年都要求长江干流的Ⅳ类和Ⅴ类水的比例控制在</a:t>
            </a:r>
            <a:r>
              <a:rPr lang="en-US" altLang="zh-CN" sz="2500" smtClean="0">
                <a:solidFill>
                  <a:srgbClr val="7C1D20"/>
                </a:solidFill>
                <a:latin typeface="微软雅黑" pitchFamily="34" charset="-122"/>
                <a:ea typeface="微软雅黑" pitchFamily="34" charset="-122"/>
              </a:rPr>
              <a:t>20%</a:t>
            </a:r>
            <a:r>
              <a:rPr lang="zh-CN" altLang="zh-CN" sz="2500" smtClean="0">
                <a:solidFill>
                  <a:srgbClr val="7C1D20"/>
                </a:solidFill>
                <a:latin typeface="微软雅黑" pitchFamily="34" charset="-122"/>
                <a:ea typeface="微软雅黑" pitchFamily="34" charset="-122"/>
              </a:rPr>
              <a:t>以内，且没有劣Ⅴ类水</a:t>
            </a:r>
            <a:r>
              <a:rPr lang="en-US" altLang="zh-CN" sz="2500" smtClean="0">
                <a:solidFill>
                  <a:srgbClr val="7C1D20"/>
                </a:solidFill>
                <a:latin typeface="微软雅黑" pitchFamily="34" charset="-122"/>
                <a:ea typeface="微软雅黑" pitchFamily="34" charset="-122"/>
              </a:rPr>
              <a:t>,</a:t>
            </a:r>
            <a:r>
              <a:rPr lang="zh-CN" altLang="zh-CN" sz="2500" smtClean="0">
                <a:solidFill>
                  <a:srgbClr val="7C1D20"/>
                </a:solidFill>
                <a:latin typeface="微软雅黑" pitchFamily="34" charset="-122"/>
                <a:ea typeface="微软雅黑" pitchFamily="34" charset="-122"/>
              </a:rPr>
              <a:t>那么每年需要处理多少污水？</a:t>
            </a:r>
            <a:r>
              <a:rPr lang="en-US" altLang="zh-CN" sz="2500" smtClean="0">
                <a:solidFill>
                  <a:srgbClr val="7C1D20"/>
                </a:solidFill>
                <a:latin typeface="微软雅黑" pitchFamily="34" charset="-122"/>
                <a:ea typeface="微软雅黑" pitchFamily="34" charset="-122"/>
              </a:rPr>
              <a:t> </a:t>
            </a:r>
            <a:r>
              <a:rPr lang="zh-CN" altLang="zh-CN" sz="2500" smtClean="0">
                <a:solidFill>
                  <a:srgbClr val="7C1D20"/>
                </a:solidFill>
                <a:latin typeface="微软雅黑" pitchFamily="34" charset="-122"/>
                <a:ea typeface="微软雅黑" pitchFamily="34" charset="-122"/>
              </a:rPr>
              <a:t/>
            </a:r>
            <a:br>
              <a:rPr lang="zh-CN" altLang="zh-CN" sz="2500" smtClean="0">
                <a:solidFill>
                  <a:srgbClr val="7C1D20"/>
                </a:solidFill>
                <a:latin typeface="微软雅黑" pitchFamily="34" charset="-122"/>
                <a:ea typeface="微软雅黑" pitchFamily="34" charset="-122"/>
              </a:rPr>
            </a:br>
            <a:endParaRPr lang="zh-CN" altLang="en-US" sz="2500" smtClean="0">
              <a:solidFill>
                <a:srgbClr val="7C1D20"/>
              </a:solidFill>
              <a:latin typeface="微软雅黑" pitchFamily="34" charset="-122"/>
              <a:ea typeface="微软雅黑" pitchFamily="34" charset="-122"/>
            </a:endParaRPr>
          </a:p>
        </p:txBody>
      </p:sp>
      <p:sp>
        <p:nvSpPr>
          <p:cNvPr id="34819" name="内容占位符 2"/>
          <p:cNvSpPr>
            <a:spLocks noGrp="1"/>
          </p:cNvSpPr>
          <p:nvPr>
            <p:ph idx="4294967295"/>
          </p:nvPr>
        </p:nvSpPr>
        <p:spPr>
          <a:xfrm>
            <a:off x="1633538" y="1887538"/>
            <a:ext cx="7429500" cy="452437"/>
          </a:xfrm>
        </p:spPr>
        <p:txBody>
          <a:bodyPr/>
          <a:lstStyle/>
          <a:p>
            <a:pPr eaLnBrk="1" hangingPunct="1">
              <a:buFont typeface="Arial" charset="0"/>
              <a:buNone/>
            </a:pPr>
            <a:r>
              <a:rPr lang="zh-CN" altLang="en-US" sz="1800" smtClean="0">
                <a:latin typeface="微软雅黑" pitchFamily="34" charset="-122"/>
                <a:ea typeface="微软雅黑" pitchFamily="34" charset="-122"/>
              </a:rPr>
              <a:t>即可饮用水比例不小于</a:t>
            </a:r>
            <a:r>
              <a:rPr lang="en-US" altLang="zh-CN" sz="1800" smtClean="0">
                <a:latin typeface="微软雅黑" pitchFamily="34" charset="-122"/>
                <a:ea typeface="微软雅黑" pitchFamily="34" charset="-122"/>
              </a:rPr>
              <a:t>80%</a:t>
            </a:r>
            <a:r>
              <a:rPr lang="zh-CN" altLang="en-US" sz="1800" smtClean="0">
                <a:latin typeface="微软雅黑" pitchFamily="34" charset="-122"/>
                <a:ea typeface="微软雅黑" pitchFamily="34" charset="-122"/>
              </a:rPr>
              <a:t>，即</a:t>
            </a:r>
          </a:p>
        </p:txBody>
      </p:sp>
      <p:graphicFrame>
        <p:nvGraphicFramePr>
          <p:cNvPr id="2" name="Object 228"/>
          <p:cNvGraphicFramePr>
            <a:graphicFrameLocks noChangeAspect="1"/>
          </p:cNvGraphicFramePr>
          <p:nvPr/>
        </p:nvGraphicFramePr>
        <p:xfrm>
          <a:off x="3667125" y="2335213"/>
          <a:ext cx="3360738" cy="509587"/>
        </p:xfrm>
        <a:graphic>
          <a:graphicData uri="http://schemas.openxmlformats.org/presentationml/2006/ole">
            <mc:AlternateContent xmlns:mc="http://schemas.openxmlformats.org/markup-compatibility/2006">
              <mc:Choice xmlns:v="urn:schemas-microsoft-com:vml" Requires="v">
                <p:oleObj spid="_x0000_s56572" name="Equation" r:id="rId4" imgW="1676160" imgH="253800" progId="">
                  <p:embed/>
                </p:oleObj>
              </mc:Choice>
              <mc:Fallback>
                <p:oleObj name="Equation" r:id="rId4" imgW="1676160" imgH="253800" progId="">
                  <p:embed/>
                  <p:pic>
                    <p:nvPicPr>
                      <p:cNvPr id="0" name="Picture 2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25" y="2335213"/>
                        <a:ext cx="336073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633538" y="2844800"/>
            <a:ext cx="7429500" cy="4524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同理，长江干流</a:t>
            </a:r>
            <a:r>
              <a:rPr lang="en-US" altLang="zh-CN" sz="1800">
                <a:latin typeface="微软雅黑" pitchFamily="34" charset="-122"/>
                <a:ea typeface="微软雅黑" pitchFamily="34" charset="-122"/>
              </a:rPr>
              <a:t>IV</a:t>
            </a:r>
            <a:r>
              <a:rPr lang="zh-CN" altLang="en-US" sz="1800">
                <a:latin typeface="微软雅黑" pitchFamily="34" charset="-122"/>
                <a:ea typeface="微软雅黑" pitchFamily="34" charset="-122"/>
              </a:rPr>
              <a:t>类和</a:t>
            </a:r>
            <a:r>
              <a:rPr lang="en-US" altLang="zh-CN" sz="1800">
                <a:latin typeface="微软雅黑" pitchFamily="34" charset="-122"/>
                <a:ea typeface="微软雅黑" pitchFamily="34" charset="-122"/>
              </a:rPr>
              <a:t>V</a:t>
            </a:r>
            <a:r>
              <a:rPr lang="zh-CN" altLang="en-US" sz="1800">
                <a:latin typeface="微软雅黑" pitchFamily="34" charset="-122"/>
                <a:ea typeface="微软雅黑" pitchFamily="34" charset="-122"/>
              </a:rPr>
              <a:t>类水的比例总和与总排污量和水流量的关系</a:t>
            </a:r>
          </a:p>
        </p:txBody>
      </p:sp>
      <p:graphicFrame>
        <p:nvGraphicFramePr>
          <p:cNvPr id="3" name="Object 229"/>
          <p:cNvGraphicFramePr>
            <a:graphicFrameLocks noChangeAspect="1"/>
          </p:cNvGraphicFramePr>
          <p:nvPr/>
        </p:nvGraphicFramePr>
        <p:xfrm>
          <a:off x="3527425" y="3319463"/>
          <a:ext cx="3640138" cy="509587"/>
        </p:xfrm>
        <a:graphic>
          <a:graphicData uri="http://schemas.openxmlformats.org/presentationml/2006/ole">
            <mc:AlternateContent xmlns:mc="http://schemas.openxmlformats.org/markup-compatibility/2006">
              <mc:Choice xmlns:v="urn:schemas-microsoft-com:vml" Requires="v">
                <p:oleObj spid="_x0000_s56573" name="Equation" r:id="rId6" imgW="1815840" imgH="253800" progId="">
                  <p:embed/>
                </p:oleObj>
              </mc:Choice>
              <mc:Fallback>
                <p:oleObj name="Equation" r:id="rId6" imgW="1815840" imgH="253800" progId="">
                  <p:embed/>
                  <p:pic>
                    <p:nvPicPr>
                      <p:cNvPr id="0" name="Picture 2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3319463"/>
                        <a:ext cx="364013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768475" y="3924300"/>
            <a:ext cx="7429500" cy="4540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劣</a:t>
            </a:r>
            <a:r>
              <a:rPr lang="en-US" altLang="zh-CN" sz="1800">
                <a:latin typeface="微软雅黑" pitchFamily="34" charset="-122"/>
                <a:ea typeface="微软雅黑" pitchFamily="34" charset="-122"/>
              </a:rPr>
              <a:t>V</a:t>
            </a:r>
            <a:r>
              <a:rPr lang="zh-CN" altLang="en-US" sz="1800">
                <a:latin typeface="微软雅黑" pitchFamily="34" charset="-122"/>
                <a:ea typeface="微软雅黑" pitchFamily="34" charset="-122"/>
              </a:rPr>
              <a:t>类水的比例为</a:t>
            </a:r>
            <a:r>
              <a:rPr lang="en-US" altLang="zh-CN" sz="1800">
                <a:latin typeface="微软雅黑" pitchFamily="34" charset="-122"/>
                <a:ea typeface="微软雅黑" pitchFamily="34" charset="-122"/>
              </a:rPr>
              <a:t>0</a:t>
            </a:r>
            <a:endParaRPr lang="zh-CN" altLang="en-US" sz="1800">
              <a:latin typeface="微软雅黑" pitchFamily="34" charset="-122"/>
              <a:ea typeface="微软雅黑" pitchFamily="34" charset="-122"/>
            </a:endParaRPr>
          </a:p>
        </p:txBody>
      </p:sp>
      <p:graphicFrame>
        <p:nvGraphicFramePr>
          <p:cNvPr id="4" name="Object 230"/>
          <p:cNvGraphicFramePr>
            <a:graphicFrameLocks noChangeAspect="1"/>
          </p:cNvGraphicFramePr>
          <p:nvPr/>
        </p:nvGraphicFramePr>
        <p:xfrm>
          <a:off x="3578225" y="4394200"/>
          <a:ext cx="5619750" cy="503238"/>
        </p:xfrm>
        <a:graphic>
          <a:graphicData uri="http://schemas.openxmlformats.org/presentationml/2006/ole">
            <mc:AlternateContent xmlns:mc="http://schemas.openxmlformats.org/markup-compatibility/2006">
              <mc:Choice xmlns:v="urn:schemas-microsoft-com:vml" Requires="v">
                <p:oleObj spid="_x0000_s56574" name="Equation" r:id="rId8" imgW="2831760" imgH="253800" progId="">
                  <p:embed/>
                </p:oleObj>
              </mc:Choice>
              <mc:Fallback>
                <p:oleObj name="Equation" r:id="rId8" imgW="2831760" imgH="253800" progId="">
                  <p:embed/>
                  <p:pic>
                    <p:nvPicPr>
                      <p:cNvPr id="0"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8225" y="4394200"/>
                        <a:ext cx="56197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6328" name="Picture 8"/>
          <p:cNvPicPr>
            <a:picLocks noChangeAspect="1" noChangeArrowheads="1"/>
          </p:cNvPicPr>
          <p:nvPr/>
        </p:nvPicPr>
        <p:blipFill>
          <a:blip r:embed="rId10"/>
          <a:srcRect/>
          <a:stretch>
            <a:fillRect/>
          </a:stretch>
        </p:blipFill>
        <p:spPr bwMode="auto">
          <a:xfrm>
            <a:off x="1243013" y="4937125"/>
            <a:ext cx="9039225" cy="2314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5" descr="C:\Users\Administrator\Desktop\财大ppt模板\B9PPT模板（一）-07.jpg"/>
          <p:cNvPicPr>
            <a:picLocks noChangeAspect="1" noChangeArrowheads="1"/>
          </p:cNvPicPr>
          <p:nvPr/>
        </p:nvPicPr>
        <p:blipFill>
          <a:blip r:embed="rId2"/>
          <a:srcRect/>
          <a:stretch>
            <a:fillRect/>
          </a:stretch>
        </p:blipFill>
        <p:spPr bwMode="auto">
          <a:xfrm>
            <a:off x="0" y="1588"/>
            <a:ext cx="10691813" cy="7559675"/>
          </a:xfrm>
          <a:prstGeom prst="rect">
            <a:avLst/>
          </a:prstGeom>
          <a:noFill/>
          <a:ln w="9525">
            <a:noFill/>
            <a:miter lim="800000"/>
            <a:headEnd/>
            <a:tailEnd/>
          </a:ln>
        </p:spPr>
      </p:pic>
      <p:sp>
        <p:nvSpPr>
          <p:cNvPr id="116738" name="标题 1"/>
          <p:cNvSpPr>
            <a:spLocks noGrp="1"/>
          </p:cNvSpPr>
          <p:nvPr>
            <p:ph type="title" idx="4294967295"/>
          </p:nvPr>
        </p:nvSpPr>
        <p:spPr>
          <a:xfrm>
            <a:off x="1601788" y="900113"/>
            <a:ext cx="7429500" cy="496887"/>
          </a:xfrm>
        </p:spPr>
        <p:txBody>
          <a:bodyPr/>
          <a:lstStyle/>
          <a:p>
            <a:pPr algn="l" eaLnBrk="1" hangingPunct="1"/>
            <a:r>
              <a:rPr lang="en-US" altLang="zh-CN" sz="2500" smtClean="0">
                <a:solidFill>
                  <a:srgbClr val="7C1D20"/>
                </a:solidFill>
                <a:latin typeface="微软雅黑" pitchFamily="34" charset="-122"/>
                <a:ea typeface="微软雅黑" pitchFamily="34" charset="-122"/>
              </a:rPr>
              <a:t>2003 A</a:t>
            </a:r>
            <a:r>
              <a:rPr lang="zh-CN" altLang="en-US" sz="2500" smtClean="0">
                <a:solidFill>
                  <a:srgbClr val="7C1D20"/>
                </a:solidFill>
                <a:latin typeface="微软雅黑" pitchFamily="34" charset="-122"/>
                <a:ea typeface="微软雅黑" pitchFamily="34" charset="-122"/>
              </a:rPr>
              <a:t>题  </a:t>
            </a:r>
            <a:r>
              <a:rPr lang="en-US" altLang="zh-CN" sz="2500" smtClean="0">
                <a:solidFill>
                  <a:srgbClr val="7C1D20"/>
                </a:solidFill>
                <a:latin typeface="微软雅黑" pitchFamily="34" charset="-122"/>
                <a:ea typeface="微软雅黑" pitchFamily="34" charset="-122"/>
              </a:rPr>
              <a:t>SARS</a:t>
            </a:r>
            <a:r>
              <a:rPr lang="zh-CN" altLang="en-US" sz="2500" smtClean="0">
                <a:solidFill>
                  <a:srgbClr val="7C1D20"/>
                </a:solidFill>
                <a:latin typeface="微软雅黑" pitchFamily="34" charset="-122"/>
                <a:ea typeface="微软雅黑" pitchFamily="34" charset="-122"/>
              </a:rPr>
              <a:t>的传播</a:t>
            </a:r>
          </a:p>
        </p:txBody>
      </p:sp>
      <p:sp>
        <p:nvSpPr>
          <p:cNvPr id="21508" name="内容占位符 2"/>
          <p:cNvSpPr>
            <a:spLocks noGrp="1"/>
          </p:cNvSpPr>
          <p:nvPr>
            <p:ph idx="4294967295"/>
          </p:nvPr>
        </p:nvSpPr>
        <p:spPr>
          <a:xfrm>
            <a:off x="1631950" y="1692275"/>
            <a:ext cx="7429500" cy="4897438"/>
          </a:xfrm>
        </p:spPr>
        <p:txBody>
          <a:bodyPr/>
          <a:lstStyle/>
          <a:p>
            <a:pPr eaLnBrk="1" hangingPunct="1"/>
            <a:r>
              <a:rPr lang="en-US" altLang="zh-CN" sz="1800" smtClean="0"/>
              <a:t>SARS</a:t>
            </a:r>
            <a:r>
              <a:rPr lang="zh-CN" altLang="en-US" sz="1800" smtClean="0"/>
              <a:t>（</a:t>
            </a:r>
            <a:r>
              <a:rPr lang="en-US" altLang="zh-CN" sz="1800" smtClean="0"/>
              <a:t>Severe Acute Respiratory Syndrome</a:t>
            </a:r>
            <a:r>
              <a:rPr lang="zh-CN" altLang="en-US" sz="1800" smtClean="0"/>
              <a:t>，严重急性呼吸道综合症</a:t>
            </a:r>
            <a:r>
              <a:rPr lang="en-US" altLang="zh-CN" sz="1800" smtClean="0"/>
              <a:t>, </a:t>
            </a:r>
            <a:r>
              <a:rPr lang="zh-CN" altLang="en-US" sz="1800" smtClean="0"/>
              <a:t>俗称：非典型肺炎）是</a:t>
            </a:r>
            <a:r>
              <a:rPr lang="en-US" altLang="zh-CN" sz="1800" smtClean="0"/>
              <a:t>21</a:t>
            </a:r>
            <a:r>
              <a:rPr lang="zh-CN" altLang="en-US" sz="1800" smtClean="0"/>
              <a:t>世纪第一个在世界范围内传播的传染病。</a:t>
            </a:r>
            <a:r>
              <a:rPr lang="en-US" altLang="zh-CN" sz="1800" smtClean="0"/>
              <a:t>SARS</a:t>
            </a:r>
            <a:r>
              <a:rPr lang="zh-CN" altLang="en-US" sz="1800" smtClean="0"/>
              <a:t>的爆发和蔓延给我国的经济发展和人民生活带来了很大影响，我们从中得到了许多重要的经验和教训，认识到定量地研究传染病的传播规律、为预测和控制传染病蔓延创造条件的重要性。请你们对</a:t>
            </a:r>
            <a:r>
              <a:rPr lang="en-US" altLang="zh-CN" sz="1800" smtClean="0"/>
              <a:t>SARS </a:t>
            </a:r>
            <a:r>
              <a:rPr lang="zh-CN" altLang="en-US" sz="1800" smtClean="0"/>
              <a:t>的传播建立数学模型，具体要求如下：</a:t>
            </a:r>
          </a:p>
          <a:p>
            <a:pPr eaLnBrk="1" hangingPunct="1"/>
            <a:r>
              <a:rPr lang="zh-CN" altLang="en-US" sz="1800" smtClean="0"/>
              <a:t>（</a:t>
            </a:r>
            <a:r>
              <a:rPr lang="en-US" altLang="zh-CN" sz="1800" smtClean="0"/>
              <a:t>1</a:t>
            </a:r>
            <a:r>
              <a:rPr lang="zh-CN" altLang="en-US" sz="1800" smtClean="0"/>
              <a:t>）对附件</a:t>
            </a:r>
            <a:r>
              <a:rPr lang="en-US" altLang="zh-CN" sz="1800" smtClean="0"/>
              <a:t>1</a:t>
            </a:r>
            <a:r>
              <a:rPr lang="zh-CN" altLang="en-US" sz="1800" smtClean="0"/>
              <a:t>所提供的一个早期的模型，评价其合理性和实用性。</a:t>
            </a:r>
          </a:p>
          <a:p>
            <a:pPr eaLnBrk="1" hangingPunct="1"/>
            <a:r>
              <a:rPr lang="zh-CN" altLang="en-US" sz="1800" smtClean="0"/>
              <a:t>（</a:t>
            </a:r>
            <a:r>
              <a:rPr lang="en-US" altLang="zh-CN" sz="1800" smtClean="0"/>
              <a:t>2</a:t>
            </a:r>
            <a:r>
              <a:rPr lang="zh-CN" altLang="en-US" sz="1800" smtClean="0"/>
              <a:t>）建立你们自己的模型，说明为什么优于附件</a:t>
            </a:r>
            <a:r>
              <a:rPr lang="en-US" altLang="zh-CN" sz="1800" smtClean="0"/>
              <a:t>1</a:t>
            </a:r>
            <a:r>
              <a:rPr lang="zh-CN" altLang="en-US" sz="1800" smtClean="0"/>
              <a:t>中的模型；特别要说明怎样才能建立一个真正能够预测以及能为预防和控制提供可靠、足够的信息的模型，这样做的困难在哪里？对于卫生部门所采取的措施做出评论，如：提前或延后</a:t>
            </a:r>
            <a:r>
              <a:rPr lang="en-US" altLang="zh-CN" sz="1800" smtClean="0"/>
              <a:t>5</a:t>
            </a:r>
            <a:r>
              <a:rPr lang="zh-CN" altLang="en-US" sz="1800" smtClean="0"/>
              <a:t>天采取严格的隔离措施，对疫情传播所造成的影响做出估计。附件</a:t>
            </a:r>
            <a:r>
              <a:rPr lang="en-US" altLang="zh-CN" sz="1800" smtClean="0"/>
              <a:t>2</a:t>
            </a:r>
            <a:r>
              <a:rPr lang="zh-CN" altLang="en-US" sz="1800" smtClean="0"/>
              <a:t>提供的数据供参考。</a:t>
            </a:r>
          </a:p>
          <a:p>
            <a:pPr eaLnBrk="1" hangingPunct="1"/>
            <a:r>
              <a:rPr lang="zh-CN" altLang="en-US" sz="1800" smtClean="0"/>
              <a:t>（</a:t>
            </a:r>
            <a:r>
              <a:rPr lang="en-US" altLang="zh-CN" sz="1800" smtClean="0"/>
              <a:t>3</a:t>
            </a:r>
            <a:r>
              <a:rPr lang="zh-CN" altLang="en-US" sz="1800" smtClean="0"/>
              <a:t>）收集</a:t>
            </a:r>
            <a:r>
              <a:rPr lang="en-US" altLang="zh-CN" sz="1800" smtClean="0"/>
              <a:t>SARS</a:t>
            </a:r>
            <a:r>
              <a:rPr lang="zh-CN" altLang="en-US" sz="1800" smtClean="0"/>
              <a:t>对经济某个方面影响的数据，建立相应的数学模型并进行预测。附件</a:t>
            </a:r>
            <a:r>
              <a:rPr lang="en-US" altLang="zh-CN" sz="1800" smtClean="0"/>
              <a:t>3</a:t>
            </a:r>
            <a:r>
              <a:rPr lang="zh-CN" altLang="en-US" sz="1800" smtClean="0"/>
              <a:t>提供的数据供参考。</a:t>
            </a:r>
          </a:p>
          <a:p>
            <a:pPr eaLnBrk="1" hangingPunct="1"/>
            <a:r>
              <a:rPr lang="zh-CN" altLang="en-US" sz="1800" smtClean="0"/>
              <a:t>（</a:t>
            </a:r>
            <a:r>
              <a:rPr lang="en-US" altLang="zh-CN" sz="1800" smtClean="0"/>
              <a:t>4</a:t>
            </a:r>
            <a:r>
              <a:rPr lang="zh-CN" altLang="en-US" sz="1800" smtClean="0"/>
              <a:t>）给当地报刊写一篇通俗短文，说明建立传染病数学模型的重要性。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22" dur="500"/>
                                        <p:tgtEl>
                                          <p:spTgt spid="215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27"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4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2846" name="标题 1"/>
          <p:cNvSpPr>
            <a:spLocks noGrp="1"/>
          </p:cNvSpPr>
          <p:nvPr>
            <p:ph type="title" idx="4294967295"/>
          </p:nvPr>
        </p:nvSpPr>
        <p:spPr>
          <a:xfrm>
            <a:off x="1314450" y="612775"/>
            <a:ext cx="7429500" cy="647700"/>
          </a:xfrm>
        </p:spPr>
        <p:txBody>
          <a:bodyPr/>
          <a:lstStyle/>
          <a:p>
            <a:pPr algn="l" eaLnBrk="1" hangingPunct="1"/>
            <a:r>
              <a:rPr lang="zh-CN" altLang="en-US" sz="2900" smtClean="0">
                <a:solidFill>
                  <a:srgbClr val="7C1D20"/>
                </a:solidFill>
                <a:latin typeface="微软雅黑" pitchFamily="34" charset="-122"/>
                <a:ea typeface="微软雅黑" pitchFamily="34" charset="-122"/>
              </a:rPr>
              <a:t>传染病模型回顾</a:t>
            </a:r>
          </a:p>
        </p:txBody>
      </p:sp>
      <p:sp>
        <p:nvSpPr>
          <p:cNvPr id="22847" name="Text Box 5"/>
          <p:cNvSpPr txBox="1">
            <a:spLocks noChangeArrowheads="1"/>
          </p:cNvSpPr>
          <p:nvPr/>
        </p:nvSpPr>
        <p:spPr bwMode="auto">
          <a:xfrm>
            <a:off x="882650" y="1576388"/>
            <a:ext cx="4856163" cy="596900"/>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1 </a:t>
            </a:r>
            <a:r>
              <a:rPr kumimoji="1" lang="zh-CN" altLang="en-US" sz="3200" b="1">
                <a:latin typeface="楷体_GB2312"/>
                <a:ea typeface="楷体_GB2312"/>
                <a:cs typeface="楷体_GB2312"/>
              </a:rPr>
              <a:t>指数增长模型</a:t>
            </a:r>
          </a:p>
        </p:txBody>
      </p:sp>
      <p:sp>
        <p:nvSpPr>
          <p:cNvPr id="22534" name="Text Box 6"/>
          <p:cNvSpPr txBox="1">
            <a:spLocks noChangeArrowheads="1"/>
          </p:cNvSpPr>
          <p:nvPr/>
        </p:nvSpPr>
        <p:spPr bwMode="auto">
          <a:xfrm>
            <a:off x="954088" y="2700338"/>
            <a:ext cx="4784725" cy="592137"/>
          </a:xfrm>
          <a:prstGeom prst="rect">
            <a:avLst/>
          </a:prstGeom>
          <a:no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Times New Roman" pitchFamily="18" charset="0"/>
              </a:rPr>
              <a:t> 已感染人数 </a:t>
            </a:r>
            <a:r>
              <a:rPr kumimoji="1" lang="en-US" altLang="zh-CN" sz="3200" b="1">
                <a:latin typeface="Times New Roman" pitchFamily="18" charset="0"/>
              </a:rPr>
              <a:t>(</a:t>
            </a:r>
            <a:r>
              <a:rPr kumimoji="1" lang="zh-CN" altLang="en-US" sz="3200" b="1">
                <a:latin typeface="Times New Roman" pitchFamily="18" charset="0"/>
              </a:rPr>
              <a:t>病人</a:t>
            </a:r>
            <a:r>
              <a:rPr kumimoji="1" lang="en-US" altLang="zh-CN" sz="3200" b="1">
                <a:latin typeface="Times New Roman" pitchFamily="18" charset="0"/>
              </a:rPr>
              <a:t>) </a:t>
            </a:r>
            <a:r>
              <a:rPr kumimoji="1" lang="en-US" altLang="zh-CN" sz="3200" b="1" i="1">
                <a:latin typeface="Times New Roman" pitchFamily="18" charset="0"/>
              </a:rPr>
              <a:t>i</a:t>
            </a:r>
            <a:r>
              <a:rPr kumimoji="1" lang="en-US" altLang="zh-CN" sz="3200" b="1">
                <a:latin typeface="Times New Roman" pitchFamily="18" charset="0"/>
              </a:rPr>
              <a:t>(</a:t>
            </a:r>
            <a:r>
              <a:rPr kumimoji="1" lang="en-US" altLang="zh-CN" sz="3200" b="1" i="1">
                <a:latin typeface="Times New Roman" pitchFamily="18" charset="0"/>
              </a:rPr>
              <a:t>t</a:t>
            </a:r>
            <a:r>
              <a:rPr kumimoji="1" lang="en-US" altLang="zh-CN" sz="3200" b="1">
                <a:latin typeface="Times New Roman" pitchFamily="18" charset="0"/>
              </a:rPr>
              <a:t>)</a:t>
            </a:r>
          </a:p>
        </p:txBody>
      </p:sp>
      <p:sp>
        <p:nvSpPr>
          <p:cNvPr id="22535" name="Text Box 7"/>
          <p:cNvSpPr txBox="1">
            <a:spLocks noChangeArrowheads="1"/>
          </p:cNvSpPr>
          <p:nvPr/>
        </p:nvSpPr>
        <p:spPr bwMode="auto">
          <a:xfrm>
            <a:off x="809625" y="3421063"/>
            <a:ext cx="9001125"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  每个病人每天有效接触</a:t>
            </a:r>
            <a:r>
              <a:rPr kumimoji="1" lang="en-US" altLang="zh-CN" sz="3200" b="1">
                <a:latin typeface="Times New Roman" pitchFamily="18" charset="0"/>
              </a:rPr>
              <a:t>(</a:t>
            </a:r>
            <a:r>
              <a:rPr kumimoji="1" lang="zh-CN" altLang="en-US" sz="3200" b="1">
                <a:latin typeface="Times New Roman" pitchFamily="18" charset="0"/>
              </a:rPr>
              <a:t>足以使人致病</a:t>
            </a:r>
            <a:r>
              <a:rPr kumimoji="1" lang="en-US" altLang="zh-CN" sz="3200" b="1">
                <a:latin typeface="Times New Roman" pitchFamily="18" charset="0"/>
              </a:rPr>
              <a:t>)</a:t>
            </a:r>
            <a:r>
              <a:rPr kumimoji="1" lang="zh-CN" altLang="en-US" sz="3200" b="1">
                <a:latin typeface="Times New Roman" pitchFamily="18" charset="0"/>
              </a:rPr>
              <a:t>人数为</a:t>
            </a:r>
            <a:r>
              <a:rPr kumimoji="1" lang="zh-CN" altLang="en-US" sz="3200" b="1" i="1">
                <a:latin typeface="Times New Roman" pitchFamily="18" charset="0"/>
                <a:sym typeface="Symbol" pitchFamily="18" charset="2"/>
              </a:rPr>
              <a:t></a:t>
            </a:r>
            <a:endParaRPr kumimoji="1" lang="zh-CN" altLang="en-US" sz="3200" b="1" i="1">
              <a:latin typeface="Times New Roman" pitchFamily="18" charset="0"/>
            </a:endParaRPr>
          </a:p>
        </p:txBody>
      </p:sp>
      <p:graphicFrame>
        <p:nvGraphicFramePr>
          <p:cNvPr id="22536" name="Object 314"/>
          <p:cNvGraphicFramePr>
            <a:graphicFrameLocks noChangeAspect="1"/>
          </p:cNvGraphicFramePr>
          <p:nvPr/>
        </p:nvGraphicFramePr>
        <p:xfrm>
          <a:off x="1098550" y="4213225"/>
          <a:ext cx="4722813" cy="598488"/>
        </p:xfrm>
        <a:graphic>
          <a:graphicData uri="http://schemas.openxmlformats.org/presentationml/2006/ole">
            <mc:AlternateContent xmlns:mc="http://schemas.openxmlformats.org/markup-compatibility/2006">
              <mc:Choice xmlns:v="urn:schemas-microsoft-com:vml" Requires="v">
                <p:oleObj spid="_x0000_s22866" name="公式" r:id="rId4" imgW="1790700" imgH="241300" progId="Equation.3">
                  <p:embed/>
                </p:oleObj>
              </mc:Choice>
              <mc:Fallback>
                <p:oleObj name="公式" r:id="rId4" imgW="1790700" imgH="241300" progId="Equation.3">
                  <p:embed/>
                  <p:pic>
                    <p:nvPicPr>
                      <p:cNvPr id="0" name="Picture 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4213225"/>
                        <a:ext cx="4722813" cy="598488"/>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nvGrpSpPr>
          <p:cNvPr id="22537" name="Group 9"/>
          <p:cNvGrpSpPr>
            <a:grpSpLocks/>
          </p:cNvGrpSpPr>
          <p:nvPr/>
        </p:nvGrpSpPr>
        <p:grpSpPr bwMode="auto">
          <a:xfrm>
            <a:off x="666750" y="4932363"/>
            <a:ext cx="2495550" cy="1847850"/>
            <a:chOff x="1056" y="1872"/>
            <a:chExt cx="1344" cy="1056"/>
          </a:xfrm>
        </p:grpSpPr>
        <p:graphicFrame>
          <p:nvGraphicFramePr>
            <p:cNvPr id="22843" name="Object 315"/>
            <p:cNvGraphicFramePr>
              <a:graphicFrameLocks noChangeAspect="1"/>
            </p:cNvGraphicFramePr>
            <p:nvPr/>
          </p:nvGraphicFramePr>
          <p:xfrm>
            <a:off x="1344" y="1872"/>
            <a:ext cx="1056" cy="1056"/>
          </p:xfrm>
          <a:graphic>
            <a:graphicData uri="http://schemas.openxmlformats.org/presentationml/2006/ole">
              <mc:AlternateContent xmlns:mc="http://schemas.openxmlformats.org/markup-compatibility/2006">
                <mc:Choice xmlns:v="urn:schemas-microsoft-com:vml" Requires="v">
                  <p:oleObj spid="_x0000_s22867" name="公式" r:id="rId6" imgW="507780" imgH="634725" progId="Equation.3">
                    <p:embed/>
                  </p:oleObj>
                </mc:Choice>
                <mc:Fallback>
                  <p:oleObj name="公式" r:id="rId6" imgW="507780" imgH="634725" progId="Equation.3">
                    <p:embed/>
                    <p:pic>
                      <p:nvPicPr>
                        <p:cNvPr id="0" name="Picture 3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1872"/>
                          <a:ext cx="1056" cy="1056"/>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sp>
          <p:nvSpPr>
            <p:cNvPr id="22853" name="AutoShape 11"/>
            <p:cNvSpPr>
              <a:spLocks noChangeArrowheads="1"/>
            </p:cNvSpPr>
            <p:nvPr/>
          </p:nvSpPr>
          <p:spPr bwMode="auto">
            <a:xfrm>
              <a:off x="1056" y="2208"/>
              <a:ext cx="144" cy="306"/>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p>
          </p:txBody>
        </p:sp>
      </p:grpSp>
      <p:grpSp>
        <p:nvGrpSpPr>
          <p:cNvPr id="22540" name="Group 12"/>
          <p:cNvGrpSpPr>
            <a:grpSpLocks/>
          </p:cNvGrpSpPr>
          <p:nvPr/>
        </p:nvGrpSpPr>
        <p:grpSpPr bwMode="auto">
          <a:xfrm>
            <a:off x="3690938" y="5364163"/>
            <a:ext cx="3028950" cy="755650"/>
            <a:chOff x="2832" y="1968"/>
            <a:chExt cx="1632" cy="432"/>
          </a:xfrm>
        </p:grpSpPr>
        <p:graphicFrame>
          <p:nvGraphicFramePr>
            <p:cNvPr id="22844" name="Object 316"/>
            <p:cNvGraphicFramePr>
              <a:graphicFrameLocks noChangeAspect="1"/>
            </p:cNvGraphicFramePr>
            <p:nvPr/>
          </p:nvGraphicFramePr>
          <p:xfrm>
            <a:off x="3072" y="1968"/>
            <a:ext cx="1392" cy="432"/>
          </p:xfrm>
          <a:graphic>
            <a:graphicData uri="http://schemas.openxmlformats.org/presentationml/2006/ole">
              <mc:AlternateContent xmlns:mc="http://schemas.openxmlformats.org/markup-compatibility/2006">
                <mc:Choice xmlns:v="urn:schemas-microsoft-com:vml" Requires="v">
                  <p:oleObj spid="_x0000_s22868" name="公式" r:id="rId8" imgW="761669" imgH="266584" progId="Equation.3">
                    <p:embed/>
                  </p:oleObj>
                </mc:Choice>
                <mc:Fallback>
                  <p:oleObj name="公式" r:id="rId8" imgW="761669" imgH="266584" progId="Equation.3">
                    <p:embed/>
                    <p:pic>
                      <p:nvPicPr>
                        <p:cNvPr id="0" name="Picture 3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1968"/>
                          <a:ext cx="1392" cy="432"/>
                        </a:xfrm>
                        <a:prstGeom prst="rect">
                          <a:avLst/>
                        </a:prstGeom>
                        <a:solidFill>
                          <a:srgbClr val="FFFF00"/>
                        </a:solidFill>
                      </p:spPr>
                    </p:pic>
                  </p:oleObj>
                </mc:Fallback>
              </mc:AlternateContent>
            </a:graphicData>
          </a:graphic>
        </p:graphicFrame>
        <p:sp>
          <p:nvSpPr>
            <p:cNvPr id="22852" name="AutoShape 14"/>
            <p:cNvSpPr>
              <a:spLocks noChangeArrowheads="1"/>
            </p:cNvSpPr>
            <p:nvPr/>
          </p:nvSpPr>
          <p:spPr bwMode="auto">
            <a:xfrm>
              <a:off x="2832" y="2064"/>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ox(in)">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ox(in)">
                                      <p:cBhvr>
                                        <p:cTn id="12" dur="500"/>
                                        <p:tgtEl>
                                          <p:spTgt spid="225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blinds(vertical)">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box(out)">
                                      <p:cBhvr>
                                        <p:cTn id="22" dur="500"/>
                                        <p:tgtEl>
                                          <p:spTgt spid="2253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2540"/>
                                        </p:tgtEl>
                                        <p:attrNameLst>
                                          <p:attrName>style.visibility</p:attrName>
                                        </p:attrNameLst>
                                      </p:cBhvr>
                                      <p:to>
                                        <p:strVal val="visible"/>
                                      </p:to>
                                    </p:set>
                                    <p:animEffect transition="in" filter="box(out)">
                                      <p:cBhvr>
                                        <p:cTn id="27"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7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3872"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3873"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2 </a:t>
            </a:r>
            <a:r>
              <a:rPr kumimoji="1" lang="zh-CN" altLang="en-US" sz="3200" b="1">
                <a:latin typeface="楷体_GB2312"/>
                <a:ea typeface="楷体_GB2312"/>
                <a:cs typeface="楷体_GB2312"/>
              </a:rPr>
              <a:t>阻滞增长模型</a:t>
            </a:r>
          </a:p>
        </p:txBody>
      </p:sp>
      <p:sp>
        <p:nvSpPr>
          <p:cNvPr id="23559" name="Text Box 7"/>
          <p:cNvSpPr txBox="1">
            <a:spLocks noChangeArrowheads="1"/>
          </p:cNvSpPr>
          <p:nvPr/>
        </p:nvSpPr>
        <p:spPr bwMode="auto">
          <a:xfrm>
            <a:off x="1385888" y="2052638"/>
            <a:ext cx="7486650"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区分已感染者</a:t>
            </a:r>
            <a:r>
              <a:rPr kumimoji="1" lang="en-US" altLang="zh-CN" sz="3200" b="1">
                <a:latin typeface="Times New Roman" pitchFamily="18" charset="0"/>
              </a:rPr>
              <a:t>(</a:t>
            </a:r>
            <a:r>
              <a:rPr kumimoji="1" lang="zh-CN" altLang="en-US" sz="3200" b="1">
                <a:latin typeface="Times New Roman" pitchFamily="18" charset="0"/>
              </a:rPr>
              <a:t>病人</a:t>
            </a:r>
            <a:r>
              <a:rPr kumimoji="1" lang="en-US" altLang="zh-CN" sz="3200" b="1">
                <a:latin typeface="Times New Roman" pitchFamily="18" charset="0"/>
              </a:rPr>
              <a:t>)</a:t>
            </a:r>
            <a:r>
              <a:rPr kumimoji="1" lang="zh-CN" altLang="en-US" sz="3200" b="1">
                <a:latin typeface="Times New Roman" pitchFamily="18" charset="0"/>
              </a:rPr>
              <a:t>和未感染者</a:t>
            </a:r>
            <a:r>
              <a:rPr kumimoji="1" lang="en-US" altLang="zh-CN" sz="3200" b="1">
                <a:latin typeface="Times New Roman" pitchFamily="18" charset="0"/>
              </a:rPr>
              <a:t>(</a:t>
            </a:r>
            <a:r>
              <a:rPr kumimoji="1" lang="zh-CN" altLang="en-US" sz="3200" b="1">
                <a:latin typeface="Times New Roman" pitchFamily="18" charset="0"/>
              </a:rPr>
              <a:t>健康人</a:t>
            </a:r>
            <a:r>
              <a:rPr kumimoji="1" lang="en-US" altLang="zh-CN" sz="3200" b="1">
                <a:latin typeface="Times New Roman" pitchFamily="18" charset="0"/>
              </a:rPr>
              <a:t>)</a:t>
            </a:r>
          </a:p>
        </p:txBody>
      </p:sp>
      <p:grpSp>
        <p:nvGrpSpPr>
          <p:cNvPr id="23560" name="Group 8"/>
          <p:cNvGrpSpPr>
            <a:grpSpLocks/>
          </p:cNvGrpSpPr>
          <p:nvPr/>
        </p:nvGrpSpPr>
        <p:grpSpPr bwMode="auto">
          <a:xfrm>
            <a:off x="1458913" y="2700338"/>
            <a:ext cx="6148387" cy="1273175"/>
            <a:chOff x="1104" y="720"/>
            <a:chExt cx="3312" cy="727"/>
          </a:xfrm>
        </p:grpSpPr>
        <p:sp>
          <p:nvSpPr>
            <p:cNvPr id="23879" name="Text Box 9"/>
            <p:cNvSpPr txBox="1">
              <a:spLocks noChangeArrowheads="1"/>
            </p:cNvSpPr>
            <p:nvPr/>
          </p:nvSpPr>
          <p:spPr bwMode="auto">
            <a:xfrm>
              <a:off x="1104" y="720"/>
              <a:ext cx="3312" cy="72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en-US" altLang="zh-CN" sz="3200" b="1">
                  <a:latin typeface="Times New Roman" pitchFamily="18" charset="0"/>
                </a:rPr>
                <a:t>1</a:t>
              </a:r>
              <a:r>
                <a:rPr kumimoji="1" lang="zh-CN" altLang="en-US" sz="3200" b="1">
                  <a:latin typeface="Times New Roman" pitchFamily="18" charset="0"/>
                </a:rPr>
                <a:t>）总人数</a:t>
              </a:r>
              <a:r>
                <a:rPr kumimoji="1" lang="en-US" altLang="zh-CN" sz="3200" b="1" i="1">
                  <a:latin typeface="Times New Roman" pitchFamily="18" charset="0"/>
                </a:rPr>
                <a:t>N</a:t>
              </a:r>
              <a:r>
                <a:rPr kumimoji="1" lang="zh-CN" altLang="en-US" sz="3200" b="1">
                  <a:latin typeface="Times New Roman" pitchFamily="18" charset="0"/>
                </a:rPr>
                <a:t>不变，病人和健康  人的 比例分别为</a:t>
              </a:r>
              <a:endParaRPr kumimoji="1" lang="zh-CN" altLang="en-US" sz="3200" b="1">
                <a:latin typeface="Times New Roman" pitchFamily="18" charset="0"/>
                <a:sym typeface="Symbol" pitchFamily="18" charset="2"/>
              </a:endParaRPr>
            </a:p>
          </p:txBody>
        </p:sp>
        <p:graphicFrame>
          <p:nvGraphicFramePr>
            <p:cNvPr id="23868" name="Object 316"/>
            <p:cNvGraphicFramePr>
              <a:graphicFrameLocks noChangeAspect="1"/>
            </p:cNvGraphicFramePr>
            <p:nvPr/>
          </p:nvGraphicFramePr>
          <p:xfrm>
            <a:off x="2876" y="1104"/>
            <a:ext cx="1012" cy="337"/>
          </p:xfrm>
          <a:graphic>
            <a:graphicData uri="http://schemas.openxmlformats.org/presentationml/2006/ole">
              <mc:AlternateContent xmlns:mc="http://schemas.openxmlformats.org/markup-compatibility/2006">
                <mc:Choice xmlns:v="urn:schemas-microsoft-com:vml" Requires="v">
                  <p:oleObj spid="_x0000_s23892" name="公式" r:id="rId4" imgW="634725" imgH="241195" progId="Equation.3">
                    <p:embed/>
                  </p:oleObj>
                </mc:Choice>
                <mc:Fallback>
                  <p:oleObj name="公式" r:id="rId4" imgW="634725" imgH="241195" progId="Equation.3">
                    <p:embed/>
                    <p:pic>
                      <p:nvPicPr>
                        <p:cNvPr id="0" name="Picture 3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 y="1104"/>
                          <a:ext cx="1012"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63" name="Text Box 11"/>
          <p:cNvSpPr txBox="1">
            <a:spLocks noChangeArrowheads="1"/>
          </p:cNvSpPr>
          <p:nvPr/>
        </p:nvSpPr>
        <p:spPr bwMode="auto">
          <a:xfrm>
            <a:off x="1385888" y="3781425"/>
            <a:ext cx="8569325" cy="12731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 </a:t>
            </a:r>
            <a:r>
              <a:rPr kumimoji="1" lang="en-US" altLang="zh-CN" sz="3200" b="1">
                <a:latin typeface="Times New Roman" pitchFamily="18" charset="0"/>
              </a:rPr>
              <a:t>2</a:t>
            </a:r>
            <a:r>
              <a:rPr kumimoji="1" lang="zh-CN" altLang="en-US" sz="3200" b="1">
                <a:latin typeface="Times New Roman" pitchFamily="18" charset="0"/>
              </a:rPr>
              <a:t>）每个病人每天有效接触人数为</a:t>
            </a:r>
            <a:r>
              <a:rPr kumimoji="1" lang="zh-CN" altLang="en-US" sz="3200" b="1" i="1">
                <a:latin typeface="Times New Roman" pitchFamily="18" charset="0"/>
                <a:sym typeface="Symbol" pitchFamily="18" charset="2"/>
              </a:rPr>
              <a:t></a:t>
            </a:r>
            <a:r>
              <a:rPr kumimoji="1" lang="en-US" altLang="zh-CN" sz="3200" b="1">
                <a:latin typeface="Times New Roman" pitchFamily="18" charset="0"/>
                <a:sym typeface="Symbol" pitchFamily="18" charset="2"/>
              </a:rPr>
              <a:t>,  </a:t>
            </a:r>
            <a:r>
              <a:rPr kumimoji="1" lang="zh-CN" altLang="en-US" sz="3200" b="1">
                <a:latin typeface="Times New Roman" pitchFamily="18" charset="0"/>
                <a:sym typeface="Symbol" pitchFamily="18" charset="2"/>
              </a:rPr>
              <a:t>且</a:t>
            </a:r>
            <a:r>
              <a:rPr kumimoji="1" lang="zh-CN" altLang="en-US" sz="3200" b="1">
                <a:latin typeface="Times New Roman" pitchFamily="18" charset="0"/>
              </a:rPr>
              <a:t>使接触的健康人致病</a:t>
            </a:r>
          </a:p>
        </p:txBody>
      </p:sp>
      <p:grpSp>
        <p:nvGrpSpPr>
          <p:cNvPr id="23565" name="Group 13"/>
          <p:cNvGrpSpPr>
            <a:grpSpLocks/>
          </p:cNvGrpSpPr>
          <p:nvPr/>
        </p:nvGrpSpPr>
        <p:grpSpPr bwMode="auto">
          <a:xfrm>
            <a:off x="1530350" y="5580063"/>
            <a:ext cx="4365625" cy="1846262"/>
            <a:chOff x="3216" y="2640"/>
            <a:chExt cx="2352" cy="1055"/>
          </a:xfrm>
        </p:grpSpPr>
        <p:graphicFrame>
          <p:nvGraphicFramePr>
            <p:cNvPr id="23869" name="Object 317"/>
            <p:cNvGraphicFramePr>
              <a:graphicFrameLocks noChangeAspect="1"/>
            </p:cNvGraphicFramePr>
            <p:nvPr/>
          </p:nvGraphicFramePr>
          <p:xfrm>
            <a:off x="3600" y="2640"/>
            <a:ext cx="1968" cy="1055"/>
          </p:xfrm>
          <a:graphic>
            <a:graphicData uri="http://schemas.openxmlformats.org/presentationml/2006/ole">
              <mc:AlternateContent xmlns:mc="http://schemas.openxmlformats.org/markup-compatibility/2006">
                <mc:Choice xmlns:v="urn:schemas-microsoft-com:vml" Requires="v">
                  <p:oleObj spid="_x0000_s23893" name="公式" r:id="rId6" imgW="1091726" imgH="799753" progId="Equation.3">
                    <p:embed/>
                  </p:oleObj>
                </mc:Choice>
                <mc:Fallback>
                  <p:oleObj name="公式" r:id="rId6" imgW="1091726" imgH="799753" progId="Equation.3">
                    <p:embed/>
                    <p:pic>
                      <p:nvPicPr>
                        <p:cNvPr id="0" name="Picture 3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1968" cy="1055"/>
                        </a:xfrm>
                        <a:prstGeom prst="rect">
                          <a:avLst/>
                        </a:prstGeom>
                        <a:solidFill>
                          <a:srgbClr val="00FF99"/>
                        </a:solidFill>
                      </p:spPr>
                    </p:pic>
                  </p:oleObj>
                </mc:Fallback>
              </mc:AlternateContent>
            </a:graphicData>
          </a:graphic>
        </p:graphicFrame>
        <p:sp>
          <p:nvSpPr>
            <p:cNvPr id="23878" name="AutoShape 15"/>
            <p:cNvSpPr>
              <a:spLocks noChangeArrowheads="1"/>
            </p:cNvSpPr>
            <p:nvPr/>
          </p:nvSpPr>
          <p:spPr bwMode="auto">
            <a:xfrm>
              <a:off x="3216" y="3024"/>
              <a:ext cx="192" cy="288"/>
            </a:xfrm>
            <a:prstGeom prst="rightArrow">
              <a:avLst>
                <a:gd name="adj1" fmla="val 50000"/>
                <a:gd name="adj2" fmla="val 25000"/>
              </a:avLst>
            </a:prstGeom>
            <a:solidFill>
              <a:srgbClr val="00FF99"/>
            </a:solidFill>
            <a:ln w="9525">
              <a:solidFill>
                <a:schemeClr val="tx1"/>
              </a:solidFill>
              <a:miter lim="800000"/>
              <a:headEnd/>
              <a:tailEnd/>
            </a:ln>
          </p:spPr>
          <p:txBody>
            <a:bodyPr wrap="none" anchor="ctr"/>
            <a:lstStyle/>
            <a:p>
              <a:endParaRPr lang="zh-CN" altLang="en-US"/>
            </a:p>
          </p:txBody>
        </p:sp>
      </p:grpSp>
      <p:graphicFrame>
        <p:nvGraphicFramePr>
          <p:cNvPr id="2" name="Object 318"/>
          <p:cNvGraphicFramePr>
            <a:graphicFrameLocks noChangeAspect="1"/>
          </p:cNvGraphicFramePr>
          <p:nvPr/>
        </p:nvGraphicFramePr>
        <p:xfrm>
          <a:off x="2312988" y="5054600"/>
          <a:ext cx="5432425" cy="496888"/>
        </p:xfrm>
        <a:graphic>
          <a:graphicData uri="http://schemas.openxmlformats.org/presentationml/2006/ole">
            <mc:AlternateContent xmlns:mc="http://schemas.openxmlformats.org/markup-compatibility/2006">
              <mc:Choice xmlns:v="urn:schemas-microsoft-com:vml" Requires="v">
                <p:oleObj spid="_x0000_s23894" name="Equation" r:id="rId8" imgW="1993680" imgH="203040" progId="">
                  <p:embed/>
                </p:oleObj>
              </mc:Choice>
              <mc:Fallback>
                <p:oleObj name="Equation" r:id="rId8" imgW="1993680" imgH="203040" progId="">
                  <p:embed/>
                  <p:pic>
                    <p:nvPicPr>
                      <p:cNvPr id="0" name="Picture 3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2988" y="5054600"/>
                        <a:ext cx="5432425" cy="496888"/>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ox(in)">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dissolve">
                                      <p:cBhvr>
                                        <p:cTn id="12" dur="500"/>
                                        <p:tgtEl>
                                          <p:spTgt spid="235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box(in)">
                                      <p:cBhvr>
                                        <p:cTn id="17" dur="500"/>
                                        <p:tgtEl>
                                          <p:spTgt spid="235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5"/>
                                        </p:tgtEl>
                                        <p:attrNameLst>
                                          <p:attrName>style.visibility</p:attrName>
                                        </p:attrNameLst>
                                      </p:cBhvr>
                                      <p:to>
                                        <p:strVal val="visible"/>
                                      </p:to>
                                    </p:set>
                                    <p:animEffect transition="in" filter="wipe(left)">
                                      <p:cBhvr>
                                        <p:cTn id="27"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78850" name="标题 1"/>
          <p:cNvSpPr>
            <a:spLocks noGrp="1"/>
          </p:cNvSpPr>
          <p:nvPr>
            <p:ph type="title" idx="4294967295"/>
          </p:nvPr>
        </p:nvSpPr>
        <p:spPr>
          <a:xfrm>
            <a:off x="1631950" y="539750"/>
            <a:ext cx="7429500" cy="496888"/>
          </a:xfrm>
        </p:spPr>
        <p:txBody>
          <a:bodyPr/>
          <a:lstStyle/>
          <a:p>
            <a:pPr algn="l" eaLnBrk="1" hangingPunct="1"/>
            <a:r>
              <a:rPr lang="zh-CN" altLang="en-US" sz="3200" smtClean="0">
                <a:solidFill>
                  <a:srgbClr val="7C1D20"/>
                </a:solidFill>
                <a:latin typeface="微软雅黑" pitchFamily="34" charset="-122"/>
                <a:ea typeface="微软雅黑" pitchFamily="34" charset="-122"/>
              </a:rPr>
              <a:t>常微分方程</a:t>
            </a:r>
          </a:p>
        </p:txBody>
      </p:sp>
      <p:sp>
        <p:nvSpPr>
          <p:cNvPr id="19461" name="Text Box 5"/>
          <p:cNvSpPr txBox="1">
            <a:spLocks noChangeArrowheads="1"/>
          </p:cNvSpPr>
          <p:nvPr/>
        </p:nvSpPr>
        <p:spPr bwMode="auto">
          <a:xfrm>
            <a:off x="1878013" y="3563938"/>
            <a:ext cx="7993062" cy="696912"/>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buFontTx/>
              <a:buChar char="•"/>
            </a:pPr>
            <a:r>
              <a:rPr kumimoji="1" lang="zh-CN" altLang="en-US" sz="3200" b="1">
                <a:latin typeface="Times New Roman" pitchFamily="18" charset="0"/>
              </a:rPr>
              <a:t>   </a:t>
            </a:r>
            <a:r>
              <a:rPr kumimoji="1" lang="zh-CN" altLang="en-US" sz="2800" b="1">
                <a:latin typeface="Times New Roman" pitchFamily="18" charset="0"/>
              </a:rPr>
              <a:t>根据实际情况确定函数以及相关变化率</a:t>
            </a:r>
          </a:p>
        </p:txBody>
      </p:sp>
      <p:sp>
        <p:nvSpPr>
          <p:cNvPr id="19462" name="Text Box 6"/>
          <p:cNvSpPr txBox="1">
            <a:spLocks noChangeArrowheads="1"/>
          </p:cNvSpPr>
          <p:nvPr/>
        </p:nvSpPr>
        <p:spPr bwMode="auto">
          <a:xfrm>
            <a:off x="1890713" y="2771775"/>
            <a:ext cx="7842250" cy="573088"/>
          </a:xfrm>
          <a:prstGeom prst="rect">
            <a:avLst/>
          </a:prstGeom>
          <a:noFill/>
          <a:ln w="9525">
            <a:noFill/>
            <a:miter lim="800000"/>
            <a:headEnd/>
            <a:tailEnd/>
          </a:ln>
        </p:spPr>
        <p:txBody>
          <a:bodyPr lIns="104306" tIns="52153" rIns="104306" bIns="52153">
            <a:spAutoFit/>
          </a:bodyPr>
          <a:lstStyle/>
          <a:p>
            <a:pPr marL="457200" indent="-457200" defTabSz="1189038">
              <a:lnSpc>
                <a:spcPct val="120000"/>
              </a:lnSpc>
              <a:spcBef>
                <a:spcPct val="50000"/>
              </a:spcBef>
              <a:buFontTx/>
              <a:buChar char="•"/>
            </a:pPr>
            <a:r>
              <a:rPr kumimoji="1" lang="zh-CN" altLang="en-US" sz="2800" b="1">
                <a:latin typeface="Times New Roman" pitchFamily="18" charset="0"/>
              </a:rPr>
              <a:t>根据建模目的和问题分析作出简化假设</a:t>
            </a:r>
          </a:p>
        </p:txBody>
      </p:sp>
      <p:sp>
        <p:nvSpPr>
          <p:cNvPr id="19463" name="Text Box 7"/>
          <p:cNvSpPr txBox="1">
            <a:spLocks noChangeArrowheads="1"/>
          </p:cNvSpPr>
          <p:nvPr/>
        </p:nvSpPr>
        <p:spPr bwMode="auto">
          <a:xfrm>
            <a:off x="1890713" y="4514850"/>
            <a:ext cx="7842250" cy="696913"/>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buFontTx/>
              <a:buChar char="•"/>
            </a:pPr>
            <a:r>
              <a:rPr kumimoji="1" lang="zh-CN" altLang="en-US" sz="3200" b="1">
                <a:latin typeface="Times New Roman" pitchFamily="18" charset="0"/>
              </a:rPr>
              <a:t>   </a:t>
            </a:r>
            <a:r>
              <a:rPr kumimoji="1" lang="zh-CN" altLang="en-US" sz="2800" b="1">
                <a:latin typeface="Times New Roman" pitchFamily="18" charset="0"/>
              </a:rPr>
              <a:t>按照内在规律建立常微分方程模型</a:t>
            </a:r>
          </a:p>
        </p:txBody>
      </p:sp>
      <p:sp>
        <p:nvSpPr>
          <p:cNvPr id="7" name="Text Box 5"/>
          <p:cNvSpPr txBox="1">
            <a:spLocks noChangeArrowheads="1"/>
          </p:cNvSpPr>
          <p:nvPr/>
        </p:nvSpPr>
        <p:spPr bwMode="auto">
          <a:xfrm>
            <a:off x="1930400" y="1290638"/>
            <a:ext cx="7993063" cy="57308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2800" b="1">
                <a:latin typeface="Times New Roman" pitchFamily="18" charset="0"/>
              </a:rPr>
              <a:t>自变量只有一个的微分方程</a:t>
            </a:r>
          </a:p>
        </p:txBody>
      </p:sp>
      <p:sp>
        <p:nvSpPr>
          <p:cNvPr id="8" name="Text Box 5"/>
          <p:cNvSpPr txBox="1">
            <a:spLocks noChangeArrowheads="1"/>
          </p:cNvSpPr>
          <p:nvPr/>
        </p:nvSpPr>
        <p:spPr bwMode="auto">
          <a:xfrm>
            <a:off x="1601788" y="2047875"/>
            <a:ext cx="7993062" cy="573088"/>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defRPr/>
            </a:pPr>
            <a:r>
              <a:rPr kumimoji="1" lang="zh-CN" altLang="en-US" sz="2800" b="1" dirty="0">
                <a:solidFill>
                  <a:schemeClr val="accent6">
                    <a:lumMod val="75000"/>
                  </a:schemeClr>
                </a:solidFill>
                <a:latin typeface="Times New Roman" pitchFamily="18" charset="0"/>
              </a:rPr>
              <a:t>常微分方程模型的建模过程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4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7" grpId="0" autoUpdateAnimBg="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1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5814"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5815"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3 SIS</a:t>
            </a:r>
          </a:p>
        </p:txBody>
      </p:sp>
      <p:sp>
        <p:nvSpPr>
          <p:cNvPr id="25607" name="Text Box 7"/>
          <p:cNvSpPr txBox="1">
            <a:spLocks noChangeArrowheads="1"/>
          </p:cNvSpPr>
          <p:nvPr/>
        </p:nvSpPr>
        <p:spPr bwMode="auto">
          <a:xfrm>
            <a:off x="1530350" y="2052638"/>
            <a:ext cx="6149975" cy="12731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传染病无免疫性</a:t>
            </a:r>
            <a:r>
              <a:rPr kumimoji="1" lang="en-US" altLang="zh-CN" sz="3200" b="1">
                <a:latin typeface="Times New Roman" pitchFamily="18" charset="0"/>
              </a:rPr>
              <a:t>——</a:t>
            </a:r>
            <a:r>
              <a:rPr kumimoji="1" lang="zh-CN" altLang="en-US" sz="3200" b="1">
                <a:latin typeface="Times New Roman" pitchFamily="18" charset="0"/>
              </a:rPr>
              <a:t>病人治愈成为健康人，健康人可再次被感染</a:t>
            </a:r>
          </a:p>
        </p:txBody>
      </p:sp>
      <p:sp>
        <p:nvSpPr>
          <p:cNvPr id="25608" name="Text Box 8"/>
          <p:cNvSpPr txBox="1">
            <a:spLocks noChangeArrowheads="1"/>
          </p:cNvSpPr>
          <p:nvPr/>
        </p:nvSpPr>
        <p:spPr bwMode="auto">
          <a:xfrm>
            <a:off x="1530350" y="3421063"/>
            <a:ext cx="5346700"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en-US" altLang="zh-CN" sz="3200" b="1">
                <a:latin typeface="Times New Roman" pitchFamily="18" charset="0"/>
              </a:rPr>
              <a:t>3</a:t>
            </a:r>
            <a:r>
              <a:rPr kumimoji="1" lang="zh-CN" altLang="en-US" sz="3200" b="1">
                <a:latin typeface="Times New Roman" pitchFamily="18" charset="0"/>
              </a:rPr>
              <a:t>）病人每天治愈的比例为</a:t>
            </a:r>
            <a:r>
              <a:rPr kumimoji="1" lang="zh-CN" altLang="en-US" sz="3200" b="1" i="1">
                <a:latin typeface="Times New Roman" pitchFamily="18" charset="0"/>
                <a:sym typeface="Symbol" pitchFamily="18" charset="2"/>
              </a:rPr>
              <a:t></a:t>
            </a:r>
            <a:endParaRPr kumimoji="1" lang="zh-CN" altLang="en-US" sz="3200" b="1" i="1">
              <a:latin typeface="Times New Roman" pitchFamily="18" charset="0"/>
            </a:endParaRPr>
          </a:p>
        </p:txBody>
      </p:sp>
      <p:graphicFrame>
        <p:nvGraphicFramePr>
          <p:cNvPr id="25609" name="Object 211"/>
          <p:cNvGraphicFramePr>
            <a:graphicFrameLocks noChangeAspect="1"/>
          </p:cNvGraphicFramePr>
          <p:nvPr/>
        </p:nvGraphicFramePr>
        <p:xfrm>
          <a:off x="1530350" y="4284663"/>
          <a:ext cx="8993188" cy="588962"/>
        </p:xfrm>
        <a:graphic>
          <a:graphicData uri="http://schemas.openxmlformats.org/presentationml/2006/ole">
            <mc:AlternateContent xmlns:mc="http://schemas.openxmlformats.org/markup-compatibility/2006">
              <mc:Choice xmlns:v="urn:schemas-microsoft-com:vml" Requires="v">
                <p:oleObj spid="_x0000_s25827" name="公式" r:id="rId4" imgW="3302000" imgH="241300" progId="Equation.3">
                  <p:embed/>
                </p:oleObj>
              </mc:Choice>
              <mc:Fallback>
                <p:oleObj name="公式" r:id="rId4" imgW="3302000" imgH="241300" progId="Equation.3">
                  <p:embed/>
                  <p:pic>
                    <p:nvPicPr>
                      <p:cNvPr id="0" name="Picture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4284663"/>
                        <a:ext cx="8993188" cy="588962"/>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nvGrpSpPr>
          <p:cNvPr id="25610" name="Group 10"/>
          <p:cNvGrpSpPr>
            <a:grpSpLocks/>
          </p:cNvGrpSpPr>
          <p:nvPr/>
        </p:nvGrpSpPr>
        <p:grpSpPr bwMode="auto">
          <a:xfrm>
            <a:off x="1243013" y="5076825"/>
            <a:ext cx="5346700" cy="1849438"/>
            <a:chOff x="384" y="1920"/>
            <a:chExt cx="2880" cy="1056"/>
          </a:xfrm>
        </p:grpSpPr>
        <p:graphicFrame>
          <p:nvGraphicFramePr>
            <p:cNvPr id="25812" name="Object 212"/>
            <p:cNvGraphicFramePr>
              <a:graphicFrameLocks noChangeAspect="1"/>
            </p:cNvGraphicFramePr>
            <p:nvPr/>
          </p:nvGraphicFramePr>
          <p:xfrm>
            <a:off x="720" y="1920"/>
            <a:ext cx="2544" cy="1056"/>
          </p:xfrm>
          <a:graphic>
            <a:graphicData uri="http://schemas.openxmlformats.org/presentationml/2006/ole">
              <mc:AlternateContent xmlns:mc="http://schemas.openxmlformats.org/markup-compatibility/2006">
                <mc:Choice xmlns:v="urn:schemas-microsoft-com:vml" Requires="v">
                  <p:oleObj spid="_x0000_s25828" name="公式" r:id="rId6" imgW="1435100" imgH="800100" progId="Equation.3">
                    <p:embed/>
                  </p:oleObj>
                </mc:Choice>
                <mc:Fallback>
                  <p:oleObj name="公式" r:id="rId6" imgW="1435100" imgH="800100" progId="Equation.3">
                    <p:embed/>
                    <p:pic>
                      <p:nvPicPr>
                        <p:cNvPr id="0" name="Picture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920"/>
                          <a:ext cx="2544" cy="1056"/>
                        </a:xfrm>
                        <a:prstGeom prst="rect">
                          <a:avLst/>
                        </a:prstGeom>
                        <a:solidFill>
                          <a:srgbClr val="FFFF00"/>
                        </a:solidFill>
                      </p:spPr>
                    </p:pic>
                  </p:oleObj>
                </mc:Fallback>
              </mc:AlternateContent>
            </a:graphicData>
          </a:graphic>
        </p:graphicFrame>
        <p:sp>
          <p:nvSpPr>
            <p:cNvPr id="25819" name="AutoShape 12"/>
            <p:cNvSpPr>
              <a:spLocks noChangeArrowheads="1"/>
            </p:cNvSpPr>
            <p:nvPr/>
          </p:nvSpPr>
          <p:spPr bwMode="auto">
            <a:xfrm>
              <a:off x="384" y="2304"/>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blinds(horizontal)">
                                      <p:cBhvr>
                                        <p:cTn id="7" dur="500"/>
                                        <p:tgtEl>
                                          <p:spTgt spid="256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8"/>
                                        </p:tgtEl>
                                        <p:attrNameLst>
                                          <p:attrName>style.visibility</p:attrName>
                                        </p:attrNameLst>
                                      </p:cBhvr>
                                      <p:to>
                                        <p:strVal val="visible"/>
                                      </p:to>
                                    </p:set>
                                    <p:animEffect transition="in" filter="box(in)">
                                      <p:cBhvr>
                                        <p:cTn id="12" dur="500"/>
                                        <p:tgtEl>
                                          <p:spTgt spid="25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9"/>
                                        </p:tgtEl>
                                        <p:attrNameLst>
                                          <p:attrName>style.visibility</p:attrName>
                                        </p:attrNameLst>
                                      </p:cBhvr>
                                      <p:to>
                                        <p:strVal val="visible"/>
                                      </p:to>
                                    </p:set>
                                    <p:animEffect transition="in" filter="blinds(horizontal)">
                                      <p:cBhvr>
                                        <p:cTn id="17" dur="500"/>
                                        <p:tgtEl>
                                          <p:spTgt spid="256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dissolve">
                                      <p:cBhvr>
                                        <p:cTn id="22"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P spid="2560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6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28068" name="标题 1"/>
          <p:cNvSpPr>
            <a:spLocks/>
          </p:cNvSpPr>
          <p:nvPr/>
        </p:nvSpPr>
        <p:spPr bwMode="auto">
          <a:xfrm>
            <a:off x="1314450" y="612775"/>
            <a:ext cx="7429500" cy="647700"/>
          </a:xfrm>
          <a:prstGeom prst="rect">
            <a:avLst/>
          </a:prstGeom>
          <a:noFill/>
          <a:ln w="9525">
            <a:noFill/>
            <a:miter lim="800000"/>
            <a:headEnd/>
            <a:tailEnd/>
          </a:ln>
        </p:spPr>
        <p:txBody>
          <a:bodyPr lIns="104306" tIns="52153" rIns="104306" bIns="52153" anchor="ctr"/>
          <a:lstStyle/>
          <a:p>
            <a:r>
              <a:rPr lang="zh-CN" altLang="en-US" sz="2900">
                <a:solidFill>
                  <a:srgbClr val="7C1D20"/>
                </a:solidFill>
                <a:latin typeface="微软雅黑" pitchFamily="34" charset="-122"/>
                <a:ea typeface="微软雅黑" pitchFamily="34" charset="-122"/>
              </a:rPr>
              <a:t>传染病模型回顾</a:t>
            </a:r>
          </a:p>
        </p:txBody>
      </p:sp>
      <p:sp>
        <p:nvSpPr>
          <p:cNvPr id="28069" name="Text Box 6"/>
          <p:cNvSpPr txBox="1">
            <a:spLocks noChangeArrowheads="1"/>
          </p:cNvSpPr>
          <p:nvPr/>
        </p:nvSpPr>
        <p:spPr bwMode="auto">
          <a:xfrm>
            <a:off x="1458913" y="1331913"/>
            <a:ext cx="5040312" cy="592137"/>
          </a:xfrm>
          <a:prstGeom prst="rect">
            <a:avLst/>
          </a:prstGeom>
          <a:solidFill>
            <a:srgbClr val="FFCCFF"/>
          </a:solidFill>
          <a:ln w="9525">
            <a:noFill/>
            <a:miter lim="800000"/>
            <a:headEnd/>
            <a:tailEnd/>
          </a:ln>
        </p:spPr>
        <p:txBody>
          <a:bodyPr lIns="104306" tIns="52153" rIns="104306" bIns="52153">
            <a:spAutoFit/>
          </a:bodyPr>
          <a:lstStyle/>
          <a:p>
            <a:pPr defTabSz="1189038">
              <a:spcBef>
                <a:spcPct val="50000"/>
              </a:spcBef>
            </a:pPr>
            <a:r>
              <a:rPr kumimoji="1" lang="zh-CN" altLang="en-US" sz="3200" b="1">
                <a:latin typeface="楷体_GB2312"/>
                <a:ea typeface="楷体_GB2312"/>
                <a:cs typeface="楷体_GB2312"/>
              </a:rPr>
              <a:t>模型</a:t>
            </a:r>
            <a:r>
              <a:rPr kumimoji="1" lang="en-US" altLang="zh-CN" sz="3200" b="1">
                <a:latin typeface="楷体_GB2312"/>
                <a:ea typeface="楷体_GB2312"/>
                <a:cs typeface="楷体_GB2312"/>
              </a:rPr>
              <a:t>4 SIR</a:t>
            </a:r>
          </a:p>
        </p:txBody>
      </p:sp>
      <p:sp>
        <p:nvSpPr>
          <p:cNvPr id="27655" name="Text Box 7"/>
          <p:cNvSpPr txBox="1">
            <a:spLocks noChangeArrowheads="1"/>
          </p:cNvSpPr>
          <p:nvPr/>
        </p:nvSpPr>
        <p:spPr bwMode="auto">
          <a:xfrm>
            <a:off x="1458913" y="1908175"/>
            <a:ext cx="5792787" cy="688975"/>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传染病有免疫性</a:t>
            </a:r>
            <a:endParaRPr kumimoji="1" lang="zh-CN" altLang="en-US" sz="3200" b="1">
              <a:solidFill>
                <a:srgbClr val="FF3300"/>
              </a:solidFill>
              <a:latin typeface="Times New Roman" pitchFamily="18" charset="0"/>
            </a:endParaRPr>
          </a:p>
        </p:txBody>
      </p:sp>
      <p:grpSp>
        <p:nvGrpSpPr>
          <p:cNvPr id="27656" name="Group 8"/>
          <p:cNvGrpSpPr>
            <a:grpSpLocks/>
          </p:cNvGrpSpPr>
          <p:nvPr/>
        </p:nvGrpSpPr>
        <p:grpSpPr bwMode="auto">
          <a:xfrm>
            <a:off x="1458913" y="2484438"/>
            <a:ext cx="7200900" cy="1273175"/>
            <a:chOff x="1103" y="1440"/>
            <a:chExt cx="3840" cy="727"/>
          </a:xfrm>
        </p:grpSpPr>
        <p:sp>
          <p:nvSpPr>
            <p:cNvPr id="28074" name="Text Box 9"/>
            <p:cNvSpPr txBox="1">
              <a:spLocks noChangeArrowheads="1"/>
            </p:cNvSpPr>
            <p:nvPr/>
          </p:nvSpPr>
          <p:spPr bwMode="auto">
            <a:xfrm>
              <a:off x="1103" y="1440"/>
              <a:ext cx="3840" cy="727"/>
            </a:xfrm>
            <a:prstGeom prst="rect">
              <a:avLst/>
            </a:prstGeom>
            <a:noFill/>
            <a:ln w="9525">
              <a:noFill/>
              <a:miter lim="800000"/>
              <a:headEnd/>
              <a:tailEnd/>
            </a:ln>
          </p:spPr>
          <p:txBody>
            <a:bodyPr lIns="104306" tIns="52153" rIns="104306" bIns="52153">
              <a:spAutoFit/>
            </a:bodyPr>
            <a:lstStyle/>
            <a:p>
              <a:pPr defTabSz="1189038">
                <a:lnSpc>
                  <a:spcPct val="120000"/>
                </a:lnSpc>
                <a:spcBef>
                  <a:spcPct val="50000"/>
                </a:spcBef>
              </a:pPr>
              <a:r>
                <a:rPr kumimoji="1" lang="zh-CN" altLang="en-US" sz="3200" b="1">
                  <a:latin typeface="Times New Roman" pitchFamily="18" charset="0"/>
                </a:rPr>
                <a:t>总人数</a:t>
              </a:r>
              <a:r>
                <a:rPr kumimoji="1" lang="en-US" altLang="zh-CN" sz="3200" b="1" i="1">
                  <a:latin typeface="Times New Roman" pitchFamily="18" charset="0"/>
                </a:rPr>
                <a:t>N</a:t>
              </a:r>
              <a:r>
                <a:rPr kumimoji="1" lang="zh-CN" altLang="en-US" sz="3200" b="1">
                  <a:latin typeface="Times New Roman" pitchFamily="18" charset="0"/>
                </a:rPr>
                <a:t>不变，病人、健康人和移出者的比例分别为</a:t>
              </a:r>
            </a:p>
          </p:txBody>
        </p:sp>
        <p:graphicFrame>
          <p:nvGraphicFramePr>
            <p:cNvPr id="28063" name="Object 415"/>
            <p:cNvGraphicFramePr>
              <a:graphicFrameLocks noChangeAspect="1"/>
            </p:cNvGraphicFramePr>
            <p:nvPr/>
          </p:nvGraphicFramePr>
          <p:xfrm>
            <a:off x="2990" y="1824"/>
            <a:ext cx="1810" cy="337"/>
          </p:xfrm>
          <a:graphic>
            <a:graphicData uri="http://schemas.openxmlformats.org/presentationml/2006/ole">
              <mc:AlternateContent xmlns:mc="http://schemas.openxmlformats.org/markup-compatibility/2006">
                <mc:Choice xmlns:v="urn:schemas-microsoft-com:vml" Requires="v">
                  <p:oleObj spid="_x0000_s28095" name="公式" r:id="rId4" imgW="977900" imgH="241300" progId="Equation.3">
                    <p:embed/>
                  </p:oleObj>
                </mc:Choice>
                <mc:Fallback>
                  <p:oleObj name="公式" r:id="rId4" imgW="977900" imgH="241300" progId="Equation.3">
                    <p:embed/>
                    <p:pic>
                      <p:nvPicPr>
                        <p:cNvPr id="0" name="Picture 4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 y="1824"/>
                          <a:ext cx="1810"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659" name="Object 416"/>
          <p:cNvGraphicFramePr>
            <a:graphicFrameLocks noChangeAspect="1"/>
          </p:cNvGraphicFramePr>
          <p:nvPr/>
        </p:nvGraphicFramePr>
        <p:xfrm>
          <a:off x="1458913" y="3803650"/>
          <a:ext cx="8640762" cy="565150"/>
        </p:xfrm>
        <a:graphic>
          <a:graphicData uri="http://schemas.openxmlformats.org/presentationml/2006/ole">
            <mc:AlternateContent xmlns:mc="http://schemas.openxmlformats.org/markup-compatibility/2006">
              <mc:Choice xmlns:v="urn:schemas-microsoft-com:vml" Requires="v">
                <p:oleObj spid="_x0000_s28096" name="公式" r:id="rId6" imgW="3302000" imgH="241300" progId="Equation.3">
                  <p:embed/>
                </p:oleObj>
              </mc:Choice>
              <mc:Fallback>
                <p:oleObj name="公式" r:id="rId6" imgW="3302000" imgH="241300" progId="Equation.3">
                  <p:embed/>
                  <p:pic>
                    <p:nvPicPr>
                      <p:cNvPr id="0" name="Picture 4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8913" y="3803650"/>
                        <a:ext cx="8640762" cy="5651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7660" name="Object 417"/>
          <p:cNvGraphicFramePr>
            <a:graphicFrameLocks noChangeAspect="1"/>
          </p:cNvGraphicFramePr>
          <p:nvPr/>
        </p:nvGraphicFramePr>
        <p:xfrm>
          <a:off x="1530350" y="4394200"/>
          <a:ext cx="7200900" cy="623888"/>
        </p:xfrm>
        <a:graphic>
          <a:graphicData uri="http://schemas.openxmlformats.org/presentationml/2006/ole">
            <mc:AlternateContent xmlns:mc="http://schemas.openxmlformats.org/markup-compatibility/2006">
              <mc:Choice xmlns:v="urn:schemas-microsoft-com:vml" Requires="v">
                <p:oleObj spid="_x0000_s28097" name="公式" r:id="rId8" imgW="2108200" imgH="203200" progId="Equation.3">
                  <p:embed/>
                </p:oleObj>
              </mc:Choice>
              <mc:Fallback>
                <p:oleObj name="公式" r:id="rId8" imgW="2108200" imgH="203200" progId="Equation.3">
                  <p:embed/>
                  <p:pic>
                    <p:nvPicPr>
                      <p:cNvPr id="0" name="Picture 4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4394200"/>
                        <a:ext cx="7200900" cy="62388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pSp>
        <p:nvGrpSpPr>
          <p:cNvPr id="27661" name="Group 13"/>
          <p:cNvGrpSpPr>
            <a:grpSpLocks/>
          </p:cNvGrpSpPr>
          <p:nvPr/>
        </p:nvGrpSpPr>
        <p:grpSpPr bwMode="auto">
          <a:xfrm>
            <a:off x="1385888" y="5005388"/>
            <a:ext cx="4103687" cy="2771775"/>
            <a:chOff x="432" y="1488"/>
            <a:chExt cx="2832" cy="2160"/>
          </a:xfrm>
        </p:grpSpPr>
        <p:graphicFrame>
          <p:nvGraphicFramePr>
            <p:cNvPr id="28066" name="Object 418"/>
            <p:cNvGraphicFramePr>
              <a:graphicFrameLocks noChangeAspect="1"/>
            </p:cNvGraphicFramePr>
            <p:nvPr/>
          </p:nvGraphicFramePr>
          <p:xfrm>
            <a:off x="624" y="1488"/>
            <a:ext cx="2640" cy="2160"/>
          </p:xfrm>
          <a:graphic>
            <a:graphicData uri="http://schemas.openxmlformats.org/presentationml/2006/ole">
              <mc:AlternateContent xmlns:mc="http://schemas.openxmlformats.org/markup-compatibility/2006">
                <mc:Choice xmlns:v="urn:schemas-microsoft-com:vml" Requires="v">
                  <p:oleObj spid="_x0000_s28098" name="公式" r:id="rId10" imgW="1193800" imgH="1270000" progId="Equation.3">
                    <p:embed/>
                  </p:oleObj>
                </mc:Choice>
                <mc:Fallback>
                  <p:oleObj name="公式" r:id="rId10" imgW="1193800" imgH="1270000" progId="Equation.3">
                    <p:embed/>
                    <p:pic>
                      <p:nvPicPr>
                        <p:cNvPr id="0" name="Picture 4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488"/>
                          <a:ext cx="2640" cy="2160"/>
                        </a:xfrm>
                        <a:prstGeom prst="rect">
                          <a:avLst/>
                        </a:prstGeom>
                        <a:solidFill>
                          <a:srgbClr val="FFFF00"/>
                        </a:solidFill>
                      </p:spPr>
                    </p:pic>
                  </p:oleObj>
                </mc:Fallback>
              </mc:AlternateContent>
            </a:graphicData>
          </a:graphic>
        </p:graphicFrame>
        <p:sp>
          <p:nvSpPr>
            <p:cNvPr id="28073" name="AutoShape 15"/>
            <p:cNvSpPr>
              <a:spLocks noChangeArrowheads="1"/>
            </p:cNvSpPr>
            <p:nvPr/>
          </p:nvSpPr>
          <p:spPr bwMode="auto">
            <a:xfrm>
              <a:off x="432" y="2352"/>
              <a:ext cx="144"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ox(in)">
                                      <p:cBhvr>
                                        <p:cTn id="7" dur="500"/>
                                        <p:tgtEl>
                                          <p:spTgt spid="276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6"/>
                                        </p:tgtEl>
                                        <p:attrNameLst>
                                          <p:attrName>style.visibility</p:attrName>
                                        </p:attrNameLst>
                                      </p:cBhvr>
                                      <p:to>
                                        <p:strVal val="visible"/>
                                      </p:to>
                                    </p:set>
                                    <p:animEffect transition="in" filter="checkerboard(across)">
                                      <p:cBhvr>
                                        <p:cTn id="12" dur="500"/>
                                        <p:tgtEl>
                                          <p:spTgt spid="276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9"/>
                                        </p:tgtEl>
                                        <p:attrNameLst>
                                          <p:attrName>style.visibility</p:attrName>
                                        </p:attrNameLst>
                                      </p:cBhvr>
                                      <p:to>
                                        <p:strVal val="visible"/>
                                      </p:to>
                                    </p:set>
                                    <p:animEffect transition="in" filter="blinds(horizontal)">
                                      <p:cBhvr>
                                        <p:cTn id="17" dur="500"/>
                                        <p:tgtEl>
                                          <p:spTgt spid="276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60"/>
                                        </p:tgtEl>
                                        <p:attrNameLst>
                                          <p:attrName>style.visibility</p:attrName>
                                        </p:attrNameLst>
                                      </p:cBhvr>
                                      <p:to>
                                        <p:strVal val="visible"/>
                                      </p:to>
                                    </p:set>
                                    <p:animEffect transition="in" filter="blinds(horizontal)">
                                      <p:cBhvr>
                                        <p:cTn id="22" dur="500"/>
                                        <p:tgtEl>
                                          <p:spTgt spid="276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dissolve">
                                      <p:cBhvr>
                                        <p:cTn id="27"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1858"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第一问</a:t>
            </a:r>
            <a:r>
              <a:rPr lang="zh-CN" altLang="en-US" sz="2400" smtClean="0"/>
              <a:t>（</a:t>
            </a:r>
            <a:r>
              <a:rPr lang="en-US" altLang="zh-CN" sz="2400" smtClean="0"/>
              <a:t>1</a:t>
            </a:r>
            <a:r>
              <a:rPr lang="zh-CN" altLang="en-US" sz="2400" smtClean="0"/>
              <a:t>）对附件</a:t>
            </a:r>
            <a:r>
              <a:rPr lang="en-US" altLang="zh-CN" sz="2400" smtClean="0"/>
              <a:t>1</a:t>
            </a:r>
            <a:r>
              <a:rPr lang="zh-CN" altLang="en-US" sz="2400" smtClean="0"/>
              <a:t>所提供的一个早期的模型，评价其合理性和实用性。</a:t>
            </a:r>
          </a:p>
        </p:txBody>
      </p:sp>
      <p:sp>
        <p:nvSpPr>
          <p:cNvPr id="28675" name="内容占位符 2"/>
          <p:cNvSpPr>
            <a:spLocks noGrp="1"/>
          </p:cNvSpPr>
          <p:nvPr>
            <p:ph idx="4294967295"/>
          </p:nvPr>
        </p:nvSpPr>
        <p:spPr>
          <a:xfrm>
            <a:off x="1530350" y="1692275"/>
            <a:ext cx="7429500" cy="3787775"/>
          </a:xfrm>
        </p:spPr>
        <p:txBody>
          <a:bodyPr/>
          <a:lstStyle/>
          <a:p>
            <a:pPr eaLnBrk="1" hangingPunct="1"/>
            <a:r>
              <a:rPr lang="zh-CN" altLang="en-US" sz="2400" smtClean="0"/>
              <a:t>假定初始时刻的病例数为</a:t>
            </a:r>
            <a:r>
              <a:rPr lang="en-US" altLang="zh-CN" sz="2400" i="1" smtClean="0"/>
              <a:t>N</a:t>
            </a:r>
            <a:r>
              <a:rPr lang="en-US" altLang="zh-CN" sz="2400" i="1" baseline="-25000" smtClean="0"/>
              <a:t>0</a:t>
            </a:r>
            <a:r>
              <a:rPr lang="zh-CN" altLang="en-US" sz="2400" smtClean="0"/>
              <a:t>，平均每病人每天可传染</a:t>
            </a:r>
            <a:r>
              <a:rPr lang="en-US" altLang="zh-CN" sz="2400" i="1" smtClean="0"/>
              <a:t>K</a:t>
            </a:r>
            <a:r>
              <a:rPr lang="zh-CN" altLang="en-US" sz="2400" smtClean="0"/>
              <a:t>个人（</a:t>
            </a:r>
            <a:r>
              <a:rPr lang="en-US" altLang="zh-CN" sz="2400" i="1" smtClean="0"/>
              <a:t>K</a:t>
            </a:r>
            <a:r>
              <a:rPr lang="zh-CN" altLang="en-US" sz="2400" smtClean="0"/>
              <a:t>一般为小数），平均每个病人可以直接感染他人的时间为</a:t>
            </a:r>
            <a:r>
              <a:rPr lang="en-US" altLang="zh-CN" sz="2400" i="1" smtClean="0"/>
              <a:t>L</a:t>
            </a:r>
            <a:r>
              <a:rPr lang="zh-CN" altLang="en-US" sz="2400" smtClean="0"/>
              <a:t>天。则在</a:t>
            </a:r>
            <a:r>
              <a:rPr lang="en-US" altLang="zh-CN" sz="2400" i="1" smtClean="0"/>
              <a:t>L</a:t>
            </a:r>
            <a:r>
              <a:rPr lang="zh-CN" altLang="en-US" sz="2400" smtClean="0"/>
              <a:t>天之内，病例数目的增长随时间</a:t>
            </a:r>
            <a:r>
              <a:rPr lang="en-US" altLang="zh-CN" sz="2400" i="1" smtClean="0"/>
              <a:t>t</a:t>
            </a:r>
            <a:r>
              <a:rPr lang="en-US" altLang="zh-CN" sz="2400" smtClean="0"/>
              <a:t>(</a:t>
            </a:r>
            <a:r>
              <a:rPr lang="zh-CN" altLang="en-US" sz="2400" smtClean="0"/>
              <a:t>单位天</a:t>
            </a:r>
            <a:r>
              <a:rPr lang="en-US" altLang="zh-CN" sz="2400" smtClean="0"/>
              <a:t>)</a:t>
            </a:r>
            <a:r>
              <a:rPr lang="zh-CN" altLang="en-US" sz="2400" smtClean="0"/>
              <a:t>的关系是：</a:t>
            </a:r>
            <a:endParaRPr lang="zh-CN" altLang="en-US" sz="2400" i="1" smtClean="0"/>
          </a:p>
          <a:p>
            <a:pPr eaLnBrk="1" hangingPunct="1"/>
            <a:r>
              <a:rPr lang="en-US" altLang="zh-CN" sz="2400" i="1" smtClean="0"/>
              <a:t>N</a:t>
            </a:r>
            <a:r>
              <a:rPr lang="zh-CN" altLang="en-US" sz="2400" i="1" smtClean="0"/>
              <a:t>（</a:t>
            </a:r>
            <a:r>
              <a:rPr lang="en-US" altLang="zh-CN" sz="2400" i="1" smtClean="0"/>
              <a:t>t</a:t>
            </a:r>
            <a:r>
              <a:rPr lang="zh-CN" altLang="en-US" sz="2400" i="1" smtClean="0"/>
              <a:t>）</a:t>
            </a:r>
            <a:r>
              <a:rPr lang="en-US" altLang="zh-CN" sz="2400" smtClean="0"/>
              <a:t>= </a:t>
            </a:r>
            <a:r>
              <a:rPr lang="en-US" altLang="zh-CN" sz="2400" i="1" smtClean="0"/>
              <a:t>N</a:t>
            </a:r>
            <a:r>
              <a:rPr lang="en-US" altLang="zh-CN" sz="2400" i="1" baseline="-25000" smtClean="0"/>
              <a:t>0</a:t>
            </a:r>
            <a:r>
              <a:rPr lang="en-US" altLang="zh-CN" sz="2400" i="1" smtClean="0"/>
              <a:t> </a:t>
            </a:r>
            <a:r>
              <a:rPr lang="en-US" altLang="zh-CN" sz="2400" smtClean="0"/>
              <a:t>(1+</a:t>
            </a:r>
            <a:r>
              <a:rPr lang="en-US" altLang="zh-CN" sz="2400" i="1" smtClean="0"/>
              <a:t>K</a:t>
            </a:r>
            <a:r>
              <a:rPr lang="en-US" altLang="zh-CN" sz="2400" smtClean="0"/>
              <a:t>)</a:t>
            </a:r>
            <a:r>
              <a:rPr lang="en-US" altLang="zh-CN" sz="2400" i="1" baseline="30000" smtClean="0"/>
              <a:t>t</a:t>
            </a:r>
            <a:r>
              <a:rPr lang="en-US" altLang="zh-CN" sz="2400" i="1" smtClean="0"/>
              <a:t> </a:t>
            </a:r>
            <a:endParaRPr lang="en-US" altLang="zh-CN" sz="2400" smtClean="0"/>
          </a:p>
          <a:p>
            <a:pPr eaLnBrk="1" hangingPunct="1"/>
            <a:r>
              <a:rPr lang="zh-CN" altLang="en-US" sz="2400" smtClean="0"/>
              <a:t>如果不考虑对传染期的限制，则病例数将按照指数规律增长。考虑传染期限</a:t>
            </a:r>
            <a:r>
              <a:rPr lang="en-US" altLang="zh-CN" sz="2400" i="1" smtClean="0"/>
              <a:t>L</a:t>
            </a:r>
            <a:r>
              <a:rPr lang="zh-CN" altLang="en-US" sz="2400" smtClean="0"/>
              <a:t>的作用后，变化将显著偏离指数律，增长速度会放慢。我们采用半模拟循环计算的办法，把到达</a:t>
            </a:r>
            <a:r>
              <a:rPr lang="en-US" altLang="zh-CN" sz="2400" i="1" smtClean="0"/>
              <a:t>L</a:t>
            </a:r>
            <a:r>
              <a:rPr lang="zh-CN" altLang="en-US" sz="2400" smtClean="0"/>
              <a:t>天的病例从可以引发直接传染的基数中去掉。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2882" name="标题 1"/>
          <p:cNvSpPr>
            <a:spLocks noGrp="1"/>
          </p:cNvSpPr>
          <p:nvPr>
            <p:ph type="title" idx="4294967295"/>
          </p:nvPr>
        </p:nvSpPr>
        <p:spPr>
          <a:xfrm>
            <a:off x="1458913" y="612775"/>
            <a:ext cx="7429500" cy="496888"/>
          </a:xfrm>
        </p:spPr>
        <p:txBody>
          <a:bodyPr/>
          <a:lstStyle/>
          <a:p>
            <a:pPr algn="l" eaLnBrk="1" hangingPunct="1"/>
            <a:r>
              <a:rPr lang="zh-CN" altLang="en-US" sz="2900" smtClean="0">
                <a:solidFill>
                  <a:srgbClr val="7C1D20"/>
                </a:solidFill>
                <a:latin typeface="微软雅黑" pitchFamily="34" charset="-122"/>
                <a:ea typeface="微软雅黑" pitchFamily="34" charset="-122"/>
              </a:rPr>
              <a:t>对香港疫情的拟合</a:t>
            </a:r>
            <a:r>
              <a:rPr lang="zh-CN" altLang="en-US" smtClean="0"/>
              <a:t> </a:t>
            </a:r>
          </a:p>
        </p:txBody>
      </p:sp>
      <p:pic>
        <p:nvPicPr>
          <p:cNvPr id="29699" name="Picture 5"/>
          <p:cNvPicPr>
            <a:picLocks noChangeAspect="1" noChangeArrowheads="1"/>
          </p:cNvPicPr>
          <p:nvPr/>
        </p:nvPicPr>
        <p:blipFill>
          <a:blip r:embed="rId3"/>
          <a:srcRect/>
          <a:stretch>
            <a:fillRect/>
          </a:stretch>
        </p:blipFill>
        <p:spPr bwMode="auto">
          <a:xfrm>
            <a:off x="2538413" y="1681163"/>
            <a:ext cx="5726112" cy="3971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23906" name="标题 1"/>
          <p:cNvSpPr>
            <a:spLocks noGrp="1"/>
          </p:cNvSpPr>
          <p:nvPr>
            <p:ph type="title" idx="4294967295"/>
          </p:nvPr>
        </p:nvSpPr>
        <p:spPr>
          <a:xfrm>
            <a:off x="1674813" y="9001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评价</a:t>
            </a:r>
          </a:p>
        </p:txBody>
      </p:sp>
      <p:sp>
        <p:nvSpPr>
          <p:cNvPr id="30723" name="内容占位符 2"/>
          <p:cNvSpPr>
            <a:spLocks noGrp="1"/>
          </p:cNvSpPr>
          <p:nvPr>
            <p:ph idx="4294967295"/>
          </p:nvPr>
        </p:nvSpPr>
        <p:spPr>
          <a:xfrm>
            <a:off x="1601788" y="1692275"/>
            <a:ext cx="7429500" cy="3787775"/>
          </a:xfrm>
        </p:spPr>
        <p:txBody>
          <a:bodyPr/>
          <a:lstStyle/>
          <a:p>
            <a:pPr marL="704850" indent="-704850" eaLnBrk="1" hangingPunct="1">
              <a:buFont typeface="Arial" charset="0"/>
              <a:buNone/>
            </a:pPr>
            <a:r>
              <a:rPr lang="zh-CN" altLang="en-US" sz="2000" smtClean="0">
                <a:latin typeface="微软雅黑" pitchFamily="34" charset="-122"/>
                <a:ea typeface="微软雅黑" pitchFamily="34" charset="-122"/>
              </a:rPr>
              <a:t>一、优点</a:t>
            </a:r>
          </a:p>
          <a:p>
            <a:pPr marL="704850" indent="-704850" eaLnBrk="1" hangingPunct="1"/>
            <a:r>
              <a:rPr lang="zh-CN" altLang="en-US" sz="2000" smtClean="0">
                <a:latin typeface="微软雅黑" pitchFamily="34" charset="-122"/>
                <a:ea typeface="微软雅黑" pitchFamily="34" charset="-122"/>
              </a:rPr>
              <a:t>模型简单明了地反映了疾病的传播过程，抓住了</a:t>
            </a:r>
            <a:r>
              <a:rPr lang="en-US" altLang="zh-CN" sz="2000" smtClean="0">
                <a:latin typeface="微软雅黑" pitchFamily="34" charset="-122"/>
                <a:ea typeface="微软雅黑" pitchFamily="34" charset="-122"/>
              </a:rPr>
              <a:t>SARS</a:t>
            </a:r>
            <a:r>
              <a:rPr lang="zh-CN" altLang="en-US" sz="2000" smtClean="0">
                <a:latin typeface="微软雅黑" pitchFamily="34" charset="-122"/>
                <a:ea typeface="微软雅黑" pitchFamily="34" charset="-122"/>
              </a:rPr>
              <a:t>传播过程中两个主要特征：传染期</a:t>
            </a:r>
            <a:r>
              <a:rPr lang="en-US" altLang="zh-CN" sz="2000" smtClean="0">
                <a:latin typeface="微软雅黑" pitchFamily="34" charset="-122"/>
                <a:ea typeface="微软雅黑" pitchFamily="34" charset="-122"/>
              </a:rPr>
              <a:t>L</a:t>
            </a:r>
            <a:r>
              <a:rPr lang="zh-CN" altLang="en-US" sz="2000" smtClean="0">
                <a:latin typeface="微软雅黑" pitchFamily="34" charset="-122"/>
                <a:ea typeface="微软雅黑" pitchFamily="34" charset="-122"/>
              </a:rPr>
              <a:t>和传染率</a:t>
            </a:r>
            <a:r>
              <a:rPr lang="en-US" altLang="zh-CN" sz="2000" smtClean="0">
                <a:latin typeface="微软雅黑" pitchFamily="34" charset="-122"/>
                <a:ea typeface="微软雅黑" pitchFamily="34" charset="-122"/>
              </a:rPr>
              <a:t>K</a:t>
            </a:r>
            <a:r>
              <a:rPr lang="zh-CN" altLang="en-US" sz="2000" smtClean="0">
                <a:latin typeface="微软雅黑" pitchFamily="34" charset="-122"/>
                <a:ea typeface="微软雅黑" pitchFamily="34" charset="-122"/>
              </a:rPr>
              <a:t>；</a:t>
            </a:r>
          </a:p>
          <a:p>
            <a:pPr marL="704850" indent="-704850" eaLnBrk="1" hangingPunct="1"/>
            <a:r>
              <a:rPr lang="zh-CN" altLang="en-US" sz="2000" smtClean="0">
                <a:latin typeface="微软雅黑" pitchFamily="34" charset="-122"/>
                <a:ea typeface="微软雅黑" pitchFamily="34" charset="-122"/>
              </a:rPr>
              <a:t>对北京、广东与香港的疫情进行了分析比较，预测值与实际统计较接近；</a:t>
            </a:r>
          </a:p>
          <a:p>
            <a:pPr marL="704850" indent="-704850" eaLnBrk="1" hangingPunct="1"/>
            <a:r>
              <a:rPr lang="zh-CN" altLang="en-US" sz="2000" smtClean="0">
                <a:latin typeface="微软雅黑" pitchFamily="34" charset="-122"/>
                <a:ea typeface="微软雅黑" pitchFamily="34" charset="-122"/>
              </a:rPr>
              <a:t>模型特别简单、计算量小，容易理解和使用；</a:t>
            </a:r>
          </a:p>
          <a:p>
            <a:pPr marL="704850" indent="-704850" eaLnBrk="1" hangingPunct="1"/>
            <a:r>
              <a:rPr lang="zh-CN" altLang="en-US" sz="2000" smtClean="0">
                <a:latin typeface="微软雅黑" pitchFamily="34" charset="-122"/>
                <a:ea typeface="微软雅黑" pitchFamily="34" charset="-122"/>
              </a:rPr>
              <a:t>模型的灵活性在于可以对参数进行挑选。</a:t>
            </a:r>
          </a:p>
          <a:p>
            <a:pPr marL="704850" indent="-704850" eaLnBrk="1" hangingPunct="1"/>
            <a:endParaRPr lang="zh-CN" altLang="en-US" sz="2000" smtClean="0">
              <a:latin typeface="微软雅黑" pitchFamily="34" charset="-122"/>
              <a:ea typeface="微软雅黑" pitchFamily="34" charset="-122"/>
            </a:endParaRPr>
          </a:p>
          <a:p>
            <a:pPr marL="704850" indent="-704850" eaLnBrk="1" hangingPunct="1">
              <a:buFont typeface="Arial" charset="0"/>
              <a:buNone/>
            </a:pPr>
            <a:r>
              <a:rPr lang="zh-CN" altLang="en-US" sz="2000" smtClean="0">
                <a:latin typeface="微软雅黑" pitchFamily="34" charset="-122"/>
                <a:ea typeface="微软雅黑" pitchFamily="34" charset="-122"/>
              </a:rPr>
              <a:t>二、缺点</a:t>
            </a:r>
          </a:p>
          <a:p>
            <a:pPr marL="704850" indent="-704850" eaLnBrk="1" hangingPunct="1"/>
            <a:r>
              <a:rPr lang="zh-CN" altLang="en-US" sz="2000" smtClean="0">
                <a:latin typeface="微软雅黑" pitchFamily="34" charset="-122"/>
                <a:ea typeface="微软雅黑" pitchFamily="34" charset="-122"/>
              </a:rPr>
              <a:t>如何确定参数值缺乏一般的原则或算法；</a:t>
            </a:r>
          </a:p>
          <a:p>
            <a:pPr marL="704850" indent="-704850" eaLnBrk="1" hangingPunct="1"/>
            <a:r>
              <a:rPr lang="zh-CN" altLang="en-US" sz="2000" smtClean="0">
                <a:latin typeface="微软雅黑" pitchFamily="34" charset="-122"/>
                <a:ea typeface="微软雅黑" pitchFamily="34" charset="-122"/>
              </a:rPr>
              <a:t>指数变化的趋势作为长期预测不合理。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95"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7996" name="标题 1"/>
          <p:cNvSpPr>
            <a:spLocks noGrp="1"/>
          </p:cNvSpPr>
          <p:nvPr>
            <p:ph type="title" idx="4294967295"/>
          </p:nvPr>
        </p:nvSpPr>
        <p:spPr>
          <a:xfrm>
            <a:off x="1674813" y="612775"/>
            <a:ext cx="7429500" cy="2087563"/>
          </a:xfrm>
        </p:spPr>
        <p:txBody>
          <a:bodyPr/>
          <a:lstStyle/>
          <a:p>
            <a:pPr algn="l" eaLnBrk="1" hangingPunct="1"/>
            <a:r>
              <a:rPr lang="zh-CN" altLang="en-US" sz="2900" smtClean="0">
                <a:solidFill>
                  <a:srgbClr val="7C1D20"/>
                </a:solidFill>
                <a:latin typeface="微软雅黑" pitchFamily="34" charset="-122"/>
                <a:ea typeface="微软雅黑" pitchFamily="34" charset="-122"/>
              </a:rPr>
              <a:t>第二问</a:t>
            </a:r>
            <a:r>
              <a:rPr lang="zh-CN" altLang="en-US" sz="2000" smtClean="0"/>
              <a:t>建立你们自己的模型，说明为什么优于附件</a:t>
            </a:r>
            <a:r>
              <a:rPr lang="en-US" altLang="zh-CN" sz="2000" smtClean="0"/>
              <a:t>1</a:t>
            </a:r>
            <a:r>
              <a:rPr lang="zh-CN" altLang="en-US" sz="2000" smtClean="0"/>
              <a:t>中的模型；特别要说明怎样才能建立一个真正能够预测以及能为预防和控制提供可靠、足够的信息的模型，这样做的困难在哪里？对于卫生部门所采取的措施做出评论，如：提前或延后</a:t>
            </a:r>
            <a:r>
              <a:rPr lang="en-US" altLang="zh-CN" sz="2000" smtClean="0"/>
              <a:t>5</a:t>
            </a:r>
            <a:r>
              <a:rPr lang="zh-CN" altLang="en-US" sz="2000" smtClean="0"/>
              <a:t>天采取严格的隔离措施，对疫情传播所造成的影响做出估计。</a:t>
            </a:r>
          </a:p>
        </p:txBody>
      </p:sp>
      <p:graphicFrame>
        <p:nvGraphicFramePr>
          <p:cNvPr id="37994" name="Object 10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38002" name="公式" r:id="rId4" imgW="391303" imgH="739129" progId="Equation.3">
                  <p:embed/>
                </p:oleObj>
              </mc:Choice>
              <mc:Fallback>
                <p:oleObj name="公式" r:id="rId4" imgW="391303" imgH="739129" progId="Equation.3">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内容占位符 2"/>
          <p:cNvSpPr txBox="1">
            <a:spLocks/>
          </p:cNvSpPr>
          <p:nvPr/>
        </p:nvSpPr>
        <p:spPr bwMode="auto">
          <a:xfrm>
            <a:off x="1817688" y="2989263"/>
            <a:ext cx="7429500" cy="3787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2400">
                <a:latin typeface="微软雅黑" pitchFamily="34" charset="-122"/>
                <a:ea typeface="微软雅黑" pitchFamily="34" charset="-122"/>
              </a:rPr>
              <a:t>假设</a:t>
            </a:r>
            <a:r>
              <a:rPr lang="en-US" altLang="zh-CN" sz="2400">
                <a:latin typeface="微软雅黑" pitchFamily="34" charset="-122"/>
                <a:ea typeface="微软雅黑" pitchFamily="34" charset="-122"/>
              </a:rPr>
              <a:t>:</a:t>
            </a:r>
          </a:p>
          <a:p>
            <a:pPr marL="390525" indent="-390525">
              <a:spcBef>
                <a:spcPct val="20000"/>
              </a:spcBef>
              <a:buFont typeface="Arial" charset="0"/>
              <a:buNone/>
            </a:pP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en-US" altLang="zh-CN" sz="1800">
                <a:latin typeface="微软雅黑" pitchFamily="34" charset="-122"/>
                <a:ea typeface="微软雅黑" pitchFamily="34" charset="-122"/>
              </a:rPr>
              <a:t>1. </a:t>
            </a:r>
            <a:r>
              <a:rPr lang="zh-CN" altLang="en-US" sz="1800">
                <a:latin typeface="微软雅黑" pitchFamily="34" charset="-122"/>
                <a:ea typeface="微软雅黑" pitchFamily="34" charset="-122"/>
              </a:rPr>
              <a:t>单位时间内感染的人数与现有的感染者成比例；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2. </a:t>
            </a:r>
            <a:r>
              <a:rPr lang="zh-CN" altLang="en-US" sz="1800">
                <a:latin typeface="微软雅黑" pitchFamily="34" charset="-122"/>
                <a:ea typeface="微软雅黑" pitchFamily="34" charset="-122"/>
              </a:rPr>
              <a:t>单位时间内治愈人数与现有感染者成比例；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3. </a:t>
            </a:r>
            <a:r>
              <a:rPr lang="zh-CN" altLang="en-US" sz="1800">
                <a:latin typeface="微软雅黑" pitchFamily="34" charset="-122"/>
                <a:ea typeface="微软雅黑" pitchFamily="34" charset="-122"/>
              </a:rPr>
              <a:t>单位时间内死亡人数与现有感染者成比例；</a:t>
            </a:r>
          </a:p>
          <a:p>
            <a:pPr marL="390525" indent="-390525">
              <a:spcBef>
                <a:spcPct val="20000"/>
              </a:spcBef>
              <a:buFont typeface="Arial" charset="0"/>
              <a:buNone/>
            </a:pPr>
            <a:r>
              <a:rPr lang="en-US" altLang="zh-CN" sz="1800">
                <a:latin typeface="微软雅黑" pitchFamily="34" charset="-122"/>
                <a:ea typeface="微软雅黑" pitchFamily="34" charset="-122"/>
              </a:rPr>
              <a:t>4. SARS</a:t>
            </a:r>
            <a:r>
              <a:rPr lang="zh-CN" altLang="en-US" sz="1800">
                <a:latin typeface="微软雅黑" pitchFamily="34" charset="-122"/>
                <a:ea typeface="微软雅黑" pitchFamily="34" charset="-122"/>
              </a:rPr>
              <a:t>患者治愈恢复后不再被感染；</a:t>
            </a:r>
          </a:p>
          <a:p>
            <a:pPr marL="390525" indent="-390525">
              <a:spcBef>
                <a:spcPct val="20000"/>
              </a:spcBef>
              <a:buFont typeface="Arial" charset="0"/>
              <a:buNone/>
            </a:pPr>
            <a:r>
              <a:rPr lang="en-US" altLang="zh-CN" sz="1800">
                <a:latin typeface="微软雅黑" pitchFamily="34" charset="-122"/>
                <a:ea typeface="微软雅黑" pitchFamily="34" charset="-122"/>
              </a:rPr>
              <a:t>5. </a:t>
            </a:r>
            <a:r>
              <a:rPr lang="zh-CN" altLang="en-US" sz="1800">
                <a:latin typeface="微软雅黑" pitchFamily="34" charset="-122"/>
                <a:ea typeface="微软雅黑" pitchFamily="34" charset="-122"/>
              </a:rPr>
              <a:t>各类人口的自然死亡可以忽略；</a:t>
            </a:r>
          </a:p>
          <a:p>
            <a:pPr marL="390525" indent="-390525">
              <a:spcBef>
                <a:spcPct val="20000"/>
              </a:spcBef>
              <a:buFont typeface="Arial" charset="0"/>
              <a:buNone/>
            </a:pPr>
            <a:r>
              <a:rPr lang="en-US" altLang="zh-CN" sz="1800">
                <a:latin typeface="微软雅黑" pitchFamily="34" charset="-122"/>
                <a:ea typeface="微软雅黑" pitchFamily="34" charset="-122"/>
              </a:rPr>
              <a:t>6. </a:t>
            </a:r>
            <a:r>
              <a:rPr lang="zh-CN" altLang="en-US" sz="1800">
                <a:latin typeface="微软雅黑" pitchFamily="34" charset="-122"/>
                <a:ea typeface="微软雅黑" pitchFamily="34" charset="-122"/>
              </a:rPr>
              <a:t>忽略迁移的影响。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3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2335" name="标题 1"/>
          <p:cNvSpPr>
            <a:spLocks noGrp="1"/>
          </p:cNvSpPr>
          <p:nvPr>
            <p:ph type="title" idx="4294967295"/>
          </p:nvPr>
        </p:nvSpPr>
        <p:spPr>
          <a:xfrm>
            <a:off x="1601788"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改进</a:t>
            </a:r>
          </a:p>
        </p:txBody>
      </p:sp>
      <p:graphicFrame>
        <p:nvGraphicFramePr>
          <p:cNvPr id="32328" name="Object 584"/>
          <p:cNvGraphicFramePr>
            <a:graphicFrameLocks noChangeAspect="1"/>
          </p:cNvGraphicFramePr>
          <p:nvPr/>
        </p:nvGraphicFramePr>
        <p:xfrm>
          <a:off x="5289550" y="3671888"/>
          <a:ext cx="114300" cy="215900"/>
        </p:xfrm>
        <a:graphic>
          <a:graphicData uri="http://schemas.openxmlformats.org/presentationml/2006/ole">
            <mc:AlternateContent xmlns:mc="http://schemas.openxmlformats.org/markup-compatibility/2006">
              <mc:Choice xmlns:v="urn:schemas-microsoft-com:vml" Requires="v">
                <p:oleObj spid="_x0000_s32376" name="公式" r:id="rId4" imgW="391303" imgH="739129" progId="Equation.3">
                  <p:embed/>
                </p:oleObj>
              </mc:Choice>
              <mc:Fallback>
                <p:oleObj name="公式" r:id="rId4" imgW="391303" imgH="739129" progId="Equation.3">
                  <p:embed/>
                  <p:pic>
                    <p:nvPicPr>
                      <p:cNvPr id="0" name="Picture 5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367188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29" name="Object 585"/>
          <p:cNvGraphicFramePr>
            <a:graphicFrameLocks noChangeAspect="1"/>
          </p:cNvGraphicFramePr>
          <p:nvPr/>
        </p:nvGraphicFramePr>
        <p:xfrm>
          <a:off x="5289550" y="3671888"/>
          <a:ext cx="114300" cy="215900"/>
        </p:xfrm>
        <a:graphic>
          <a:graphicData uri="http://schemas.openxmlformats.org/presentationml/2006/ole">
            <mc:AlternateContent xmlns:mc="http://schemas.openxmlformats.org/markup-compatibility/2006">
              <mc:Choice xmlns:v="urn:schemas-microsoft-com:vml" Requires="v">
                <p:oleObj spid="_x0000_s32377" name="公式" r:id="rId6" imgW="391303" imgH="739129" progId="Equation.3">
                  <p:embed/>
                </p:oleObj>
              </mc:Choice>
              <mc:Fallback>
                <p:oleObj name="公式" r:id="rId6" imgW="391303" imgH="739129" progId="Equation.3">
                  <p:embed/>
                  <p:pic>
                    <p:nvPicPr>
                      <p:cNvPr id="0" name="Picture 5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367188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86"/>
          <p:cNvGraphicFramePr>
            <a:graphicFrameLocks noChangeAspect="1"/>
          </p:cNvGraphicFramePr>
          <p:nvPr/>
        </p:nvGraphicFramePr>
        <p:xfrm>
          <a:off x="3400425" y="1200150"/>
          <a:ext cx="3894138" cy="2581275"/>
        </p:xfrm>
        <a:graphic>
          <a:graphicData uri="http://schemas.openxmlformats.org/presentationml/2006/ole">
            <mc:AlternateContent xmlns:mc="http://schemas.openxmlformats.org/markup-compatibility/2006">
              <mc:Choice xmlns:v="urn:schemas-microsoft-com:vml" Requires="v">
                <p:oleObj spid="_x0000_s32378" name="Equation" r:id="rId7" imgW="2031840" imgH="1346040" progId="">
                  <p:embed/>
                </p:oleObj>
              </mc:Choice>
              <mc:Fallback>
                <p:oleObj name="Equation" r:id="rId7" imgW="2031840" imgH="1346040" progId="">
                  <p:embed/>
                  <p:pic>
                    <p:nvPicPr>
                      <p:cNvPr id="0" name="Picture 5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0425" y="1200150"/>
                        <a:ext cx="3894138"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87"/>
          <p:cNvGraphicFramePr>
            <a:graphicFrameLocks noChangeAspect="1"/>
          </p:cNvGraphicFramePr>
          <p:nvPr>
            <p:extLst>
              <p:ext uri="{D42A27DB-BD31-4B8C-83A1-F6EECF244321}">
                <p14:modId xmlns:p14="http://schemas.microsoft.com/office/powerpoint/2010/main" val="2392678530"/>
              </p:ext>
            </p:extLst>
          </p:nvPr>
        </p:nvGraphicFramePr>
        <p:xfrm>
          <a:off x="1458913" y="3997325"/>
          <a:ext cx="7602537" cy="600075"/>
        </p:xfrm>
        <a:graphic>
          <a:graphicData uri="http://schemas.openxmlformats.org/presentationml/2006/ole">
            <mc:AlternateContent xmlns:mc="http://schemas.openxmlformats.org/markup-compatibility/2006">
              <mc:Choice xmlns:v="urn:schemas-microsoft-com:vml" Requires="v">
                <p:oleObj spid="_x0000_s32379" name="Equation" r:id="rId9" imgW="3492500" imgH="254000" progId="Equation.DSMT4">
                  <p:embed/>
                </p:oleObj>
              </mc:Choice>
              <mc:Fallback>
                <p:oleObj name="Equation" r:id="rId9" imgW="3492500" imgH="254000" progId="Equation.DSMT4">
                  <p:embed/>
                  <p:pic>
                    <p:nvPicPr>
                      <p:cNvPr id="0" name="Picture 5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913" y="3997325"/>
                        <a:ext cx="760253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txBox="1">
            <a:spLocks/>
          </p:cNvSpPr>
          <p:nvPr/>
        </p:nvSpPr>
        <p:spPr bwMode="auto">
          <a:xfrm>
            <a:off x="1631950" y="5005388"/>
            <a:ext cx="7429500" cy="120491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的含义是每天每个</a:t>
            </a:r>
            <a:r>
              <a:rPr lang="en-US" altLang="zh-CN" sz="1800">
                <a:latin typeface="微软雅黑" pitchFamily="34" charset="-122"/>
                <a:ea typeface="微软雅黑" pitchFamily="34" charset="-122"/>
              </a:rPr>
              <a:t>SARS</a:t>
            </a:r>
            <a:r>
              <a:rPr lang="zh-CN" altLang="en-US" sz="1800">
                <a:latin typeface="微软雅黑" pitchFamily="34" charset="-122"/>
                <a:ea typeface="微软雅黑" pitchFamily="34" charset="-122"/>
              </a:rPr>
              <a:t>感染者传染的人数，其确定的原则是：当天新增病人数除以当天病人数，再进行曲线拟合即可。</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是</a:t>
            </a:r>
            <a:r>
              <a:rPr lang="en-US" altLang="zh-CN" sz="1800">
                <a:latin typeface="微软雅黑" pitchFamily="34" charset="-122"/>
                <a:ea typeface="微软雅黑" pitchFamily="34" charset="-122"/>
              </a:rPr>
              <a:t>SARS</a:t>
            </a:r>
            <a:r>
              <a:rPr lang="zh-CN" altLang="en-US" sz="1800">
                <a:latin typeface="微软雅黑" pitchFamily="34" charset="-122"/>
                <a:ea typeface="微软雅黑" pitchFamily="34" charset="-122"/>
              </a:rPr>
              <a:t>患者每天治愈和死亡所占的比例，可以一起确定，其方法是当天治愈和死亡人数除以当天病人数，再进行曲线拟合即可。</a:t>
            </a:r>
          </a:p>
        </p:txBody>
      </p:sp>
      <p:graphicFrame>
        <p:nvGraphicFramePr>
          <p:cNvPr id="6" name="Object 588"/>
          <p:cNvGraphicFramePr>
            <a:graphicFrameLocks noChangeAspect="1"/>
          </p:cNvGraphicFramePr>
          <p:nvPr/>
        </p:nvGraphicFramePr>
        <p:xfrm>
          <a:off x="1524000" y="5005388"/>
          <a:ext cx="539750" cy="431800"/>
        </p:xfrm>
        <a:graphic>
          <a:graphicData uri="http://schemas.openxmlformats.org/presentationml/2006/ole">
            <mc:AlternateContent xmlns:mc="http://schemas.openxmlformats.org/markup-compatibility/2006">
              <mc:Choice xmlns:v="urn:schemas-microsoft-com:vml" Requires="v">
                <p:oleObj spid="_x0000_s32380" name="Equation" r:id="rId11" imgW="317160" imgH="253800" progId="">
                  <p:embed/>
                </p:oleObj>
              </mc:Choice>
              <mc:Fallback>
                <p:oleObj name="Equation" r:id="rId11" imgW="317160" imgH="253800" progId="">
                  <p:embed/>
                  <p:pic>
                    <p:nvPicPr>
                      <p:cNvPr id="0" name="Picture 5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005388"/>
                        <a:ext cx="5397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89"/>
          <p:cNvGraphicFramePr>
            <a:graphicFrameLocks noChangeAspect="1"/>
          </p:cNvGraphicFramePr>
          <p:nvPr/>
        </p:nvGraphicFramePr>
        <p:xfrm>
          <a:off x="1141413" y="5607050"/>
          <a:ext cx="1003300" cy="371475"/>
        </p:xfrm>
        <a:graphic>
          <a:graphicData uri="http://schemas.openxmlformats.org/presentationml/2006/ole">
            <mc:AlternateContent xmlns:mc="http://schemas.openxmlformats.org/markup-compatibility/2006">
              <mc:Choice xmlns:v="urn:schemas-microsoft-com:vml" Requires="v">
                <p:oleObj spid="_x0000_s32381" name="Equation" r:id="rId13" imgW="685800" imgH="253800" progId="">
                  <p:embed/>
                </p:oleObj>
              </mc:Choice>
              <mc:Fallback>
                <p:oleObj name="Equation" r:id="rId13" imgW="685800" imgH="253800" progId="">
                  <p:embed/>
                  <p:pic>
                    <p:nvPicPr>
                      <p:cNvPr id="0" name="Picture 5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1413" y="5607050"/>
                        <a:ext cx="10033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9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57493" name="标题 1"/>
          <p:cNvSpPr>
            <a:spLocks noGrp="1"/>
          </p:cNvSpPr>
          <p:nvPr>
            <p:ph type="title" idx="4294967295"/>
          </p:nvPr>
        </p:nvSpPr>
        <p:spPr>
          <a:xfrm>
            <a:off x="1674813" y="612775"/>
            <a:ext cx="7429500" cy="496888"/>
          </a:xfrm>
        </p:spPr>
        <p:txBody>
          <a:bodyPr/>
          <a:lstStyle/>
          <a:p>
            <a:pPr algn="l" eaLnBrk="1" hangingPunct="1"/>
            <a:endParaRPr lang="zh-CN" altLang="en-US" sz="2500" smtClean="0">
              <a:solidFill>
                <a:srgbClr val="7C1D20"/>
              </a:solidFill>
              <a:latin typeface="微软雅黑" pitchFamily="34" charset="-122"/>
              <a:ea typeface="微软雅黑" pitchFamily="34" charset="-122"/>
            </a:endParaRPr>
          </a:p>
        </p:txBody>
      </p:sp>
      <p:graphicFrame>
        <p:nvGraphicFramePr>
          <p:cNvPr id="57490" name="Object 14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57506" name="公式" r:id="rId4" imgW="391303" imgH="739129" progId="Equation.3">
                  <p:embed/>
                </p:oleObj>
              </mc:Choice>
              <mc:Fallback>
                <p:oleObj name="公式" r:id="rId4" imgW="391303" imgH="739129" progId="Equation.3">
                  <p:embed/>
                  <p:pic>
                    <p:nvPicPr>
                      <p:cNvPr id="0" name="Picture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50" name="Picture 6"/>
          <p:cNvPicPr>
            <a:picLocks noChangeAspect="1" noChangeArrowheads="1"/>
          </p:cNvPicPr>
          <p:nvPr/>
        </p:nvPicPr>
        <p:blipFill>
          <a:blip r:embed="rId6"/>
          <a:srcRect/>
          <a:stretch>
            <a:fillRect/>
          </a:stretch>
        </p:blipFill>
        <p:spPr bwMode="auto">
          <a:xfrm>
            <a:off x="2609850" y="1044575"/>
            <a:ext cx="5751513" cy="4627563"/>
          </a:xfrm>
          <a:prstGeom prst="rect">
            <a:avLst/>
          </a:prstGeom>
          <a:noFill/>
          <a:ln w="9525">
            <a:noFill/>
            <a:miter lim="800000"/>
            <a:headEnd/>
            <a:tailEnd/>
          </a:ln>
        </p:spPr>
      </p:pic>
      <p:sp>
        <p:nvSpPr>
          <p:cNvPr id="9" name="内容占位符 2"/>
          <p:cNvSpPr txBox="1">
            <a:spLocks/>
          </p:cNvSpPr>
          <p:nvPr/>
        </p:nvSpPr>
        <p:spPr bwMode="auto">
          <a:xfrm>
            <a:off x="2178050" y="5672138"/>
            <a:ext cx="7429500" cy="6905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用指数曲线                     对其进行回归拟合得到表达式</a:t>
            </a:r>
          </a:p>
        </p:txBody>
      </p:sp>
      <p:graphicFrame>
        <p:nvGraphicFramePr>
          <p:cNvPr id="2" name="Object 147"/>
          <p:cNvGraphicFramePr>
            <a:graphicFrameLocks noChangeAspect="1"/>
          </p:cNvGraphicFramePr>
          <p:nvPr/>
        </p:nvGraphicFramePr>
        <p:xfrm>
          <a:off x="3546475" y="5651500"/>
          <a:ext cx="1252538" cy="423863"/>
        </p:xfrm>
        <a:graphic>
          <a:graphicData uri="http://schemas.openxmlformats.org/presentationml/2006/ole">
            <mc:AlternateContent xmlns:mc="http://schemas.openxmlformats.org/markup-compatibility/2006">
              <mc:Choice xmlns:v="urn:schemas-microsoft-com:vml" Requires="v">
                <p:oleObj spid="_x0000_s57507" name="Equation" r:id="rId7" imgW="749160" imgH="253800" progId="">
                  <p:embed/>
                </p:oleObj>
              </mc:Choice>
              <mc:Fallback>
                <p:oleObj name="Equation" r:id="rId7" imgW="749160" imgH="253800" progId="">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6475" y="5651500"/>
                        <a:ext cx="125253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61512"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感染者人数随时间变化的关系</a:t>
            </a:r>
          </a:p>
        </p:txBody>
      </p:sp>
      <p:graphicFrame>
        <p:nvGraphicFramePr>
          <p:cNvPr id="61510" name="Object 70"/>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61518" name="公式" r:id="rId4" imgW="391303" imgH="739129" progId="Equation.3">
                  <p:embed/>
                </p:oleObj>
              </mc:Choice>
              <mc:Fallback>
                <p:oleObj name="公式" r:id="rId4" imgW="391303" imgH="739129" progId="Equation.3">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42" name="Picture 2"/>
          <p:cNvPicPr>
            <a:picLocks noChangeAspect="1" noChangeArrowheads="1"/>
          </p:cNvPicPr>
          <p:nvPr/>
        </p:nvPicPr>
        <p:blipFill>
          <a:blip r:embed="rId6"/>
          <a:srcRect/>
          <a:stretch>
            <a:fillRect/>
          </a:stretch>
        </p:blipFill>
        <p:spPr bwMode="auto">
          <a:xfrm>
            <a:off x="2908300" y="1547813"/>
            <a:ext cx="5722938" cy="43926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42"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0043" name="标题 1"/>
          <p:cNvSpPr>
            <a:spLocks noGrp="1"/>
          </p:cNvSpPr>
          <p:nvPr>
            <p:ph type="title" idx="4294967295"/>
          </p:nvPr>
        </p:nvSpPr>
        <p:spPr>
          <a:xfrm>
            <a:off x="1674813" y="612775"/>
            <a:ext cx="7429500" cy="2087563"/>
          </a:xfrm>
        </p:spPr>
        <p:txBody>
          <a:bodyPr/>
          <a:lstStyle/>
          <a:p>
            <a:pPr algn="l" eaLnBrk="1" hangingPunct="1"/>
            <a:r>
              <a:rPr lang="zh-CN" altLang="en-US" sz="2900" smtClean="0">
                <a:solidFill>
                  <a:srgbClr val="7C1D20"/>
                </a:solidFill>
                <a:latin typeface="微软雅黑" pitchFamily="34" charset="-122"/>
                <a:ea typeface="微软雅黑" pitchFamily="34" charset="-122"/>
              </a:rPr>
              <a:t>第三问</a:t>
            </a:r>
            <a:r>
              <a:rPr lang="zh-CN" altLang="en-US" sz="2400" smtClean="0"/>
              <a:t>收集</a:t>
            </a:r>
            <a:r>
              <a:rPr lang="en-US" altLang="zh-CN" sz="2400" smtClean="0"/>
              <a:t>SARS</a:t>
            </a:r>
            <a:r>
              <a:rPr lang="zh-CN" altLang="en-US" sz="2400" smtClean="0"/>
              <a:t>对经济某个方面影响的数据，建立相应的数学模型并进行预测。</a:t>
            </a:r>
            <a:r>
              <a:rPr lang="zh-CN" altLang="en-US" smtClean="0"/>
              <a:t> </a:t>
            </a:r>
          </a:p>
        </p:txBody>
      </p:sp>
      <p:graphicFrame>
        <p:nvGraphicFramePr>
          <p:cNvPr id="40041" name="Object 105"/>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0049" name="公式" r:id="rId4" imgW="391303" imgH="739129" progId="Equation.3">
                  <p:embed/>
                </p:oleObj>
              </mc:Choice>
              <mc:Fallback>
                <p:oleObj name="公式" r:id="rId4" imgW="391303" imgH="739129" progId="Equation.3">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72" name="Group 36"/>
          <p:cNvGraphicFramePr>
            <a:graphicFrameLocks noGrp="1"/>
          </p:cNvGraphicFramePr>
          <p:nvPr/>
        </p:nvGraphicFramePr>
        <p:xfrm>
          <a:off x="2393950" y="2989263"/>
          <a:ext cx="5889625" cy="2447552"/>
        </p:xfrm>
        <a:graphic>
          <a:graphicData uri="http://schemas.openxmlformats.org/drawingml/2006/table">
            <a:tbl>
              <a:tblPr/>
              <a:tblGrid>
                <a:gridCol w="699243"/>
                <a:gridCol w="5190382"/>
              </a:tblGrid>
              <a:tr h="438951">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年</a:t>
                      </a:r>
                      <a:endParaRPr kumimoji="0" lang="zh-CN" altLang="en-US"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4</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6</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7</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  </a:t>
                      </a: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12</a:t>
                      </a:r>
                      <a:r>
                        <a:rPr kumimoji="0" lang="zh-CN" altLang="en-US"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月</a:t>
                      </a:r>
                      <a:endParaRPr kumimoji="0" lang="zh-CN" altLang="en-US"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8601">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1997</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1998</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1999</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2000</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2001</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2002</a:t>
                      </a:r>
                      <a:endParaRPr kumimoji="0" lang="en-US" altLang="zh-CN" sz="1000" b="0" i="0" u="none" strike="noStrike" cap="none" normalizeH="0" baseline="0" smtClean="0">
                        <a:ln>
                          <a:noFill/>
                        </a:ln>
                        <a:solidFill>
                          <a:schemeClr val="tx1"/>
                        </a:solidFill>
                        <a:effectLst/>
                        <a:latin typeface="Arial" charset="0"/>
                        <a:ea typeface="宋体" charset="-122"/>
                        <a:cs typeface="Times New Roman" pitchFamily="18" charset="0"/>
                      </a:endParaRPr>
                    </a:p>
                    <a:p>
                      <a:pPr marL="0" marR="0" lvl="0" indent="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2003</a:t>
                      </a:r>
                      <a:endParaRPr kumimoji="0" lang="en-US" altLang="zh-CN" sz="21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4300" algn="l" defTabSz="10429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9.4   11.3   16.8   19.8   20.3   18.8   20.9   24.9   24.7   24.3   19.4   18.6</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9.6   11.7   15.8   19.9   19.5   17.8   17.8   23.3   21.4   24.5   20.1   15.9</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10.1  12.9   17.7   21.0   21.0   20.4   21.9   25.8   29.3   29.8   23.6   16.5</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11.4  26.0   19.6   25.9   27.6   24.3   23.0   27.8   27.3   28.5   32.8   18.5</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11.5  26.4   20.4   26.1   28.9   28.0   25.2   30.8   28.7   28.1   22.2   20.7</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13.7  29.7   23.1   28.9   29.0   27.4   26.0   32.2   31.4   32.6   29.2   22.9</a:t>
                      </a:r>
                      <a:endParaRPr kumimoji="0" lang="en-US" altLang="zh-CN" sz="1000" b="0" i="0" u="none" strike="noStrike" cap="none" normalizeH="0" baseline="0" dirty="0" smtClean="0">
                        <a:ln>
                          <a:noFill/>
                        </a:ln>
                        <a:solidFill>
                          <a:schemeClr val="tx1"/>
                        </a:solidFill>
                        <a:effectLst/>
                        <a:latin typeface="Arial" charset="0"/>
                        <a:ea typeface="宋体" charset="-122"/>
                        <a:cs typeface="Times New Roman" pitchFamily="18" charset="0"/>
                      </a:endParaRPr>
                    </a:p>
                    <a:p>
                      <a:pPr marL="0" marR="0" lvl="0" indent="114300" algn="l" defTabSz="1042988"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15.4  17.1   23.5   11.6   1.78   2.61    8.8   16.2</a:t>
                      </a:r>
                      <a:endParaRPr kumimoji="0" lang="en-US" altLang="zh-CN" sz="21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73" name="Rectangle 37"/>
          <p:cNvSpPr>
            <a:spLocks noChangeArrowheads="1"/>
          </p:cNvSpPr>
          <p:nvPr/>
        </p:nvSpPr>
        <p:spPr bwMode="auto">
          <a:xfrm>
            <a:off x="1890713" y="2413000"/>
            <a:ext cx="6392862" cy="412750"/>
          </a:xfrm>
          <a:prstGeom prst="rect">
            <a:avLst/>
          </a:prstGeom>
          <a:noFill/>
          <a:ln w="9525">
            <a:noFill/>
            <a:miter lim="800000"/>
            <a:headEnd/>
            <a:tailEnd/>
          </a:ln>
        </p:spPr>
        <p:txBody>
          <a:bodyPr wrap="none" anchor="ctr">
            <a:spAutoFit/>
          </a:bodyPr>
          <a:lstStyle/>
          <a:p>
            <a:r>
              <a:rPr lang="zh-CN" altLang="en-US"/>
              <a:t>已知数据：北京市接待海外旅游人数（单位：万人）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67"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32770" name="标题 1"/>
          <p:cNvSpPr>
            <a:spLocks noGrp="1"/>
          </p:cNvSpPr>
          <p:nvPr>
            <p:ph type="title" idx="4294967295"/>
          </p:nvPr>
        </p:nvSpPr>
        <p:spPr>
          <a:xfrm>
            <a:off x="1633538" y="1331913"/>
            <a:ext cx="7429500" cy="496887"/>
          </a:xfrm>
        </p:spPr>
        <p:txBody>
          <a:bodyPr/>
          <a:lstStyle/>
          <a:p>
            <a:pPr algn="l" eaLnBrk="1" hangingPunct="1"/>
            <a:r>
              <a:rPr lang="zh-CN" altLang="en-US" sz="2500" dirty="0" smtClean="0">
                <a:solidFill>
                  <a:srgbClr val="7C1D20"/>
                </a:solidFill>
                <a:latin typeface="微软雅黑" pitchFamily="34" charset="-122"/>
                <a:ea typeface="微软雅黑" pitchFamily="34" charset="-122"/>
              </a:rPr>
              <a:t>减肥模型</a:t>
            </a:r>
          </a:p>
        </p:txBody>
      </p:sp>
      <p:graphicFrame>
        <p:nvGraphicFramePr>
          <p:cNvPr id="41462" name="Object 502"/>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1502" name="公式" r:id="rId4" imgW="391303" imgH="739129" progId="Equation.3">
                  <p:embed/>
                </p:oleObj>
              </mc:Choice>
              <mc:Fallback>
                <p:oleObj name="公式" r:id="rId4" imgW="391303" imgH="739129" progId="Equation.3">
                  <p:embed/>
                  <p:pic>
                    <p:nvPicPr>
                      <p:cNvPr id="0" name="Picture 5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890713" y="2111375"/>
            <a:ext cx="7429500" cy="99853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分析：</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能量守恒</a:t>
            </a:r>
          </a:p>
        </p:txBody>
      </p:sp>
      <p:sp>
        <p:nvSpPr>
          <p:cNvPr id="9" name="内容占位符 2"/>
          <p:cNvSpPr txBox="1">
            <a:spLocks/>
          </p:cNvSpPr>
          <p:nvPr/>
        </p:nvSpPr>
        <p:spPr bwMode="auto">
          <a:xfrm>
            <a:off x="1890713" y="4068763"/>
            <a:ext cx="7429500" cy="3816350"/>
          </a:xfrm>
          <a:prstGeom prst="rect">
            <a:avLst/>
          </a:prstGeom>
          <a:noFill/>
          <a:ln w="9525">
            <a:noFill/>
            <a:miter lim="800000"/>
            <a:headEnd/>
            <a:tailEnd/>
          </a:ln>
        </p:spPr>
        <p:txBody>
          <a:bodyPr lIns="104306" tIns="52153" rIns="104306" bIns="52153"/>
          <a:lst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eaLnBrk="1" hangingPunct="1">
              <a:buFont typeface="Arial" charset="0"/>
              <a:buNone/>
              <a:defRPr/>
            </a:pPr>
            <a:r>
              <a:rPr lang="zh-CN" altLang="en-US" sz="1800" dirty="0" smtClean="0">
                <a:latin typeface="微软雅黑" pitchFamily="34" charset="-122"/>
                <a:ea typeface="微软雅黑" pitchFamily="34" charset="-122"/>
              </a:rPr>
              <a:t>假设：</a:t>
            </a:r>
            <a:endParaRPr lang="en-US" altLang="zh-CN" sz="1800" dirty="0" smtClean="0">
              <a:latin typeface="微软雅黑" pitchFamily="34" charset="-122"/>
              <a:ea typeface="微软雅黑" pitchFamily="34" charset="-122"/>
            </a:endParaRPr>
          </a:p>
          <a:p>
            <a:pPr eaLnBrk="1" hangingPunct="1">
              <a:buFont typeface="Arial" charset="0"/>
              <a:buNone/>
              <a:defRPr/>
            </a:pPr>
            <a:r>
              <a:rPr lang="en-US" altLang="zh-CN" sz="1800" dirty="0" smtClean="0">
                <a:latin typeface="微软雅黑" pitchFamily="34" charset="-122"/>
                <a:ea typeface="微软雅黑" pitchFamily="34" charset="-122"/>
              </a:rPr>
              <a:t>1.  </a:t>
            </a:r>
            <a:r>
              <a:rPr lang="zh-CN" altLang="en-US" sz="1800" dirty="0" smtClean="0">
                <a:latin typeface="微软雅黑" pitchFamily="34" charset="-122"/>
                <a:ea typeface="微软雅黑" pitchFamily="34" charset="-122"/>
              </a:rPr>
              <a:t>设        </a:t>
            </a:r>
            <a:r>
              <a:rPr lang="zh-CN" altLang="en-US" sz="1800" dirty="0">
                <a:latin typeface="微软雅黑" pitchFamily="34" charset="-122"/>
                <a:ea typeface="微软雅黑" pitchFamily="34" charset="-122"/>
              </a:rPr>
              <a:t>为    时刻的人体</a:t>
            </a:r>
            <a:r>
              <a:rPr lang="zh-CN" altLang="en-US" sz="1800" dirty="0" smtClean="0">
                <a:latin typeface="微软雅黑" pitchFamily="34" charset="-122"/>
                <a:ea typeface="微软雅黑" pitchFamily="34" charset="-122"/>
              </a:rPr>
              <a:t>重量</a:t>
            </a:r>
            <a:endParaRPr lang="en-US" altLang="zh-CN" sz="1800" dirty="0">
              <a:latin typeface="微软雅黑" pitchFamily="34" charset="-122"/>
              <a:ea typeface="微软雅黑" pitchFamily="34" charset="-122"/>
            </a:endParaRPr>
          </a:p>
          <a:p>
            <a:pPr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smtClean="0">
                <a:latin typeface="微软雅黑" pitchFamily="34" charset="-122"/>
                <a:ea typeface="微软雅黑" pitchFamily="34" charset="-122"/>
              </a:rPr>
              <a:t>2.  </a:t>
            </a:r>
            <a:r>
              <a:rPr lang="zh-CN" altLang="en-US" sz="1800" dirty="0" smtClean="0">
                <a:latin typeface="微软雅黑" pitchFamily="34" charset="-122"/>
                <a:ea typeface="微软雅黑" pitchFamily="34" charset="-122"/>
              </a:rPr>
              <a:t>每天的进食是一样的，摄入热量是一个常数</a:t>
            </a:r>
            <a:r>
              <a:rPr lang="en-US" altLang="zh-CN" sz="1800" dirty="0" smtClean="0">
                <a:latin typeface="微软雅黑" pitchFamily="34" charset="-122"/>
                <a:ea typeface="微软雅黑" pitchFamily="34" charset="-122"/>
              </a:rPr>
              <a:t>A</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0" indent="0"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a:latin typeface="微软雅黑" pitchFamily="34" charset="-122"/>
                <a:ea typeface="微软雅黑" pitchFamily="34" charset="-122"/>
              </a:rPr>
              <a:t>3</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锻炼消耗的能量与体重有关，简单地认为与体重成正比，</a:t>
            </a:r>
            <a:endParaRPr lang="en-US" altLang="zh-CN" sz="1800" dirty="0" smtClean="0">
              <a:latin typeface="微软雅黑" pitchFamily="34" charset="-122"/>
              <a:ea typeface="微软雅黑" pitchFamily="34" charset="-122"/>
            </a:endParaRPr>
          </a:p>
          <a:p>
            <a:pPr marL="0" indent="0" eaLnBrk="1" hangingPunct="1">
              <a:buFont typeface="Arial" charset="0"/>
              <a:buNone/>
              <a:defRPr/>
            </a:pPr>
            <a:endParaRPr lang="en-US" altLang="zh-CN" sz="1800" dirty="0" smtClean="0">
              <a:latin typeface="微软雅黑" pitchFamily="34" charset="-122"/>
              <a:ea typeface="微软雅黑" pitchFamily="34" charset="-122"/>
            </a:endParaRPr>
          </a:p>
          <a:p>
            <a:pPr marL="0" indent="0" eaLnBrk="1" hangingPunct="1">
              <a:buFont typeface="Arial" charset="0"/>
              <a:buNone/>
              <a:defRPr/>
            </a:pPr>
            <a:r>
              <a:rPr lang="en-US" altLang="zh-CN" sz="1800" dirty="0" smtClean="0">
                <a:latin typeface="微软雅黑" pitchFamily="34" charset="-122"/>
                <a:ea typeface="微软雅黑" pitchFamily="34" charset="-122"/>
              </a:rPr>
              <a:t>4.  </a:t>
            </a:r>
            <a:r>
              <a:rPr lang="zh-CN" altLang="en-US" sz="1800" dirty="0" smtClean="0">
                <a:latin typeface="微软雅黑" pitchFamily="34" charset="-122"/>
                <a:ea typeface="微软雅黑" pitchFamily="34" charset="-122"/>
              </a:rPr>
              <a:t>新陈代谢所需热量也</a:t>
            </a:r>
            <a:r>
              <a:rPr lang="zh-CN" altLang="en-US" sz="1800" dirty="0">
                <a:latin typeface="微软雅黑" pitchFamily="34" charset="-122"/>
                <a:ea typeface="微软雅黑" pitchFamily="34" charset="-122"/>
              </a:rPr>
              <a:t>简单地认为与体重成正比，</a:t>
            </a:r>
            <a:endParaRPr lang="en-US" altLang="zh-CN" sz="1800" dirty="0">
              <a:latin typeface="微软雅黑" pitchFamily="34" charset="-122"/>
              <a:ea typeface="微软雅黑" pitchFamily="34" charset="-122"/>
            </a:endParaRPr>
          </a:p>
        </p:txBody>
      </p:sp>
      <p:graphicFrame>
        <p:nvGraphicFramePr>
          <p:cNvPr id="4" name="Object 503"/>
          <p:cNvGraphicFramePr>
            <a:graphicFrameLocks noChangeAspect="1"/>
          </p:cNvGraphicFramePr>
          <p:nvPr/>
        </p:nvGraphicFramePr>
        <p:xfrm>
          <a:off x="8083550" y="5580063"/>
          <a:ext cx="1619250" cy="577850"/>
        </p:xfrm>
        <a:graphic>
          <a:graphicData uri="http://schemas.openxmlformats.org/presentationml/2006/ole">
            <mc:AlternateContent xmlns:mc="http://schemas.openxmlformats.org/markup-compatibility/2006">
              <mc:Choice xmlns:v="urn:schemas-microsoft-com:vml" Requires="v">
                <p:oleObj spid="_x0000_s41503" name="Equation" r:id="rId6" imgW="927000" imgH="330120" progId="">
                  <p:embed/>
                </p:oleObj>
              </mc:Choice>
              <mc:Fallback>
                <p:oleObj name="Equation" r:id="rId6" imgW="927000" imgH="330120" progId="">
                  <p:embed/>
                  <p:pic>
                    <p:nvPicPr>
                      <p:cNvPr id="0" name="Picture 5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3550" y="5580063"/>
                        <a:ext cx="16192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04"/>
          <p:cNvGraphicFramePr>
            <a:graphicFrameLocks noChangeAspect="1"/>
          </p:cNvGraphicFramePr>
          <p:nvPr/>
        </p:nvGraphicFramePr>
        <p:xfrm>
          <a:off x="7218363" y="6229350"/>
          <a:ext cx="1619250" cy="576263"/>
        </p:xfrm>
        <a:graphic>
          <a:graphicData uri="http://schemas.openxmlformats.org/presentationml/2006/ole">
            <mc:AlternateContent xmlns:mc="http://schemas.openxmlformats.org/markup-compatibility/2006">
              <mc:Choice xmlns:v="urn:schemas-microsoft-com:vml" Requires="v">
                <p:oleObj spid="_x0000_s41504" name="Equation" r:id="rId8" imgW="927000" imgH="330120" progId="">
                  <p:embed/>
                </p:oleObj>
              </mc:Choice>
              <mc:Fallback>
                <p:oleObj name="Equation" r:id="rId8" imgW="927000" imgH="330120" progId="">
                  <p:embed/>
                  <p:pic>
                    <p:nvPicPr>
                      <p:cNvPr id="0" name="Picture 5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363" y="6229350"/>
                        <a:ext cx="16192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890713" y="3109913"/>
            <a:ext cx="7429500" cy="998537"/>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已知条件：</a:t>
            </a:r>
            <a:endParaRPr lang="en-US" altLang="zh-CN" sz="1800">
              <a:latin typeface="微软雅黑" pitchFamily="34" charset="-122"/>
              <a:ea typeface="微软雅黑" pitchFamily="34" charset="-122"/>
            </a:endParaRPr>
          </a:p>
          <a:p>
            <a:pPr marL="390525" indent="-390525">
              <a:spcBef>
                <a:spcPct val="20000"/>
              </a:spcBef>
              <a:buFont typeface="Arial" charset="0"/>
              <a:buNone/>
            </a:pPr>
            <a:r>
              <a:rPr lang="zh-CN" altLang="en-US" sz="1800">
                <a:latin typeface="微软雅黑" pitchFamily="34" charset="-122"/>
                <a:ea typeface="微软雅黑" pitchFamily="34" charset="-122"/>
              </a:rPr>
              <a:t>燃烧一公斤脂肪会转化成约</a:t>
            </a:r>
            <a:r>
              <a:rPr lang="en-US" altLang="zh-CN" sz="1800">
                <a:latin typeface="微软雅黑" pitchFamily="34" charset="-122"/>
                <a:ea typeface="微软雅黑" pitchFamily="34" charset="-122"/>
              </a:rPr>
              <a:t>10000</a:t>
            </a:r>
            <a:r>
              <a:rPr lang="zh-CN" altLang="en-US" sz="1800">
                <a:latin typeface="微软雅黑" pitchFamily="34" charset="-122"/>
                <a:ea typeface="微软雅黑" pitchFamily="34" charset="-122"/>
              </a:rPr>
              <a:t>大卡的热量，设为</a:t>
            </a:r>
            <a:r>
              <a:rPr lang="en-US" altLang="zh-CN" sz="1800">
                <a:latin typeface="微软雅黑" pitchFamily="34" charset="-122"/>
                <a:ea typeface="微软雅黑" pitchFamily="34" charset="-122"/>
              </a:rPr>
              <a:t>D</a:t>
            </a:r>
            <a:endParaRPr lang="zh-CN" altLang="en-US" sz="1800">
              <a:latin typeface="微软雅黑" pitchFamily="34" charset="-122"/>
              <a:ea typeface="微软雅黑" pitchFamily="34" charset="-122"/>
            </a:endParaRPr>
          </a:p>
        </p:txBody>
      </p:sp>
      <p:graphicFrame>
        <p:nvGraphicFramePr>
          <p:cNvPr id="2" name="Object 505"/>
          <p:cNvGraphicFramePr>
            <a:graphicFrameLocks noChangeAspect="1"/>
          </p:cNvGraphicFramePr>
          <p:nvPr/>
        </p:nvGraphicFramePr>
        <p:xfrm>
          <a:off x="2609850" y="4356100"/>
          <a:ext cx="433388" cy="442913"/>
        </p:xfrm>
        <a:graphic>
          <a:graphicData uri="http://schemas.openxmlformats.org/presentationml/2006/ole">
            <mc:AlternateContent xmlns:mc="http://schemas.openxmlformats.org/markup-compatibility/2006">
              <mc:Choice xmlns:v="urn:schemas-microsoft-com:vml" Requires="v">
                <p:oleObj spid="_x0000_s41505" name="Equation" r:id="rId10" imgW="355292" imgH="253780" progId="">
                  <p:embed/>
                </p:oleObj>
              </mc:Choice>
              <mc:Fallback>
                <p:oleObj name="Equation" r:id="rId10" imgW="355292" imgH="253780" progId="">
                  <p:embed/>
                  <p:pic>
                    <p:nvPicPr>
                      <p:cNvPr id="0" name="Picture 5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850" y="4356100"/>
                        <a:ext cx="433388"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06"/>
          <p:cNvGraphicFramePr>
            <a:graphicFrameLocks noChangeAspect="1"/>
          </p:cNvGraphicFramePr>
          <p:nvPr/>
        </p:nvGraphicFramePr>
        <p:xfrm>
          <a:off x="3402013" y="4429125"/>
          <a:ext cx="107950" cy="265113"/>
        </p:xfrm>
        <a:graphic>
          <a:graphicData uri="http://schemas.openxmlformats.org/presentationml/2006/ole">
            <mc:AlternateContent xmlns:mc="http://schemas.openxmlformats.org/markup-compatibility/2006">
              <mc:Choice xmlns:v="urn:schemas-microsoft-com:vml" Requires="v">
                <p:oleObj spid="_x0000_s41506" name="Equation" r:id="rId12" imgW="88746" imgH="152136" progId="">
                  <p:embed/>
                </p:oleObj>
              </mc:Choice>
              <mc:Fallback>
                <p:oleObj name="Equation" r:id="rId12" imgW="88746" imgH="152136" progId="">
                  <p:embed/>
                  <p:pic>
                    <p:nvPicPr>
                      <p:cNvPr id="0" name="Picture 5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2013" y="4429125"/>
                        <a:ext cx="107950"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2" name="内容占位符 2"/>
          <p:cNvSpPr txBox="1">
            <a:spLocks/>
          </p:cNvSpPr>
          <p:nvPr/>
        </p:nvSpPr>
        <p:spPr bwMode="auto">
          <a:xfrm>
            <a:off x="1633538" y="617538"/>
            <a:ext cx="7429500" cy="500062"/>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事情的发生是这样的</a:t>
            </a:r>
            <a:r>
              <a:rPr lang="en-US" altLang="zh-CN" sz="18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9"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0910" name="标题 1"/>
          <p:cNvSpPr>
            <a:spLocks noGrp="1"/>
          </p:cNvSpPr>
          <p:nvPr>
            <p:ph type="title" idx="4294967295"/>
          </p:nvPr>
        </p:nvSpPr>
        <p:spPr>
          <a:xfrm>
            <a:off x="1458913" y="684213"/>
            <a:ext cx="7429500" cy="496887"/>
          </a:xfrm>
        </p:spPr>
        <p:txBody>
          <a:bodyPr/>
          <a:lstStyle/>
          <a:p>
            <a:pPr algn="l" eaLnBrk="1" hangingPunct="1"/>
            <a:r>
              <a:rPr lang="zh-CN" altLang="en-US" sz="2500" smtClean="0">
                <a:solidFill>
                  <a:srgbClr val="7C1D20"/>
                </a:solidFill>
                <a:latin typeface="微软雅黑" pitchFamily="34" charset="-122"/>
                <a:ea typeface="微软雅黑" pitchFamily="34" charset="-122"/>
              </a:rPr>
              <a:t>建立数值解法的基本思想</a:t>
            </a:r>
          </a:p>
        </p:txBody>
      </p:sp>
      <p:sp>
        <p:nvSpPr>
          <p:cNvPr id="34819" name="内容占位符 2"/>
          <p:cNvSpPr>
            <a:spLocks noGrp="1"/>
          </p:cNvSpPr>
          <p:nvPr>
            <p:ph idx="4294967295"/>
          </p:nvPr>
        </p:nvSpPr>
        <p:spPr>
          <a:xfrm>
            <a:off x="1633538" y="3636963"/>
            <a:ext cx="7429500" cy="3446462"/>
          </a:xfrm>
        </p:spPr>
        <p:txBody>
          <a:bodyPr/>
          <a:lstStyle/>
          <a:p>
            <a:pPr eaLnBrk="1" hangingPunct="1"/>
            <a:r>
              <a:rPr lang="zh-CN" altLang="en-US" sz="2400" smtClean="0">
                <a:latin typeface="楷体_GB2312"/>
                <a:ea typeface="楷体_GB2312"/>
                <a:cs typeface="楷体_GB2312"/>
              </a:rPr>
              <a:t>数值解法，它不是求方程的解</a:t>
            </a:r>
            <a:r>
              <a:rPr lang="en-US" altLang="zh-CN" sz="2400" i="1" smtClean="0">
                <a:latin typeface="Times New Roman" pitchFamily="18" charset="0"/>
                <a:ea typeface="楷体_GB2312"/>
                <a:cs typeface="楷体_GB2312"/>
              </a:rPr>
              <a:t>y</a:t>
            </a:r>
            <a:r>
              <a:rPr lang="en-US" altLang="zh-CN" sz="2400" smtClean="0">
                <a:latin typeface="Times New Roman" pitchFamily="18" charset="0"/>
                <a:ea typeface="楷体_GB2312"/>
                <a:cs typeface="楷体_GB2312"/>
              </a:rPr>
              <a:t>(</a:t>
            </a:r>
            <a:r>
              <a:rPr lang="en-US" altLang="zh-CN" sz="2400" i="1" smtClean="0">
                <a:latin typeface="Times New Roman" pitchFamily="18" charset="0"/>
                <a:ea typeface="楷体_GB2312"/>
                <a:cs typeface="楷体_GB2312"/>
              </a:rPr>
              <a:t>x</a:t>
            </a:r>
            <a:r>
              <a:rPr lang="en-US" altLang="zh-CN" sz="2400" smtClean="0">
                <a:latin typeface="Times New Roman" pitchFamily="18" charset="0"/>
                <a:ea typeface="楷体_GB2312"/>
                <a:cs typeface="楷体_GB2312"/>
              </a:rPr>
              <a:t>)</a:t>
            </a:r>
            <a:r>
              <a:rPr lang="zh-CN" altLang="en-US" sz="2400" smtClean="0">
                <a:latin typeface="楷体_GB2312"/>
                <a:ea typeface="楷体_GB2312"/>
                <a:cs typeface="楷体_GB2312"/>
              </a:rPr>
              <a:t>的解析表达式或近似表达式，而是通过某种离散化方法，将连续变量的初值问题转化为关于离散量的差分方程的初值问题来求一系列离散点上的解值</a:t>
            </a:r>
            <a:r>
              <a:rPr lang="en-US" altLang="zh-CN" sz="2400" i="1" smtClean="0">
                <a:latin typeface="Times New Roman" pitchFamily="18" charset="0"/>
                <a:ea typeface="楷体_GB2312"/>
                <a:cs typeface="楷体_GB2312"/>
              </a:rPr>
              <a:t>y</a:t>
            </a:r>
            <a:r>
              <a:rPr lang="en-US" altLang="zh-CN" sz="2400" smtClean="0">
                <a:latin typeface="Times New Roman" pitchFamily="18" charset="0"/>
                <a:ea typeface="楷体_GB2312"/>
                <a:cs typeface="楷体_GB2312"/>
              </a:rPr>
              <a:t>(</a:t>
            </a:r>
            <a:r>
              <a:rPr lang="en-US" altLang="zh-CN" sz="2400" i="1" smtClean="0">
                <a:latin typeface="Times New Roman" pitchFamily="18" charset="0"/>
                <a:ea typeface="楷体_GB2312"/>
                <a:cs typeface="楷体_GB2312"/>
              </a:rPr>
              <a:t>x</a:t>
            </a:r>
            <a:r>
              <a:rPr lang="en-US" altLang="zh-CN" sz="2400" i="1" baseline="-25000" smtClean="0">
                <a:latin typeface="Times New Roman" pitchFamily="18" charset="0"/>
                <a:ea typeface="楷体_GB2312"/>
                <a:cs typeface="楷体_GB2312"/>
              </a:rPr>
              <a:t>i</a:t>
            </a:r>
            <a:r>
              <a:rPr lang="en-US" altLang="zh-CN" sz="2400" smtClean="0">
                <a:latin typeface="Times New Roman" pitchFamily="18" charset="0"/>
                <a:ea typeface="楷体_GB2312"/>
                <a:cs typeface="楷体_GB2312"/>
              </a:rPr>
              <a:t>)</a:t>
            </a:r>
            <a:r>
              <a:rPr lang="en-US" altLang="zh-CN" sz="2400" i="1" baseline="-25000" smtClean="0">
                <a:latin typeface="Times New Roman" pitchFamily="18" charset="0"/>
                <a:ea typeface="楷体_GB2312"/>
                <a:cs typeface="楷体_GB2312"/>
              </a:rPr>
              <a:t> </a:t>
            </a:r>
            <a:r>
              <a:rPr lang="zh-CN" altLang="en-US" sz="2400" smtClean="0">
                <a:latin typeface="楷体_GB2312"/>
                <a:ea typeface="楷体_GB2312"/>
                <a:cs typeface="楷体_GB2312"/>
              </a:rPr>
              <a:t>的近似值</a:t>
            </a:r>
            <a:r>
              <a:rPr lang="en-US" altLang="zh-CN" sz="2400" i="1" smtClean="0">
                <a:latin typeface="Times New Roman" pitchFamily="18" charset="0"/>
                <a:ea typeface="楷体_GB2312"/>
                <a:cs typeface="楷体_GB2312"/>
              </a:rPr>
              <a:t>y</a:t>
            </a:r>
            <a:r>
              <a:rPr lang="en-US" altLang="zh-CN" sz="2400" i="1" baseline="-25000" smtClean="0">
                <a:latin typeface="Times New Roman" pitchFamily="18" charset="0"/>
                <a:ea typeface="楷体_GB2312"/>
                <a:cs typeface="楷体_GB2312"/>
              </a:rPr>
              <a:t>i</a:t>
            </a:r>
            <a:r>
              <a:rPr lang="en-US" altLang="zh-CN" sz="2400" smtClean="0">
                <a:latin typeface="楷体_GB2312"/>
                <a:ea typeface="楷体_GB2312"/>
                <a:cs typeface="楷体_GB2312"/>
              </a:rPr>
              <a:t>. </a:t>
            </a:r>
            <a:r>
              <a:rPr lang="zh-CN" altLang="en-US" sz="2400" smtClean="0">
                <a:latin typeface="楷体_GB2312"/>
                <a:ea typeface="楷体_GB2312"/>
                <a:cs typeface="楷体_GB2312"/>
              </a:rPr>
              <a:t>利用计算机解微分方程主要使用数值方法</a:t>
            </a:r>
            <a:r>
              <a:rPr lang="en-US" altLang="zh-CN" sz="2400" smtClean="0">
                <a:latin typeface="楷体_GB2312"/>
                <a:ea typeface="楷体_GB2312"/>
                <a:cs typeface="楷体_GB2312"/>
              </a:rPr>
              <a:t>.</a:t>
            </a:r>
            <a:r>
              <a:rPr lang="en-US" altLang="zh-CN" sz="2400" smtClean="0"/>
              <a:t> </a:t>
            </a:r>
          </a:p>
        </p:txBody>
      </p:sp>
      <p:graphicFrame>
        <p:nvGraphicFramePr>
          <p:cNvPr id="2" name="Object 12"/>
          <p:cNvGraphicFramePr>
            <a:graphicFrameLocks noChangeAspect="1"/>
          </p:cNvGraphicFramePr>
          <p:nvPr/>
        </p:nvGraphicFramePr>
        <p:xfrm>
          <a:off x="2393950" y="1547813"/>
          <a:ext cx="3657600" cy="1420812"/>
        </p:xfrm>
        <a:graphic>
          <a:graphicData uri="http://schemas.openxmlformats.org/presentationml/2006/ole">
            <mc:AlternateContent xmlns:mc="http://schemas.openxmlformats.org/markup-compatibility/2006">
              <mc:Choice xmlns:v="urn:schemas-microsoft-com:vml" Requires="v">
                <p:oleObj spid="_x0000_s80916" name="Equation" r:id="rId4" imgW="1701800" imgH="660400" progId="">
                  <p:embed/>
                </p:oleObj>
              </mc:Choice>
              <mc:Fallback>
                <p:oleObj name="Equation" r:id="rId4" imgW="1701800" imgH="66040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547813"/>
                        <a:ext cx="3657600"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4"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1945" name="标题 1"/>
          <p:cNvSpPr>
            <a:spLocks noGrp="1"/>
          </p:cNvSpPr>
          <p:nvPr>
            <p:ph type="title" idx="4294967295"/>
          </p:nvPr>
        </p:nvSpPr>
        <p:spPr>
          <a:xfrm>
            <a:off x="1631950" y="755650"/>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Euler</a:t>
            </a:r>
            <a:r>
              <a:rPr lang="zh-CN" altLang="en-US" sz="2500" smtClean="0">
                <a:solidFill>
                  <a:srgbClr val="7C1D20"/>
                </a:solidFill>
                <a:latin typeface="微软雅黑" pitchFamily="34" charset="-122"/>
                <a:ea typeface="微软雅黑" pitchFamily="34" charset="-122"/>
              </a:rPr>
              <a:t>折线法</a:t>
            </a:r>
          </a:p>
        </p:txBody>
      </p:sp>
      <p:sp>
        <p:nvSpPr>
          <p:cNvPr id="5" name="Rectangle 3"/>
          <p:cNvSpPr txBox="1">
            <a:spLocks noChangeArrowheads="1"/>
          </p:cNvSpPr>
          <p:nvPr/>
        </p:nvSpPr>
        <p:spPr>
          <a:xfrm>
            <a:off x="1817688" y="1724025"/>
            <a:ext cx="7504112" cy="4114800"/>
          </a:xfrm>
          <a:prstGeom prst="rect">
            <a:avLst/>
          </a:prstGeom>
        </p:spPr>
        <p:txBody>
          <a:bodyPr/>
          <a:lstStyle>
            <a:lvl1pPr marL="390525" indent="-390525" algn="l" defTabSz="1042988" rtl="0" eaLnBrk="0" fontAlgn="base" hangingPunct="0">
              <a:spcBef>
                <a:spcPct val="20000"/>
              </a:spcBef>
              <a:spcAft>
                <a:spcPct val="0"/>
              </a:spcAft>
              <a:buFont typeface="Arial" charset="0"/>
              <a:buChar char="•"/>
              <a:defRPr sz="3700" kern="1200">
                <a:solidFill>
                  <a:schemeClr val="tx1"/>
                </a:solidFill>
                <a:latin typeface="+mn-lt"/>
                <a:ea typeface="+mn-ea"/>
                <a:cs typeface="+mn-cs"/>
              </a:defRPr>
            </a:lvl1pPr>
            <a:lvl2pPr marL="846138" indent="-325438" algn="l" defTabSz="1042988"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303338" indent="-260350" algn="l" defTabSz="104298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24038"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46325" indent="-260350" algn="l" defTabSz="104298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buFont typeface="Arial" charset="0"/>
              <a:buNone/>
              <a:defRPr/>
            </a:pPr>
            <a:r>
              <a:rPr lang="zh-CN" altLang="en-US" sz="2800" dirty="0" smtClean="0">
                <a:latin typeface="Times New Roman" pitchFamily="18" charset="0"/>
                <a:ea typeface="楷体_GB2312" pitchFamily="49" charset="-122"/>
              </a:rPr>
              <a:t>利用</a:t>
            </a:r>
            <a:r>
              <a:rPr lang="en-US" altLang="zh-CN" sz="2800" dirty="0" smtClean="0">
                <a:latin typeface="Times New Roman" pitchFamily="18" charset="0"/>
                <a:ea typeface="楷体_GB2312" pitchFamily="49" charset="-122"/>
              </a:rPr>
              <a:t>Taylor</a:t>
            </a:r>
            <a:r>
              <a:rPr lang="zh-CN" altLang="en-US" sz="2800" dirty="0" smtClean="0">
                <a:latin typeface="Times New Roman" pitchFamily="18" charset="0"/>
                <a:ea typeface="楷体_GB2312" pitchFamily="49" charset="-122"/>
              </a:rPr>
              <a:t>展开法</a:t>
            </a:r>
          </a:p>
          <a:p>
            <a:pPr>
              <a:buFont typeface="Wingdings" pitchFamily="2" charset="2"/>
              <a:buNone/>
              <a:defRPr/>
            </a:pPr>
            <a:r>
              <a:rPr lang="zh-CN" altLang="en-US" sz="2800" dirty="0" smtClean="0">
                <a:latin typeface="Times New Roman" pitchFamily="18" charset="0"/>
                <a:ea typeface="楷体_GB2312" pitchFamily="49" charset="-122"/>
              </a:rPr>
              <a:t>将</a:t>
            </a:r>
            <a:r>
              <a:rPr lang="en-US" altLang="zh-CN" sz="2800" i="1" dirty="0" smtClean="0">
                <a:latin typeface="Times New Roman" pitchFamily="18" charset="0"/>
              </a:rPr>
              <a:t>y</a:t>
            </a:r>
            <a:r>
              <a:rPr lang="en-US" altLang="zh-CN" sz="2800" dirty="0" smtClean="0">
                <a:latin typeface="Times New Roman" pitchFamily="18" charset="0"/>
              </a:rPr>
              <a:t>(</a:t>
            </a:r>
            <a:r>
              <a:rPr lang="en-US" altLang="zh-CN" sz="2800" i="1" dirty="0" smtClean="0">
                <a:latin typeface="Times New Roman" pitchFamily="18" charset="0"/>
              </a:rPr>
              <a:t>x</a:t>
            </a:r>
            <a:r>
              <a:rPr lang="en-US" altLang="zh-CN" sz="2800" i="1" baseline="-25000" dirty="0" smtClean="0">
                <a:latin typeface="Times New Roman" pitchFamily="18" charset="0"/>
              </a:rPr>
              <a:t>n</a:t>
            </a:r>
            <a:r>
              <a:rPr lang="en-US" altLang="zh-CN" sz="2800" baseline="-25000" dirty="0" smtClean="0">
                <a:latin typeface="Times New Roman" pitchFamily="18" charset="0"/>
              </a:rPr>
              <a:t>+1</a:t>
            </a:r>
            <a:r>
              <a:rPr lang="en-US" altLang="zh-CN" sz="2800" dirty="0" smtClean="0">
                <a:latin typeface="Times New Roman" pitchFamily="18" charset="0"/>
              </a:rPr>
              <a:t>)</a:t>
            </a:r>
            <a:r>
              <a:rPr lang="zh-CN" altLang="en-US" sz="2800" dirty="0" smtClean="0">
                <a:latin typeface="Times New Roman" pitchFamily="18" charset="0"/>
                <a:ea typeface="楷体_GB2312" pitchFamily="49" charset="-122"/>
                <a:sym typeface="Symbol" pitchFamily="18" charset="2"/>
              </a:rPr>
              <a:t>在</a:t>
            </a:r>
            <a:r>
              <a:rPr lang="en-US" altLang="zh-CN" sz="2800" i="1" dirty="0" err="1" smtClean="0">
                <a:latin typeface="Times New Roman" pitchFamily="18" charset="0"/>
                <a:sym typeface="Symbol" pitchFamily="18" charset="2"/>
              </a:rPr>
              <a:t>x</a:t>
            </a:r>
            <a:r>
              <a:rPr lang="en-US" altLang="zh-CN" sz="2800" i="1" baseline="-25000" dirty="0" err="1" smtClean="0">
                <a:latin typeface="Times New Roman" pitchFamily="18" charset="0"/>
              </a:rPr>
              <a:t>n</a:t>
            </a:r>
            <a:r>
              <a:rPr lang="zh-CN" altLang="en-US" sz="2800" dirty="0" smtClean="0">
                <a:latin typeface="Times New Roman" pitchFamily="18" charset="0"/>
                <a:ea typeface="楷体_GB2312" pitchFamily="49" charset="-122"/>
              </a:rPr>
              <a:t>处</a:t>
            </a:r>
            <a:r>
              <a:rPr lang="en-US" altLang="zh-CN" sz="2800" dirty="0" smtClean="0">
                <a:latin typeface="Times New Roman" pitchFamily="18" charset="0"/>
                <a:ea typeface="楷体_GB2312" pitchFamily="49" charset="-122"/>
              </a:rPr>
              <a:t>Taylor</a:t>
            </a:r>
            <a:r>
              <a:rPr lang="zh-CN" altLang="en-US" sz="2800" dirty="0" smtClean="0">
                <a:latin typeface="Times New Roman" pitchFamily="18" charset="0"/>
                <a:ea typeface="楷体_GB2312" pitchFamily="49" charset="-122"/>
              </a:rPr>
              <a:t>展开</a:t>
            </a:r>
          </a:p>
          <a:p>
            <a:pPr>
              <a:defRPr/>
            </a:pPr>
            <a:endParaRPr lang="zh-CN" altLang="en-US" sz="2800" dirty="0" smtClean="0">
              <a:latin typeface="Times New Roman" pitchFamily="18" charset="0"/>
              <a:ea typeface="楷体_GB2312" pitchFamily="49" charset="-122"/>
            </a:endParaRPr>
          </a:p>
          <a:p>
            <a:pPr>
              <a:defRPr/>
            </a:pPr>
            <a:endParaRPr lang="zh-CN" altLang="en-US" sz="2800" dirty="0" smtClean="0">
              <a:latin typeface="Times New Roman" pitchFamily="18" charset="0"/>
              <a:ea typeface="楷体_GB2312" pitchFamily="49" charset="-122"/>
            </a:endParaRPr>
          </a:p>
          <a:p>
            <a:pPr>
              <a:defRPr/>
            </a:pPr>
            <a:endParaRPr lang="zh-CN" altLang="en-US" sz="2800" dirty="0" smtClean="0">
              <a:latin typeface="Times New Roman" pitchFamily="18" charset="0"/>
              <a:ea typeface="楷体_GB2312" pitchFamily="49" charset="-122"/>
            </a:endParaRPr>
          </a:p>
          <a:p>
            <a:pPr>
              <a:buFont typeface="Wingdings" pitchFamily="2" charset="2"/>
              <a:buNone/>
              <a:defRPr/>
            </a:pPr>
            <a:r>
              <a:rPr lang="zh-CN" altLang="en-US" sz="2800" dirty="0" smtClean="0">
                <a:latin typeface="Times New Roman" pitchFamily="18" charset="0"/>
                <a:ea typeface="楷体_GB2312" pitchFamily="49" charset="-122"/>
              </a:rPr>
              <a:t>得差分方程</a:t>
            </a:r>
          </a:p>
          <a:p>
            <a:pPr eaLnBrk="1" hangingPunct="1">
              <a:buFont typeface="Wingdings" pitchFamily="2" charset="2"/>
              <a:buNone/>
              <a:defRPr/>
            </a:pPr>
            <a:r>
              <a:rPr lang="en-US" altLang="zh-CN" sz="2800" i="1" dirty="0" smtClean="0">
                <a:latin typeface="Times New Roman" pitchFamily="18" charset="0"/>
              </a:rPr>
              <a:t>       y</a:t>
            </a:r>
            <a:r>
              <a:rPr lang="en-US" altLang="zh-CN" sz="2800" i="1" baseline="-25000" dirty="0" smtClean="0">
                <a:latin typeface="Times New Roman" pitchFamily="18" charset="0"/>
              </a:rPr>
              <a:t>n</a:t>
            </a:r>
            <a:r>
              <a:rPr lang="en-US" altLang="zh-CN" sz="2800" baseline="-25000" dirty="0" smtClean="0">
                <a:latin typeface="Times New Roman" pitchFamily="18" charset="0"/>
              </a:rPr>
              <a:t>+1</a:t>
            </a:r>
            <a:r>
              <a:rPr lang="en-US" altLang="zh-CN" sz="2800" dirty="0" smtClean="0">
                <a:latin typeface="Times New Roman" pitchFamily="18" charset="0"/>
              </a:rPr>
              <a:t>=</a:t>
            </a:r>
            <a:r>
              <a:rPr lang="en-US" altLang="zh-CN" sz="2800" i="1" dirty="0" err="1" smtClean="0">
                <a:latin typeface="Times New Roman" pitchFamily="18" charset="0"/>
              </a:rPr>
              <a:t>y</a:t>
            </a:r>
            <a:r>
              <a:rPr lang="en-US" altLang="zh-CN" sz="2800" i="1" baseline="-25000" dirty="0" err="1" smtClean="0">
                <a:latin typeface="Times New Roman" pitchFamily="18" charset="0"/>
              </a:rPr>
              <a:t>n</a:t>
            </a:r>
            <a:r>
              <a:rPr lang="en-US" altLang="zh-CN" sz="2800" dirty="0" err="1" smtClean="0">
                <a:latin typeface="Times New Roman" pitchFamily="18" charset="0"/>
              </a:rPr>
              <a:t>+</a:t>
            </a:r>
            <a:r>
              <a:rPr lang="en-US" altLang="zh-CN" sz="2800" i="1" dirty="0" err="1" smtClean="0">
                <a:latin typeface="Times New Roman" pitchFamily="18" charset="0"/>
              </a:rPr>
              <a:t>hf</a:t>
            </a:r>
            <a:r>
              <a:rPr lang="en-US" altLang="zh-CN" sz="2800" dirty="0" smtClean="0">
                <a:latin typeface="Times New Roman" pitchFamily="18" charset="0"/>
              </a:rPr>
              <a:t>(</a:t>
            </a:r>
            <a:r>
              <a:rPr lang="en-US" altLang="zh-CN" sz="2800" i="1" dirty="0" err="1" smtClean="0">
                <a:latin typeface="Times New Roman" pitchFamily="18" charset="0"/>
              </a:rPr>
              <a:t>x</a:t>
            </a:r>
            <a:r>
              <a:rPr lang="en-US" altLang="zh-CN" sz="2800" i="1" baseline="-25000" dirty="0" err="1" smtClean="0">
                <a:latin typeface="Times New Roman" pitchFamily="18" charset="0"/>
              </a:rPr>
              <a:t>n</a:t>
            </a:r>
            <a:r>
              <a:rPr lang="en-US" altLang="zh-CN" sz="2800" dirty="0" err="1" smtClean="0">
                <a:latin typeface="Times New Roman" pitchFamily="18" charset="0"/>
              </a:rPr>
              <a:t>,</a:t>
            </a:r>
            <a:r>
              <a:rPr lang="en-US" altLang="zh-CN" sz="2800" i="1" dirty="0" err="1" smtClean="0">
                <a:latin typeface="Times New Roman" pitchFamily="18" charset="0"/>
              </a:rPr>
              <a:t>y</a:t>
            </a:r>
            <a:r>
              <a:rPr lang="en-US" altLang="zh-CN" sz="2800" i="1" baseline="-25000" dirty="0" err="1" smtClean="0">
                <a:latin typeface="Times New Roman" pitchFamily="18" charset="0"/>
              </a:rPr>
              <a:t>n</a:t>
            </a:r>
            <a:r>
              <a:rPr lang="en-US" altLang="zh-CN" sz="2800" dirty="0" smtClean="0">
                <a:latin typeface="Times New Roman" pitchFamily="18" charset="0"/>
              </a:rPr>
              <a:t>) </a:t>
            </a:r>
            <a:r>
              <a:rPr lang="zh-CN" altLang="en-US"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=0,1,2,…</a:t>
            </a:r>
            <a:r>
              <a:rPr lang="zh-CN" altLang="en-US" sz="2800" dirty="0" smtClean="0">
                <a:latin typeface="Times New Roman" pitchFamily="18" charset="0"/>
              </a:rPr>
              <a:t>）</a:t>
            </a:r>
          </a:p>
          <a:p>
            <a:pPr eaLnBrk="1" hangingPunct="1">
              <a:buFont typeface="Wingdings" pitchFamily="2" charset="2"/>
              <a:buNone/>
              <a:defRPr/>
            </a:pPr>
            <a:r>
              <a:rPr lang="zh-CN" altLang="en-US" sz="2800" dirty="0" smtClean="0">
                <a:latin typeface="Times New Roman" pitchFamily="18" charset="0"/>
                <a:ea typeface="楷体_GB2312" pitchFamily="49" charset="-122"/>
              </a:rPr>
              <a:t>称此方法为</a:t>
            </a:r>
            <a:r>
              <a:rPr lang="en-US" altLang="zh-CN" sz="2800" dirty="0" smtClean="0">
                <a:latin typeface="Times New Roman" pitchFamily="18" charset="0"/>
              </a:rPr>
              <a:t>Euler</a:t>
            </a:r>
            <a:r>
              <a:rPr lang="zh-CN" altLang="en-US" sz="2800" dirty="0" smtClean="0">
                <a:latin typeface="Times New Roman" pitchFamily="18" charset="0"/>
                <a:ea typeface="楷体_GB2312" pitchFamily="49" charset="-122"/>
              </a:rPr>
              <a:t>折线法或矩形法</a:t>
            </a:r>
            <a:r>
              <a:rPr lang="zh-CN" altLang="en-US" sz="2800" dirty="0" smtClean="0">
                <a:latin typeface="Times New Roman" pitchFamily="18" charset="0"/>
              </a:rPr>
              <a:t>．</a:t>
            </a:r>
            <a:endParaRPr lang="zh-CN" altLang="en-US" sz="2800" dirty="0" smtClean="0">
              <a:latin typeface="Times New Roman" pitchFamily="18" charset="0"/>
              <a:ea typeface="楷体_GB2312" pitchFamily="49" charset="-122"/>
            </a:endParaRPr>
          </a:p>
        </p:txBody>
      </p:sp>
      <p:graphicFrame>
        <p:nvGraphicFramePr>
          <p:cNvPr id="2" name="Object 22"/>
          <p:cNvGraphicFramePr>
            <a:graphicFrameLocks noChangeAspect="1"/>
          </p:cNvGraphicFramePr>
          <p:nvPr/>
        </p:nvGraphicFramePr>
        <p:xfrm>
          <a:off x="2466975" y="2840038"/>
          <a:ext cx="6553200" cy="941387"/>
        </p:xfrm>
        <a:graphic>
          <a:graphicData uri="http://schemas.openxmlformats.org/presentationml/2006/ole">
            <mc:AlternateContent xmlns:mc="http://schemas.openxmlformats.org/markup-compatibility/2006">
              <mc:Choice xmlns:v="urn:schemas-microsoft-com:vml" Requires="v">
                <p:oleObj spid="_x0000_s81958" name="Equation" r:id="rId4" imgW="2921000" imgH="419100" progId="">
                  <p:embed/>
                </p:oleObj>
              </mc:Choice>
              <mc:Fallback>
                <p:oleObj name="Equation" r:id="rId4" imgW="2921000" imgH="419100" progId="">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2840038"/>
                        <a:ext cx="6553200"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3"/>
          <p:cNvGraphicFramePr>
            <a:graphicFrameLocks noChangeAspect="1"/>
          </p:cNvGraphicFramePr>
          <p:nvPr/>
        </p:nvGraphicFramePr>
        <p:xfrm>
          <a:off x="2538413" y="3781425"/>
          <a:ext cx="3810000" cy="466725"/>
        </p:xfrm>
        <a:graphic>
          <a:graphicData uri="http://schemas.openxmlformats.org/presentationml/2006/ole">
            <mc:AlternateContent xmlns:mc="http://schemas.openxmlformats.org/markup-compatibility/2006">
              <mc:Choice xmlns:v="urn:schemas-microsoft-com:vml" Requires="v">
                <p:oleObj spid="_x0000_s81959" name="Equation" r:id="rId6" imgW="1866900" imgH="228600" progId="">
                  <p:embed/>
                </p:oleObj>
              </mc:Choice>
              <mc:Fallback>
                <p:oleObj name="Equation" r:id="rId6" imgW="1866900" imgH="228600" progId="">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413" y="3781425"/>
                        <a:ext cx="3810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71"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2972" name="标题 1"/>
          <p:cNvSpPr>
            <a:spLocks noGrp="1"/>
          </p:cNvSpPr>
          <p:nvPr>
            <p:ph type="title" idx="4294967295"/>
          </p:nvPr>
        </p:nvSpPr>
        <p:spPr>
          <a:xfrm>
            <a:off x="1631950"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化导数为差商</a:t>
            </a:r>
          </a:p>
        </p:txBody>
      </p:sp>
      <p:graphicFrame>
        <p:nvGraphicFramePr>
          <p:cNvPr id="2" name="Object 25"/>
          <p:cNvGraphicFramePr>
            <a:graphicFrameLocks noChangeAspect="1"/>
          </p:cNvGraphicFramePr>
          <p:nvPr/>
        </p:nvGraphicFramePr>
        <p:xfrm>
          <a:off x="1919288" y="2700338"/>
          <a:ext cx="5334000" cy="884237"/>
        </p:xfrm>
        <a:graphic>
          <a:graphicData uri="http://schemas.openxmlformats.org/presentationml/2006/ole">
            <mc:AlternateContent xmlns:mc="http://schemas.openxmlformats.org/markup-compatibility/2006">
              <mc:Choice xmlns:v="urn:schemas-microsoft-com:vml" Requires="v">
                <p:oleObj spid="_x0000_s82985" name="公式" r:id="rId4" imgW="2374900" imgH="393700" progId="Equation.3">
                  <p:embed/>
                </p:oleObj>
              </mc:Choice>
              <mc:Fallback>
                <p:oleObj name="公式" r:id="rId4" imgW="2374900" imgH="3937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2700338"/>
                        <a:ext cx="533400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1890713" y="1476375"/>
            <a:ext cx="7427912" cy="831850"/>
          </a:xfrm>
          <a:prstGeom prst="rect">
            <a:avLst/>
          </a:prstGeom>
          <a:noFill/>
          <a:ln w="9525">
            <a:noFill/>
            <a:miter lim="800000"/>
            <a:headEnd/>
            <a:tailEnd/>
          </a:ln>
        </p:spPr>
        <p:txBody>
          <a:bodyPr/>
          <a:lstStyle/>
          <a:p>
            <a:pPr eaLnBrk="0" hangingPunct="0">
              <a:spcBef>
                <a:spcPct val="20000"/>
              </a:spcBef>
              <a:buFont typeface="Arial" charset="0"/>
              <a:buNone/>
            </a:pPr>
            <a:r>
              <a:rPr lang="zh-CN" altLang="en-US" sz="2800">
                <a:latin typeface="Calibri" pitchFamily="34" charset="0"/>
              </a:rPr>
              <a:t> </a:t>
            </a:r>
            <a:r>
              <a:rPr lang="zh-CN" altLang="en-US" sz="2800">
                <a:latin typeface="Calibri" pitchFamily="34" charset="0"/>
                <a:ea typeface="楷体_GB2312"/>
                <a:cs typeface="楷体_GB2312"/>
              </a:rPr>
              <a:t>利用</a:t>
            </a:r>
            <a:r>
              <a:rPr lang="zh-CN" altLang="en-US" sz="2800">
                <a:latin typeface="Times New Roman" pitchFamily="18" charset="0"/>
                <a:ea typeface="楷体_GB2312"/>
                <a:cs typeface="楷体_GB2312"/>
              </a:rPr>
              <a:t>化导数为差商的方法</a:t>
            </a:r>
          </a:p>
          <a:p>
            <a:pPr eaLnBrk="0" hangingPunct="0">
              <a:spcBef>
                <a:spcPct val="20000"/>
              </a:spcBef>
              <a:buFont typeface="Arial" charset="0"/>
              <a:buNone/>
            </a:pPr>
            <a:endParaRPr lang="zh-CN" altLang="en-US" sz="2800">
              <a:latin typeface="Times New Roman" pitchFamily="18" charset="0"/>
              <a:ea typeface="楷体_GB2312"/>
              <a:cs typeface="楷体_GB2312"/>
            </a:endParaRPr>
          </a:p>
        </p:txBody>
      </p:sp>
      <p:graphicFrame>
        <p:nvGraphicFramePr>
          <p:cNvPr id="3" name="Object 26"/>
          <p:cNvGraphicFramePr>
            <a:graphicFrameLocks noChangeAspect="1"/>
          </p:cNvGraphicFramePr>
          <p:nvPr/>
        </p:nvGraphicFramePr>
        <p:xfrm>
          <a:off x="2106613" y="4140200"/>
          <a:ext cx="4953000" cy="606425"/>
        </p:xfrm>
        <a:graphic>
          <a:graphicData uri="http://schemas.openxmlformats.org/presentationml/2006/ole">
            <mc:AlternateContent xmlns:mc="http://schemas.openxmlformats.org/markup-compatibility/2006">
              <mc:Choice xmlns:v="urn:schemas-microsoft-com:vml" Requires="v">
                <p:oleObj spid="_x0000_s82986" name="Equation" r:id="rId6" imgW="1866900" imgH="228600" progId="">
                  <p:embed/>
                </p:oleObj>
              </mc:Choice>
              <mc:Fallback>
                <p:oleObj name="Equation" r:id="rId6" imgW="1866900" imgH="228600" progId="">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3" y="4140200"/>
                        <a:ext cx="49530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a:spLocks noChangeArrowheads="1"/>
          </p:cNvSpPr>
          <p:nvPr/>
        </p:nvSpPr>
        <p:spPr bwMode="auto">
          <a:xfrm>
            <a:off x="1924050" y="4932363"/>
            <a:ext cx="6032500" cy="954087"/>
          </a:xfrm>
          <a:prstGeom prst="rect">
            <a:avLst/>
          </a:prstGeom>
          <a:noFill/>
          <a:ln w="9525">
            <a:noFill/>
            <a:miter lim="800000"/>
            <a:headEnd/>
            <a:tailEnd/>
          </a:ln>
        </p:spPr>
        <p:txBody>
          <a:bodyPr>
            <a:spAutoFit/>
          </a:bodyPr>
          <a:lstStyle/>
          <a:p>
            <a:pPr>
              <a:buFont typeface="Wingdings" pitchFamily="2" charset="2"/>
              <a:buNone/>
            </a:pPr>
            <a:r>
              <a:rPr lang="zh-CN" altLang="en-US" sz="2800">
                <a:ea typeface="楷体_GB2312"/>
                <a:cs typeface="楷体_GB2312"/>
              </a:rPr>
              <a:t>得差分方程</a:t>
            </a:r>
          </a:p>
          <a:p>
            <a:pPr>
              <a:buFont typeface="Wingdings" pitchFamily="2" charset="2"/>
              <a:buNone/>
            </a:pPr>
            <a:r>
              <a:rPr lang="en-US" altLang="zh-CN" sz="2800" i="1">
                <a:latin typeface="Times New Roman" pitchFamily="18" charset="0"/>
              </a:rPr>
              <a:t>       y</a:t>
            </a:r>
            <a:r>
              <a:rPr lang="en-US" altLang="zh-CN" sz="2800" i="1" baseline="-25000">
                <a:latin typeface="Times New Roman" pitchFamily="18" charset="0"/>
              </a:rPr>
              <a:t>n</a:t>
            </a:r>
            <a:r>
              <a:rPr lang="en-US" altLang="zh-CN" sz="2800" baseline="-25000">
                <a:latin typeface="Times New Roman" pitchFamily="18" charset="0"/>
              </a:rPr>
              <a:t>+1</a:t>
            </a:r>
            <a:r>
              <a:rPr lang="en-US" altLang="zh-CN" sz="2800">
                <a:latin typeface="Times New Roman" pitchFamily="18" charset="0"/>
              </a:rPr>
              <a:t>=</a:t>
            </a:r>
            <a:r>
              <a:rPr lang="en-US" altLang="zh-CN" sz="2800" i="1">
                <a:latin typeface="Times New Roman" pitchFamily="18" charset="0"/>
              </a:rPr>
              <a:t>y</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hf</a:t>
            </a:r>
            <a:r>
              <a:rPr lang="en-US" altLang="zh-CN" sz="2800">
                <a:latin typeface="Times New Roman" pitchFamily="18" charset="0"/>
              </a:rPr>
              <a:t>(</a:t>
            </a:r>
            <a:r>
              <a:rPr lang="en-US" altLang="zh-CN" sz="2800" i="1">
                <a:latin typeface="Times New Roman" pitchFamily="18" charset="0"/>
              </a:rPr>
              <a:t>x</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y</a:t>
            </a:r>
            <a:r>
              <a:rPr lang="en-US" altLang="zh-CN" sz="2800" i="1" baseline="-25000">
                <a:latin typeface="Times New Roman" pitchFamily="18" charset="0"/>
              </a:rPr>
              <a:t>n</a:t>
            </a:r>
            <a:r>
              <a:rPr lang="en-US" altLang="zh-CN" sz="2800">
                <a:latin typeface="Times New Roman" pitchFamily="18" charset="0"/>
              </a:rPr>
              <a:t>) </a:t>
            </a:r>
            <a:r>
              <a:rPr lang="zh-CN" altLang="en-US" sz="2800">
                <a:latin typeface="Times New Roman" pitchFamily="18" charset="0"/>
              </a:rPr>
              <a:t>（</a:t>
            </a:r>
            <a:r>
              <a:rPr lang="en-US" altLang="zh-CN" sz="2800" i="1">
                <a:latin typeface="Times New Roman" pitchFamily="18" charset="0"/>
              </a:rPr>
              <a:t>n</a:t>
            </a:r>
            <a:r>
              <a:rPr lang="en-US" altLang="zh-CN" sz="2800">
                <a:latin typeface="Times New Roman" pitchFamily="18" charset="0"/>
              </a:rPr>
              <a:t>=0,1,2,…</a:t>
            </a:r>
            <a:r>
              <a:rPr lang="zh-CN" altLang="en-US" sz="2800">
                <a:latin typeface="Times New Roman" pitchFamily="18" charset="0"/>
              </a:rPr>
              <a:t>）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90"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3991" name="标题 1"/>
          <p:cNvSpPr>
            <a:spLocks noGrp="1"/>
          </p:cNvSpPr>
          <p:nvPr>
            <p:ph type="title" idx="4294967295"/>
          </p:nvPr>
        </p:nvSpPr>
        <p:spPr>
          <a:xfrm>
            <a:off x="1460500" y="539750"/>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例 用</a:t>
            </a:r>
            <a:r>
              <a:rPr lang="en-US" altLang="zh-CN" sz="2500" smtClean="0">
                <a:solidFill>
                  <a:srgbClr val="7C1D20"/>
                </a:solidFill>
                <a:latin typeface="微软雅黑" pitchFamily="34" charset="-122"/>
                <a:ea typeface="微软雅黑" pitchFamily="34" charset="-122"/>
              </a:rPr>
              <a:t>Euler</a:t>
            </a:r>
            <a:r>
              <a:rPr lang="zh-CN" altLang="en-US" sz="2500" smtClean="0">
                <a:solidFill>
                  <a:srgbClr val="7C1D20"/>
                </a:solidFill>
                <a:latin typeface="微软雅黑" pitchFamily="34" charset="-122"/>
                <a:ea typeface="微软雅黑" pitchFamily="34" charset="-122"/>
              </a:rPr>
              <a:t>方法求解问题</a:t>
            </a:r>
          </a:p>
        </p:txBody>
      </p:sp>
      <p:sp>
        <p:nvSpPr>
          <p:cNvPr id="5" name="Rectangle 3"/>
          <p:cNvSpPr txBox="1">
            <a:spLocks noChangeArrowheads="1"/>
          </p:cNvSpPr>
          <p:nvPr/>
        </p:nvSpPr>
        <p:spPr bwMode="auto">
          <a:xfrm>
            <a:off x="1489075" y="1724025"/>
            <a:ext cx="7772400" cy="4114800"/>
          </a:xfrm>
          <a:prstGeom prst="rect">
            <a:avLst/>
          </a:prstGeom>
          <a:noFill/>
          <a:ln w="9525">
            <a:noFill/>
            <a:miter lim="800000"/>
            <a:headEnd/>
            <a:tailEnd/>
          </a:ln>
        </p:spPr>
        <p:txBody>
          <a:bodyPr/>
          <a:lstStyle/>
          <a:p>
            <a:pPr marL="390525" indent="-390525">
              <a:lnSpc>
                <a:spcPct val="90000"/>
              </a:lnSpc>
              <a:spcBef>
                <a:spcPct val="20000"/>
              </a:spcBef>
              <a:buFont typeface="Arial" charset="0"/>
              <a:buChar char="•"/>
            </a:pPr>
            <a:endParaRPr lang="zh-CN" altLang="en-US" sz="2800">
              <a:latin typeface="Calibri" pitchFamily="34" charset="0"/>
            </a:endParaRPr>
          </a:p>
          <a:p>
            <a:pPr marL="390525" indent="-390525">
              <a:lnSpc>
                <a:spcPct val="90000"/>
              </a:lnSpc>
              <a:spcBef>
                <a:spcPct val="20000"/>
              </a:spcBef>
              <a:buFont typeface="Arial" charset="0"/>
              <a:buChar char="•"/>
            </a:pPr>
            <a:endParaRPr lang="zh-CN" altLang="en-US" sz="2800">
              <a:latin typeface="Calibri" pitchFamily="34" charset="0"/>
            </a:endParaRPr>
          </a:p>
          <a:p>
            <a:pPr marL="390525" indent="-390525">
              <a:lnSpc>
                <a:spcPct val="90000"/>
              </a:lnSpc>
              <a:spcBef>
                <a:spcPct val="20000"/>
              </a:spcBef>
              <a:buFont typeface="Wingdings" pitchFamily="2" charset="2"/>
              <a:buNone/>
            </a:pPr>
            <a:r>
              <a:rPr lang="zh-CN" altLang="en-US" sz="2800">
                <a:latin typeface="Calibri" pitchFamily="34" charset="0"/>
                <a:ea typeface="楷体_GB2312"/>
                <a:cs typeface="楷体_GB2312"/>
              </a:rPr>
              <a:t>   取</a:t>
            </a:r>
            <a:r>
              <a:rPr lang="en-US" altLang="zh-CN" sz="2800" i="1">
                <a:latin typeface="Times New Roman" pitchFamily="18" charset="0"/>
              </a:rPr>
              <a:t>h</a:t>
            </a:r>
            <a:r>
              <a:rPr lang="en-US" altLang="zh-CN" sz="2800">
                <a:latin typeface="Times New Roman" pitchFamily="18" charset="0"/>
              </a:rPr>
              <a:t>=0.1</a:t>
            </a:r>
          </a:p>
          <a:p>
            <a:pPr marL="390525" indent="-390525">
              <a:lnSpc>
                <a:spcPct val="90000"/>
              </a:lnSpc>
              <a:spcBef>
                <a:spcPct val="20000"/>
              </a:spcBef>
              <a:buFont typeface="Arial" charset="0"/>
              <a:buChar char="•"/>
            </a:pPr>
            <a:r>
              <a:rPr lang="zh-CN" altLang="en-US" sz="2800">
                <a:latin typeface="Calibri" pitchFamily="34" charset="0"/>
              </a:rPr>
              <a:t>解 </a:t>
            </a:r>
            <a:r>
              <a:rPr lang="zh-CN" altLang="en-US" sz="2800">
                <a:latin typeface="Calibri" pitchFamily="34" charset="0"/>
                <a:ea typeface="楷体_GB2312"/>
                <a:cs typeface="楷体_GB2312"/>
              </a:rPr>
              <a:t>设</a:t>
            </a:r>
            <a:r>
              <a:rPr lang="en-US" altLang="zh-CN" sz="2800" i="1">
                <a:latin typeface="Times New Roman" pitchFamily="18" charset="0"/>
                <a:ea typeface="楷体_GB2312"/>
                <a:cs typeface="楷体_GB2312"/>
              </a:rPr>
              <a:t>f</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+1</a:t>
            </a:r>
            <a:r>
              <a:rPr lang="zh-CN" altLang="en-US" sz="2800">
                <a:latin typeface="Times New Roman" pitchFamily="18" charset="0"/>
              </a:rPr>
              <a:t>，</a:t>
            </a:r>
            <a:r>
              <a:rPr lang="en-US" altLang="zh-CN" sz="2800" i="1">
                <a:latin typeface="Times New Roman" pitchFamily="18" charset="0"/>
              </a:rPr>
              <a:t>x</a:t>
            </a:r>
            <a:r>
              <a:rPr lang="en-US" altLang="zh-CN" sz="2800" baseline="-25000">
                <a:latin typeface="Times New Roman" pitchFamily="18" charset="0"/>
              </a:rPr>
              <a:t>0</a:t>
            </a:r>
            <a:r>
              <a:rPr lang="en-US" altLang="zh-CN" sz="2800">
                <a:latin typeface="Times New Roman" pitchFamily="18" charset="0"/>
              </a:rPr>
              <a:t>=0,</a:t>
            </a:r>
            <a:r>
              <a:rPr lang="en-US" altLang="zh-CN" sz="2800" i="1">
                <a:latin typeface="Times New Roman" pitchFamily="18" charset="0"/>
              </a:rPr>
              <a:t>y</a:t>
            </a:r>
            <a:r>
              <a:rPr lang="en-US" altLang="zh-CN" sz="2800" baseline="-25000">
                <a:latin typeface="Times New Roman" pitchFamily="18" charset="0"/>
              </a:rPr>
              <a:t>0</a:t>
            </a:r>
            <a:r>
              <a:rPr lang="en-US" altLang="zh-CN" sz="2800">
                <a:latin typeface="Times New Roman" pitchFamily="18" charset="0"/>
              </a:rPr>
              <a:t>=1,</a:t>
            </a:r>
            <a:r>
              <a:rPr lang="en-US" altLang="zh-CN" sz="2800" i="1">
                <a:latin typeface="Times New Roman" pitchFamily="18" charset="0"/>
              </a:rPr>
              <a:t>x</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x</a:t>
            </a:r>
            <a:r>
              <a:rPr lang="en-US" altLang="zh-CN" sz="2800" baseline="-25000">
                <a:latin typeface="Times New Roman" pitchFamily="18" charset="0"/>
              </a:rPr>
              <a:t>0</a:t>
            </a:r>
            <a:r>
              <a:rPr lang="en-US" altLang="zh-CN" sz="2800">
                <a:latin typeface="Times New Roman" pitchFamily="18" charset="0"/>
              </a:rPr>
              <a:t>+</a:t>
            </a:r>
            <a:r>
              <a:rPr lang="en-US" altLang="zh-CN" sz="2800" i="1">
                <a:latin typeface="Times New Roman" pitchFamily="18" charset="0"/>
              </a:rPr>
              <a:t>nh=</a:t>
            </a:r>
            <a:r>
              <a:rPr lang="en-US" altLang="zh-CN" sz="2800">
                <a:latin typeface="Times New Roman" pitchFamily="18" charset="0"/>
              </a:rPr>
              <a:t>0.1</a:t>
            </a:r>
            <a:r>
              <a:rPr lang="en-US" altLang="zh-CN" sz="2800" i="1">
                <a:latin typeface="Times New Roman" pitchFamily="18" charset="0"/>
              </a:rPr>
              <a:t>n</a:t>
            </a:r>
            <a:r>
              <a:rPr lang="zh-CN" altLang="en-US" sz="2800">
                <a:latin typeface="Times New Roman" pitchFamily="18" charset="0"/>
              </a:rPr>
              <a:t>（</a:t>
            </a:r>
            <a:r>
              <a:rPr lang="en-US" altLang="zh-CN" sz="2800" i="1">
                <a:latin typeface="Times New Roman" pitchFamily="18" charset="0"/>
              </a:rPr>
              <a:t>n</a:t>
            </a:r>
            <a:r>
              <a:rPr lang="en-US" altLang="zh-CN" sz="2800">
                <a:latin typeface="Times New Roman" pitchFamily="18" charset="0"/>
              </a:rPr>
              <a:t>=0,1,…,10</a:t>
            </a:r>
            <a:r>
              <a:rPr lang="zh-CN" altLang="en-US" sz="2800">
                <a:latin typeface="Times New Roman" pitchFamily="18" charset="0"/>
              </a:rPr>
              <a:t>）</a:t>
            </a:r>
          </a:p>
          <a:p>
            <a:pPr marL="390525" indent="-390525">
              <a:lnSpc>
                <a:spcPct val="90000"/>
              </a:lnSpc>
              <a:spcBef>
                <a:spcPct val="20000"/>
              </a:spcBef>
              <a:buFont typeface="Wingdings" pitchFamily="2" charset="2"/>
              <a:buNone/>
            </a:pPr>
            <a:r>
              <a:rPr lang="zh-CN" altLang="en-US" sz="2800">
                <a:latin typeface="Calibri" pitchFamily="34" charset="0"/>
              </a:rPr>
              <a:t>    </a:t>
            </a:r>
            <a:r>
              <a:rPr lang="en-US" altLang="zh-CN" sz="2800">
                <a:latin typeface="Calibri" pitchFamily="34" charset="0"/>
              </a:rPr>
              <a:t>Euler</a:t>
            </a:r>
            <a:r>
              <a:rPr lang="zh-CN" altLang="en-US" sz="2800">
                <a:latin typeface="Calibri" pitchFamily="34" charset="0"/>
                <a:ea typeface="楷体_GB2312"/>
                <a:cs typeface="楷体_GB2312"/>
              </a:rPr>
              <a:t>格式为</a:t>
            </a:r>
          </a:p>
          <a:p>
            <a:pPr marL="390525" indent="-390525">
              <a:lnSpc>
                <a:spcPct val="90000"/>
              </a:lnSpc>
              <a:spcBef>
                <a:spcPct val="20000"/>
              </a:spcBef>
              <a:buFont typeface="Wingdings" pitchFamily="2" charset="2"/>
              <a:buNone/>
            </a:pPr>
            <a:r>
              <a:rPr lang="zh-CN" altLang="en-US" sz="2800">
                <a:latin typeface="Times New Roman" pitchFamily="18" charset="0"/>
                <a:ea typeface="楷体_GB2312"/>
                <a:cs typeface="楷体_GB2312"/>
              </a:rPr>
              <a:t>    </a:t>
            </a:r>
            <a:endParaRPr lang="en-US" altLang="zh-CN" sz="2800">
              <a:latin typeface="Times New Roman" pitchFamily="18" charset="0"/>
              <a:ea typeface="楷体_GB2312"/>
              <a:cs typeface="楷体_GB2312"/>
            </a:endParaRPr>
          </a:p>
          <a:p>
            <a:pPr marL="390525" indent="-390525">
              <a:lnSpc>
                <a:spcPct val="90000"/>
              </a:lnSpc>
              <a:spcBef>
                <a:spcPct val="20000"/>
              </a:spcBef>
              <a:buFont typeface="Wingdings" pitchFamily="2" charset="2"/>
              <a:buNone/>
            </a:pPr>
            <a:r>
              <a:rPr lang="en-US" altLang="zh-CN" sz="2800">
                <a:latin typeface="Times New Roman" pitchFamily="18" charset="0"/>
                <a:ea typeface="楷体_GB2312"/>
                <a:cs typeface="楷体_GB2312"/>
              </a:rPr>
              <a:t>   </a:t>
            </a:r>
            <a:r>
              <a:rPr lang="zh-CN" altLang="en-US" sz="2800">
                <a:latin typeface="Times New Roman" pitchFamily="18" charset="0"/>
                <a:ea typeface="楷体_GB2312"/>
                <a:cs typeface="楷体_GB2312"/>
              </a:rPr>
              <a:t>由</a:t>
            </a:r>
            <a:r>
              <a:rPr lang="en-US" altLang="zh-CN" sz="2800" i="1">
                <a:latin typeface="Times New Roman" pitchFamily="18" charset="0"/>
                <a:ea typeface="楷体_GB2312"/>
                <a:cs typeface="楷体_GB2312"/>
              </a:rPr>
              <a:t>y</a:t>
            </a:r>
            <a:r>
              <a:rPr lang="en-US" altLang="zh-CN" sz="2800" baseline="-25000">
                <a:latin typeface="Times New Roman" pitchFamily="18" charset="0"/>
                <a:ea typeface="楷体_GB2312"/>
                <a:cs typeface="楷体_GB2312"/>
              </a:rPr>
              <a:t>0</a:t>
            </a:r>
            <a:r>
              <a:rPr lang="en-US" altLang="zh-CN" sz="2800">
                <a:latin typeface="Times New Roman" pitchFamily="18" charset="0"/>
                <a:ea typeface="楷体_GB2312"/>
                <a:cs typeface="楷体_GB2312"/>
              </a:rPr>
              <a:t>=1</a:t>
            </a:r>
            <a:r>
              <a:rPr lang="zh-CN" altLang="en-US" sz="2800">
                <a:latin typeface="Times New Roman" pitchFamily="18" charset="0"/>
                <a:ea typeface="楷体_GB2312"/>
                <a:cs typeface="楷体_GB2312"/>
              </a:rPr>
              <a:t>出发，按上面公式的计算结果并与精确解</a:t>
            </a:r>
            <a:r>
              <a:rPr lang="en-US" altLang="zh-CN" sz="2800" i="1">
                <a:latin typeface="Times New Roman" pitchFamily="18" charset="0"/>
                <a:ea typeface="楷体_GB2312"/>
                <a:cs typeface="楷体_GB2312"/>
              </a:rPr>
              <a:t>y</a:t>
            </a:r>
            <a:r>
              <a:rPr lang="en-US" altLang="zh-CN" sz="2800">
                <a:latin typeface="Times New Roman" pitchFamily="18" charset="0"/>
                <a:ea typeface="楷体_GB2312"/>
                <a:cs typeface="楷体_GB2312"/>
              </a:rPr>
              <a:t>(</a:t>
            </a:r>
            <a:r>
              <a:rPr lang="en-US" altLang="zh-CN" sz="2800" i="1">
                <a:latin typeface="Times New Roman" pitchFamily="18" charset="0"/>
                <a:ea typeface="楷体_GB2312"/>
                <a:cs typeface="楷体_GB2312"/>
              </a:rPr>
              <a:t>x</a:t>
            </a:r>
            <a:r>
              <a:rPr lang="en-US" altLang="zh-CN" sz="2800">
                <a:latin typeface="Times New Roman" pitchFamily="18" charset="0"/>
                <a:ea typeface="楷体_GB2312"/>
                <a:cs typeface="楷体_GB2312"/>
              </a:rPr>
              <a:t>)</a:t>
            </a:r>
            <a:r>
              <a:rPr lang="zh-CN" altLang="en-US" sz="2800">
                <a:latin typeface="Times New Roman" pitchFamily="18" charset="0"/>
                <a:ea typeface="楷体_GB2312"/>
                <a:cs typeface="楷体_GB2312"/>
              </a:rPr>
              <a:t>进行比较，如表所示</a:t>
            </a:r>
            <a:endParaRPr lang="zh-CN" altLang="en-US" sz="2800">
              <a:latin typeface="Calibri" pitchFamily="34" charset="0"/>
              <a:ea typeface="楷体_GB2312"/>
              <a:cs typeface="楷体_GB2312"/>
            </a:endParaRPr>
          </a:p>
        </p:txBody>
      </p:sp>
      <p:graphicFrame>
        <p:nvGraphicFramePr>
          <p:cNvPr id="2" name="Object 20"/>
          <p:cNvGraphicFramePr>
            <a:graphicFrameLocks noChangeAspect="1"/>
          </p:cNvGraphicFramePr>
          <p:nvPr/>
        </p:nvGraphicFramePr>
        <p:xfrm>
          <a:off x="1820863" y="1116013"/>
          <a:ext cx="3505200" cy="1384300"/>
        </p:xfrm>
        <a:graphic>
          <a:graphicData uri="http://schemas.openxmlformats.org/presentationml/2006/ole">
            <mc:AlternateContent xmlns:mc="http://schemas.openxmlformats.org/markup-compatibility/2006">
              <mc:Choice xmlns:v="urn:schemas-microsoft-com:vml" Requires="v">
                <p:oleObj spid="_x0000_s84004" r:id="rId4" imgW="1663700" imgH="660400" progId="">
                  <p:embed/>
                </p:oleObj>
              </mc:Choice>
              <mc:Fallback>
                <p:oleObj r:id="rId4" imgW="1663700" imgH="66040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1116013"/>
                        <a:ext cx="3505200"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1"/>
          <p:cNvGraphicFramePr>
            <a:graphicFrameLocks noChangeAspect="1"/>
          </p:cNvGraphicFramePr>
          <p:nvPr/>
        </p:nvGraphicFramePr>
        <p:xfrm>
          <a:off x="3043238" y="4356100"/>
          <a:ext cx="6108700" cy="517525"/>
        </p:xfrm>
        <a:graphic>
          <a:graphicData uri="http://schemas.openxmlformats.org/presentationml/2006/ole">
            <mc:AlternateContent xmlns:mc="http://schemas.openxmlformats.org/markup-compatibility/2006">
              <mc:Choice xmlns:v="urn:schemas-microsoft-com:vml" Requires="v">
                <p:oleObj spid="_x0000_s84005" r:id="rId6" imgW="2717800" imgH="228600" progId="">
                  <p:embed/>
                </p:oleObj>
              </mc:Choice>
              <mc:Fallback>
                <p:oleObj r:id="rId6" imgW="2717800" imgH="22860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3238" y="4356100"/>
                        <a:ext cx="61087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5" name="Picture 5" descr="C:\Users\Administrator\Desktop\财大ppt模板\B9PPT模板（一）-07.jpg"/>
          <p:cNvPicPr>
            <a:picLocks noChangeAspect="1" noChangeArrowheads="1"/>
          </p:cNvPicPr>
          <p:nvPr/>
        </p:nvPicPr>
        <p:blipFill>
          <a:blip r:embed="rId2"/>
          <a:srcRect/>
          <a:stretch>
            <a:fillRect/>
          </a:stretch>
        </p:blipFill>
        <p:spPr bwMode="auto">
          <a:xfrm>
            <a:off x="1588" y="1588"/>
            <a:ext cx="10691812" cy="7559675"/>
          </a:xfrm>
          <a:prstGeom prst="rect">
            <a:avLst/>
          </a:prstGeom>
          <a:noFill/>
          <a:ln w="9525">
            <a:noFill/>
            <a:miter lim="800000"/>
            <a:headEnd/>
            <a:tailEnd/>
          </a:ln>
        </p:spPr>
      </p:pic>
      <p:sp>
        <p:nvSpPr>
          <p:cNvPr id="134146" name="标题 1"/>
          <p:cNvSpPr>
            <a:spLocks noGrp="1"/>
          </p:cNvSpPr>
          <p:nvPr>
            <p:ph type="title" idx="4294967295"/>
          </p:nvPr>
        </p:nvSpPr>
        <p:spPr>
          <a:xfrm>
            <a:off x="1182688" y="8286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计算结果</a:t>
            </a:r>
          </a:p>
        </p:txBody>
      </p:sp>
      <p:sp>
        <p:nvSpPr>
          <p:cNvPr id="134147" name="Rectangle 3"/>
          <p:cNvSpPr txBox="1">
            <a:spLocks noChangeArrowheads="1"/>
          </p:cNvSpPr>
          <p:nvPr/>
        </p:nvSpPr>
        <p:spPr bwMode="auto">
          <a:xfrm>
            <a:off x="1182688" y="2017713"/>
            <a:ext cx="7772400" cy="4114800"/>
          </a:xfrm>
          <a:prstGeom prst="rect">
            <a:avLst/>
          </a:prstGeom>
          <a:noFill/>
          <a:ln w="9525">
            <a:noFill/>
            <a:miter lim="800000"/>
            <a:headEnd/>
            <a:tailEnd/>
          </a:ln>
        </p:spPr>
        <p:txBody>
          <a:bodyPr/>
          <a:lstStyle/>
          <a:p>
            <a:pPr marL="390525" indent="-390525">
              <a:lnSpc>
                <a:spcPct val="80000"/>
              </a:lnSpc>
              <a:spcBef>
                <a:spcPct val="20000"/>
              </a:spcBef>
              <a:buFont typeface="Arial" charset="0"/>
              <a:buChar char="•"/>
            </a:pP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i="1">
                <a:latin typeface="Times New Roman" pitchFamily="18" charset="0"/>
                <a:ea typeface="楷体_GB2312"/>
                <a:cs typeface="楷体_GB2312"/>
              </a:rPr>
              <a:t>             y</a:t>
            </a:r>
            <a:r>
              <a:rPr lang="en-US" altLang="zh-CN" sz="2000" i="1" baseline="-25000">
                <a:latin typeface="Times New Roman" pitchFamily="18" charset="0"/>
                <a:ea typeface="楷体_GB2312"/>
                <a:cs typeface="楷体_GB2312"/>
              </a:rPr>
              <a:t>n</a:t>
            </a:r>
            <a:r>
              <a:rPr lang="en-US" altLang="zh-CN" sz="2000" i="1">
                <a:latin typeface="Times New Roman" pitchFamily="18" charset="0"/>
                <a:ea typeface="楷体_GB2312"/>
                <a:cs typeface="楷体_GB2312"/>
              </a:rPr>
              <a:t>                 y</a:t>
            </a:r>
            <a:r>
              <a:rPr lang="en-US" altLang="zh-CN" sz="2000">
                <a:latin typeface="Times New Roman" pitchFamily="18" charset="0"/>
                <a:ea typeface="楷体_GB2312"/>
                <a:cs typeface="楷体_GB2312"/>
              </a:rPr>
              <a:t>(</a:t>
            </a: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           </a:t>
            </a:r>
            <a:r>
              <a:rPr lang="en-US" altLang="zh-CN" sz="2000">
                <a:latin typeface="Times New Roman" pitchFamily="18" charset="0"/>
                <a:ea typeface="楷体_GB2312"/>
                <a:cs typeface="Times New Roman" pitchFamily="18" charset="0"/>
              </a:rPr>
              <a:t>| </a:t>
            </a:r>
            <a:r>
              <a:rPr lang="en-US" altLang="zh-CN" sz="2000" i="1">
                <a:latin typeface="Times New Roman" pitchFamily="18" charset="0"/>
                <a:ea typeface="楷体_GB2312"/>
                <a:cs typeface="楷体_GB2312"/>
              </a:rPr>
              <a:t>y</a:t>
            </a:r>
            <a:r>
              <a:rPr lang="en-US" altLang="zh-CN" sz="2000">
                <a:latin typeface="Times New Roman" pitchFamily="18" charset="0"/>
                <a:ea typeface="楷体_GB2312"/>
                <a:cs typeface="楷体_GB2312"/>
              </a:rPr>
              <a:t>(</a:t>
            </a:r>
            <a:r>
              <a:rPr lang="en-US" altLang="zh-CN" sz="2000" i="1">
                <a:latin typeface="Times New Roman" pitchFamily="18" charset="0"/>
                <a:ea typeface="楷体_GB2312"/>
                <a:cs typeface="楷体_GB2312"/>
              </a:rPr>
              <a:t>x</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 –</a:t>
            </a:r>
            <a:r>
              <a:rPr lang="en-US" altLang="zh-CN" sz="2000" i="1">
                <a:latin typeface="Times New Roman" pitchFamily="18" charset="0"/>
                <a:ea typeface="楷体_GB2312"/>
                <a:cs typeface="楷体_GB2312"/>
              </a:rPr>
              <a:t>y</a:t>
            </a:r>
            <a:r>
              <a:rPr lang="en-US" altLang="zh-CN" sz="2000" i="1" baseline="-25000">
                <a:latin typeface="Times New Roman" pitchFamily="18" charset="0"/>
                <a:ea typeface="楷体_GB2312"/>
                <a:cs typeface="楷体_GB2312"/>
              </a:rPr>
              <a:t>n</a:t>
            </a:r>
            <a:r>
              <a:rPr lang="en-US" altLang="zh-CN" sz="2000" baseline="-25000">
                <a:latin typeface="Times New Roman" pitchFamily="18" charset="0"/>
                <a:ea typeface="楷体_GB2312"/>
                <a:cs typeface="楷体_GB2312"/>
              </a:rPr>
              <a:t>+1</a:t>
            </a:r>
            <a:r>
              <a:rPr lang="en-US" altLang="zh-CN" sz="2000">
                <a:latin typeface="Times New Roman" pitchFamily="18" charset="0"/>
                <a:ea typeface="楷体_GB2312"/>
                <a:cs typeface="楷体_GB2312"/>
              </a:rPr>
              <a:t>|</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0        1.000 000       1.000 000               0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0.1     1.000 000       1.004 837         0.004 837</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0.2     1.010 000       1.018 731         0.008 731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0.3     1.029 000       1.040 818         0.011 818</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0.4     1.056 100       1.070 320         0.014 220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0.5     1.090 490       1.106 531         0.016 041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0.6     1.131 441       1.148 812         0.017 371</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0.7     1.178 297       1.196 585         0.018 288</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0.8     1.230 467       1.249 329         0.018 862</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0.9     1.287 420       1.306 570         0.019 150</a:t>
            </a:r>
          </a:p>
          <a:p>
            <a:pPr marL="390525" indent="-390525">
              <a:lnSpc>
                <a:spcPct val="80000"/>
              </a:lnSpc>
              <a:spcBef>
                <a:spcPct val="20000"/>
              </a:spcBef>
              <a:buFont typeface="Arial" charset="0"/>
              <a:buChar char="•"/>
            </a:pPr>
            <a:r>
              <a:rPr lang="en-US" altLang="zh-CN" sz="2000">
                <a:latin typeface="Times New Roman" pitchFamily="18" charset="0"/>
                <a:ea typeface="楷体_GB2312"/>
                <a:cs typeface="楷体_GB2312"/>
              </a:rPr>
              <a:t>1.0     1.348 678       1.367 879         0.019 201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69" name="Picture 4" descr="C:\Users\Administrator\Desktop\财大ppt模板\B9PPT模板（一）-08.jpg"/>
          <p:cNvPicPr>
            <a:picLocks noChangeAspect="1" noChangeArrowheads="1"/>
          </p:cNvPicPr>
          <p:nvPr/>
        </p:nvPicPr>
        <p:blipFill>
          <a:blip r:embed="rId2"/>
          <a:srcRect/>
          <a:stretch>
            <a:fillRect/>
          </a:stretch>
        </p:blipFill>
        <p:spPr bwMode="auto">
          <a:xfrm>
            <a:off x="1588" y="0"/>
            <a:ext cx="10691812" cy="7559675"/>
          </a:xfrm>
          <a:prstGeom prst="rect">
            <a:avLst/>
          </a:prstGeom>
          <a:noFill/>
          <a:ln w="9525">
            <a:noFill/>
            <a:miter lim="800000"/>
            <a:headEnd/>
            <a:tailEnd/>
          </a:ln>
        </p:spPr>
      </p:pic>
      <p:sp>
        <p:nvSpPr>
          <p:cNvPr id="135170" name="标题 1"/>
          <p:cNvSpPr>
            <a:spLocks noGrp="1"/>
          </p:cNvSpPr>
          <p:nvPr>
            <p:ph type="title"/>
          </p:nvPr>
        </p:nvSpPr>
        <p:spPr>
          <a:xfrm>
            <a:off x="488950" y="2851150"/>
            <a:ext cx="9623425" cy="1260475"/>
          </a:xfrm>
        </p:spPr>
        <p:txBody>
          <a:bodyPr/>
          <a:lstStyle/>
          <a:p>
            <a:pPr eaLnBrk="1" hangingPunct="1"/>
            <a:r>
              <a:rPr lang="zh-CN" altLang="en-US" sz="7200" smtClean="0">
                <a:solidFill>
                  <a:srgbClr val="7C1D20"/>
                </a:solidFill>
                <a:latin typeface="微软雅黑" pitchFamily="34" charset="-122"/>
                <a:ea typeface="微软雅黑" pitchFamily="34" charset="-122"/>
              </a:rPr>
              <a:t>   谢  谢！</a:t>
            </a:r>
          </a:p>
        </p:txBody>
      </p:sp>
      <p:sp>
        <p:nvSpPr>
          <p:cNvPr id="135171" name="内容占位符 2"/>
          <p:cNvSpPr>
            <a:spLocks noGrp="1"/>
          </p:cNvSpPr>
          <p:nvPr>
            <p:ph idx="1"/>
          </p:nvPr>
        </p:nvSpPr>
        <p:spPr>
          <a:xfrm>
            <a:off x="534988" y="3995738"/>
            <a:ext cx="9623425" cy="714375"/>
          </a:xfrm>
        </p:spPr>
        <p:txBody>
          <a:bodyPr/>
          <a:lstStyle/>
          <a:p>
            <a:pPr algn="ctr" eaLnBrk="1" hangingPunct="1">
              <a:buFont typeface="Arial" charset="0"/>
              <a:buNone/>
            </a:pPr>
            <a:r>
              <a:rPr lang="en-US" altLang="zh-CN" smtClean="0">
                <a:solidFill>
                  <a:srgbClr val="7C1D20"/>
                </a:solidFill>
                <a:latin typeface="微软雅黑" pitchFamily="34" charset="-122"/>
                <a:ea typeface="微软雅黑" pitchFamily="34" charset="-122"/>
              </a:rPr>
              <a:t>Thank You</a:t>
            </a:r>
            <a:endParaRPr lang="zh-CN" altLang="en-US" smtClean="0">
              <a:solidFill>
                <a:srgbClr val="7C1D2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780" name="Picture 5" descr="C:\Users\Administrator\Desktop\财大ppt模板\B9PPT模板（一）-07.jpg"/>
          <p:cNvPicPr>
            <a:picLocks noChangeAspect="1" noChangeArrowheads="1"/>
          </p:cNvPicPr>
          <p:nvPr/>
        </p:nvPicPr>
        <p:blipFill>
          <a:blip r:embed="rId3"/>
          <a:srcRect/>
          <a:stretch>
            <a:fillRect/>
          </a:stretch>
        </p:blipFill>
        <p:spPr bwMode="auto">
          <a:xfrm>
            <a:off x="1588" y="-539750"/>
            <a:ext cx="10691812" cy="7559675"/>
          </a:xfrm>
          <a:prstGeom prst="rect">
            <a:avLst/>
          </a:prstGeom>
          <a:noFill/>
          <a:ln w="9525">
            <a:noFill/>
            <a:miter lim="800000"/>
            <a:headEnd/>
            <a:tailEnd/>
          </a:ln>
        </p:spPr>
      </p:pic>
      <p:sp>
        <p:nvSpPr>
          <p:cNvPr id="42781" name="标题 1"/>
          <p:cNvSpPr>
            <a:spLocks noGrp="1"/>
          </p:cNvSpPr>
          <p:nvPr>
            <p:ph type="title" idx="4294967295"/>
          </p:nvPr>
        </p:nvSpPr>
        <p:spPr>
          <a:xfrm>
            <a:off x="1674813" y="612775"/>
            <a:ext cx="7429500" cy="496888"/>
          </a:xfrm>
        </p:spPr>
        <p:txBody>
          <a:bodyPr/>
          <a:lstStyle/>
          <a:p>
            <a:pPr algn="l" eaLnBrk="1" hangingPunct="1"/>
            <a:r>
              <a:rPr lang="zh-CN" altLang="en-US" sz="2500" dirty="0" smtClean="0">
                <a:solidFill>
                  <a:srgbClr val="7C1D20"/>
                </a:solidFill>
                <a:latin typeface="微软雅黑" pitchFamily="34" charset="-122"/>
                <a:ea typeface="微软雅黑" pitchFamily="34" charset="-122"/>
              </a:rPr>
              <a:t>减肥微分方程</a:t>
            </a:r>
          </a:p>
        </p:txBody>
      </p:sp>
      <p:graphicFrame>
        <p:nvGraphicFramePr>
          <p:cNvPr id="42772" name="Object 788"/>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2836" name="公式" r:id="rId4" imgW="391303" imgH="739129" progId="Equation.3">
                  <p:embed/>
                </p:oleObj>
              </mc:Choice>
              <mc:Fallback>
                <p:oleObj name="公式" r:id="rId4" imgW="391303" imgH="739129" progId="Equation.3">
                  <p:embed/>
                  <p:pic>
                    <p:nvPicPr>
                      <p:cNvPr id="0" name="Picture 7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txBox="1">
            <a:spLocks/>
          </p:cNvSpPr>
          <p:nvPr/>
        </p:nvSpPr>
        <p:spPr bwMode="auto">
          <a:xfrm>
            <a:off x="1633538" y="2628900"/>
            <a:ext cx="7429500" cy="6111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记             ，                   ，则</a:t>
            </a:r>
          </a:p>
        </p:txBody>
      </p:sp>
      <p:graphicFrame>
        <p:nvGraphicFramePr>
          <p:cNvPr id="4" name="Object 789"/>
          <p:cNvGraphicFramePr>
            <a:graphicFrameLocks noChangeAspect="1"/>
          </p:cNvGraphicFramePr>
          <p:nvPr/>
        </p:nvGraphicFramePr>
        <p:xfrm>
          <a:off x="2197100" y="1706563"/>
          <a:ext cx="6300788" cy="742950"/>
        </p:xfrm>
        <a:graphic>
          <a:graphicData uri="http://schemas.openxmlformats.org/presentationml/2006/ole">
            <mc:AlternateContent xmlns:mc="http://schemas.openxmlformats.org/markup-compatibility/2006">
              <mc:Choice xmlns:v="urn:schemas-microsoft-com:vml" Requires="v">
                <p:oleObj spid="_x0000_s42837" name="Equation" r:id="rId6" imgW="3225600" imgH="380880" progId="">
                  <p:embed/>
                </p:oleObj>
              </mc:Choice>
              <mc:Fallback>
                <p:oleObj name="Equation" r:id="rId6" imgW="3225600" imgH="380880" progId="">
                  <p:embed/>
                  <p:pic>
                    <p:nvPicPr>
                      <p:cNvPr id="0" name="Picture 7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1706563"/>
                        <a:ext cx="63007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90"/>
          <p:cNvGraphicFramePr>
            <a:graphicFrameLocks noChangeAspect="1"/>
          </p:cNvGraphicFramePr>
          <p:nvPr/>
        </p:nvGraphicFramePr>
        <p:xfrm>
          <a:off x="2106613" y="2514600"/>
          <a:ext cx="688975" cy="647700"/>
        </p:xfrm>
        <a:graphic>
          <a:graphicData uri="http://schemas.openxmlformats.org/presentationml/2006/ole">
            <mc:AlternateContent xmlns:mc="http://schemas.openxmlformats.org/markup-compatibility/2006">
              <mc:Choice xmlns:v="urn:schemas-microsoft-com:vml" Requires="v">
                <p:oleObj spid="_x0000_s42838" name="Equation" r:id="rId8" imgW="419040" imgH="393480" progId="">
                  <p:embed/>
                </p:oleObj>
              </mc:Choice>
              <mc:Fallback>
                <p:oleObj name="Equation" r:id="rId8" imgW="419040" imgH="393480" progId="">
                  <p:embed/>
                  <p:pic>
                    <p:nvPicPr>
                      <p:cNvPr id="0" name="Picture 7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6613" y="2514600"/>
                        <a:ext cx="688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91"/>
          <p:cNvGraphicFramePr>
            <a:graphicFrameLocks noChangeAspect="1"/>
          </p:cNvGraphicFramePr>
          <p:nvPr/>
        </p:nvGraphicFramePr>
        <p:xfrm>
          <a:off x="3186113" y="2436813"/>
          <a:ext cx="1184275" cy="720725"/>
        </p:xfrm>
        <a:graphic>
          <a:graphicData uri="http://schemas.openxmlformats.org/presentationml/2006/ole">
            <mc:AlternateContent xmlns:mc="http://schemas.openxmlformats.org/markup-compatibility/2006">
              <mc:Choice xmlns:v="urn:schemas-microsoft-com:vml" Requires="v">
                <p:oleObj spid="_x0000_s42839" name="Equation" r:id="rId10" imgW="647640" imgH="393480" progId="">
                  <p:embed/>
                </p:oleObj>
              </mc:Choice>
              <mc:Fallback>
                <p:oleObj name="Equation" r:id="rId10" imgW="647640" imgH="393480" progId="">
                  <p:embed/>
                  <p:pic>
                    <p:nvPicPr>
                      <p:cNvPr id="0" name="Picture 7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6113" y="2436813"/>
                        <a:ext cx="11842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92"/>
          <p:cNvGraphicFramePr>
            <a:graphicFrameLocks noChangeAspect="1"/>
          </p:cNvGraphicFramePr>
          <p:nvPr/>
        </p:nvGraphicFramePr>
        <p:xfrm>
          <a:off x="2682875" y="3336925"/>
          <a:ext cx="5543550" cy="587375"/>
        </p:xfrm>
        <a:graphic>
          <a:graphicData uri="http://schemas.openxmlformats.org/presentationml/2006/ole">
            <mc:AlternateContent xmlns:mc="http://schemas.openxmlformats.org/markup-compatibility/2006">
              <mc:Choice xmlns:v="urn:schemas-microsoft-com:vml" Requires="v">
                <p:oleObj spid="_x0000_s42840" name="Equation" r:id="rId12" imgW="2400120" imgH="279360" progId="">
                  <p:embed/>
                </p:oleObj>
              </mc:Choice>
              <mc:Fallback>
                <p:oleObj name="Equation" r:id="rId12" imgW="2400120" imgH="279360" progId="">
                  <p:embed/>
                  <p:pic>
                    <p:nvPicPr>
                      <p:cNvPr id="0" name="Picture 7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2875" y="3336925"/>
                        <a:ext cx="55435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93"/>
          <p:cNvGraphicFramePr>
            <a:graphicFrameLocks noChangeAspect="1"/>
          </p:cNvGraphicFramePr>
          <p:nvPr/>
        </p:nvGraphicFramePr>
        <p:xfrm>
          <a:off x="2754313" y="4135438"/>
          <a:ext cx="4032250" cy="796925"/>
        </p:xfrm>
        <a:graphic>
          <a:graphicData uri="http://schemas.openxmlformats.org/presentationml/2006/ole">
            <mc:AlternateContent xmlns:mc="http://schemas.openxmlformats.org/markup-compatibility/2006">
              <mc:Choice xmlns:v="urn:schemas-microsoft-com:vml" Requires="v">
                <p:oleObj spid="_x0000_s42841" name="Equation" r:id="rId14" imgW="2120760" imgH="419040" progId="">
                  <p:embed/>
                </p:oleObj>
              </mc:Choice>
              <mc:Fallback>
                <p:oleObj name="Equation" r:id="rId14" imgW="2120760" imgH="419040" progId="">
                  <p:embed/>
                  <p:pic>
                    <p:nvPicPr>
                      <p:cNvPr id="0" name="Picture 7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4313" y="4135438"/>
                        <a:ext cx="40322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内容占位符 2"/>
          <p:cNvSpPr txBox="1">
            <a:spLocks/>
          </p:cNvSpPr>
          <p:nvPr/>
        </p:nvSpPr>
        <p:spPr bwMode="auto">
          <a:xfrm>
            <a:off x="1808163" y="5148263"/>
            <a:ext cx="7429500" cy="61277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令             ，得</a:t>
            </a:r>
          </a:p>
        </p:txBody>
      </p:sp>
      <p:graphicFrame>
        <p:nvGraphicFramePr>
          <p:cNvPr id="11" name="Object 794"/>
          <p:cNvGraphicFramePr>
            <a:graphicFrameLocks noChangeAspect="1"/>
          </p:cNvGraphicFramePr>
          <p:nvPr/>
        </p:nvGraphicFramePr>
        <p:xfrm>
          <a:off x="2178050" y="5175250"/>
          <a:ext cx="842963" cy="311150"/>
        </p:xfrm>
        <a:graphic>
          <a:graphicData uri="http://schemas.openxmlformats.org/presentationml/2006/ole">
            <mc:AlternateContent xmlns:mc="http://schemas.openxmlformats.org/markup-compatibility/2006">
              <mc:Choice xmlns:v="urn:schemas-microsoft-com:vml" Requires="v">
                <p:oleObj spid="_x0000_s42842" name="Equation" r:id="rId16" imgW="482400" imgH="177480" progId="">
                  <p:embed/>
                </p:oleObj>
              </mc:Choice>
              <mc:Fallback>
                <p:oleObj name="Equation" r:id="rId16" imgW="482400" imgH="177480" progId="">
                  <p:embed/>
                  <p:pic>
                    <p:nvPicPr>
                      <p:cNvPr id="0" name="Picture 7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8050" y="5175250"/>
                        <a:ext cx="842963"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95"/>
          <p:cNvGraphicFramePr>
            <a:graphicFrameLocks noChangeAspect="1"/>
          </p:cNvGraphicFramePr>
          <p:nvPr/>
        </p:nvGraphicFramePr>
        <p:xfrm>
          <a:off x="4214813" y="5148263"/>
          <a:ext cx="2852737" cy="1441450"/>
        </p:xfrm>
        <a:graphic>
          <a:graphicData uri="http://schemas.openxmlformats.org/presentationml/2006/ole">
            <mc:AlternateContent xmlns:mc="http://schemas.openxmlformats.org/markup-compatibility/2006">
              <mc:Choice xmlns:v="urn:schemas-microsoft-com:vml" Requires="v">
                <p:oleObj spid="_x0000_s42843" name="Equation" r:id="rId18" imgW="1307880" imgH="660240" progId="">
                  <p:embed/>
                </p:oleObj>
              </mc:Choice>
              <mc:Fallback>
                <p:oleObj name="Equation" r:id="rId18" imgW="1307880" imgH="660240" progId="">
                  <p:embed/>
                  <p:pic>
                    <p:nvPicPr>
                      <p:cNvPr id="0" name="Picture 79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4813" y="5148263"/>
                        <a:ext cx="28527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96"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3497"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微分方程求解（积分因子法）</a:t>
            </a:r>
          </a:p>
        </p:txBody>
      </p:sp>
      <p:sp>
        <p:nvSpPr>
          <p:cNvPr id="32771" name="内容占位符 2"/>
          <p:cNvSpPr>
            <a:spLocks noGrp="1"/>
          </p:cNvSpPr>
          <p:nvPr>
            <p:ph idx="4294967295"/>
          </p:nvPr>
        </p:nvSpPr>
        <p:spPr>
          <a:xfrm>
            <a:off x="1633538" y="1331913"/>
            <a:ext cx="7429500" cy="649287"/>
          </a:xfrm>
        </p:spPr>
        <p:txBody>
          <a:bodyPr/>
          <a:lstStyle/>
          <a:p>
            <a:pPr eaLnBrk="1" hangingPunct="1">
              <a:buFont typeface="Arial" charset="0"/>
              <a:buNone/>
            </a:pPr>
            <a:r>
              <a:rPr lang="zh-CN" altLang="en-US" sz="1800" smtClean="0">
                <a:latin typeface="微软雅黑" pitchFamily="34" charset="-122"/>
                <a:ea typeface="微软雅黑" pitchFamily="34" charset="-122"/>
              </a:rPr>
              <a:t>两边同乘以        ，得</a:t>
            </a:r>
            <a:endParaRPr lang="en-US" altLang="zh-CN" sz="1800" smtClean="0">
              <a:latin typeface="微软雅黑" pitchFamily="34" charset="-122"/>
              <a:ea typeface="微软雅黑" pitchFamily="34" charset="-122"/>
            </a:endParaRPr>
          </a:p>
          <a:p>
            <a:pPr eaLnBrk="1" hangingPunct="1">
              <a:buFont typeface="Arial" charset="0"/>
              <a:buNone/>
            </a:pPr>
            <a:endParaRPr lang="en-US" altLang="zh-CN" sz="1800" smtClean="0">
              <a:latin typeface="微软雅黑" pitchFamily="34" charset="-122"/>
              <a:ea typeface="微软雅黑" pitchFamily="34" charset="-122"/>
            </a:endParaRPr>
          </a:p>
          <a:p>
            <a:pPr eaLnBrk="1" hangingPunct="1">
              <a:buFont typeface="Arial" charset="0"/>
              <a:buNone/>
            </a:pPr>
            <a:endParaRPr lang="zh-CN" altLang="en-US" sz="1800" smtClean="0">
              <a:latin typeface="微软雅黑" pitchFamily="34" charset="-122"/>
              <a:ea typeface="微软雅黑" pitchFamily="34" charset="-122"/>
            </a:endParaRPr>
          </a:p>
        </p:txBody>
      </p:sp>
      <p:graphicFrame>
        <p:nvGraphicFramePr>
          <p:cNvPr id="43491" name="Object 483"/>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3531" name="公式" r:id="rId4" imgW="391303" imgH="739129" progId="Equation.3">
                  <p:embed/>
                </p:oleObj>
              </mc:Choice>
              <mc:Fallback>
                <p:oleObj name="公式" r:id="rId4" imgW="391303" imgH="739129" progId="Equation.3">
                  <p:embed/>
                  <p:pic>
                    <p:nvPicPr>
                      <p:cNvPr id="0" name="Picture 4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84"/>
          <p:cNvGraphicFramePr>
            <a:graphicFrameLocks noChangeAspect="1"/>
          </p:cNvGraphicFramePr>
          <p:nvPr/>
        </p:nvGraphicFramePr>
        <p:xfrm>
          <a:off x="2970213" y="1260475"/>
          <a:ext cx="431800" cy="460375"/>
        </p:xfrm>
        <a:graphic>
          <a:graphicData uri="http://schemas.openxmlformats.org/presentationml/2006/ole">
            <mc:AlternateContent xmlns:mc="http://schemas.openxmlformats.org/markup-compatibility/2006">
              <mc:Choice xmlns:v="urn:schemas-microsoft-com:vml" Requires="v">
                <p:oleObj spid="_x0000_s43532" name="Equation" r:id="rId6" imgW="190440" imgH="203040" progId="">
                  <p:embed/>
                </p:oleObj>
              </mc:Choice>
              <mc:Fallback>
                <p:oleObj name="Equation" r:id="rId6" imgW="190440" imgH="203040" progId="">
                  <p:embed/>
                  <p:pic>
                    <p:nvPicPr>
                      <p:cNvPr id="0" name="Picture 4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213" y="1260475"/>
                        <a:ext cx="4318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85"/>
          <p:cNvGraphicFramePr>
            <a:graphicFrameLocks noChangeAspect="1"/>
          </p:cNvGraphicFramePr>
          <p:nvPr/>
        </p:nvGraphicFramePr>
        <p:xfrm>
          <a:off x="2825750" y="1981200"/>
          <a:ext cx="2736850" cy="847725"/>
        </p:xfrm>
        <a:graphic>
          <a:graphicData uri="http://schemas.openxmlformats.org/presentationml/2006/ole">
            <mc:AlternateContent xmlns:mc="http://schemas.openxmlformats.org/markup-compatibility/2006">
              <mc:Choice xmlns:v="urn:schemas-microsoft-com:vml" Requires="v">
                <p:oleObj spid="_x0000_s43533" name="Equation" r:id="rId8" imgW="1269720" imgH="393480" progId="">
                  <p:embed/>
                </p:oleObj>
              </mc:Choice>
              <mc:Fallback>
                <p:oleObj name="Equation" r:id="rId8" imgW="1269720" imgH="393480" progId="">
                  <p:embed/>
                  <p:pic>
                    <p:nvPicPr>
                      <p:cNvPr id="0" name="Picture 4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5750" y="1981200"/>
                        <a:ext cx="27368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1760538" y="2916238"/>
            <a:ext cx="7429500" cy="647700"/>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于是有</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4" name="Object 486"/>
          <p:cNvGraphicFramePr>
            <a:graphicFrameLocks noChangeAspect="1"/>
          </p:cNvGraphicFramePr>
          <p:nvPr/>
        </p:nvGraphicFramePr>
        <p:xfrm>
          <a:off x="3213100" y="3240088"/>
          <a:ext cx="2108200" cy="847725"/>
        </p:xfrm>
        <a:graphic>
          <a:graphicData uri="http://schemas.openxmlformats.org/presentationml/2006/ole">
            <mc:AlternateContent xmlns:mc="http://schemas.openxmlformats.org/markup-compatibility/2006">
              <mc:Choice xmlns:v="urn:schemas-microsoft-com:vml" Requires="v">
                <p:oleObj spid="_x0000_s43534" name="Equation" r:id="rId10" imgW="977760" imgH="393480" progId="">
                  <p:embed/>
                </p:oleObj>
              </mc:Choice>
              <mc:Fallback>
                <p:oleObj name="Equation" r:id="rId10" imgW="977760" imgH="393480" progId="">
                  <p:embed/>
                  <p:pic>
                    <p:nvPicPr>
                      <p:cNvPr id="0" name="Picture 4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3100" y="3240088"/>
                        <a:ext cx="21082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781175" y="4140200"/>
            <a:ext cx="7429500" cy="649288"/>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从</a:t>
            </a:r>
            <a:r>
              <a:rPr lang="en-US" altLang="zh-CN" sz="1800">
                <a:latin typeface="微软雅黑" pitchFamily="34" charset="-122"/>
                <a:ea typeface="微软雅黑" pitchFamily="34" charset="-122"/>
              </a:rPr>
              <a:t>0</a:t>
            </a:r>
            <a:r>
              <a:rPr lang="zh-CN" altLang="en-US" sz="1800">
                <a:latin typeface="微软雅黑" pitchFamily="34" charset="-122"/>
                <a:ea typeface="微软雅黑" pitchFamily="34" charset="-122"/>
              </a:rPr>
              <a:t>到</a:t>
            </a:r>
            <a:r>
              <a:rPr lang="en-US" altLang="zh-CN" sz="1800">
                <a:latin typeface="微软雅黑" pitchFamily="34" charset="-122"/>
                <a:ea typeface="微软雅黑" pitchFamily="34" charset="-122"/>
              </a:rPr>
              <a:t>t</a:t>
            </a:r>
            <a:r>
              <a:rPr lang="zh-CN" altLang="en-US" sz="1800">
                <a:latin typeface="微软雅黑" pitchFamily="34" charset="-122"/>
                <a:ea typeface="微软雅黑" pitchFamily="34" charset="-122"/>
              </a:rPr>
              <a:t>积分，并利用初值得</a:t>
            </a:r>
            <a:endParaRPr lang="en-US" altLang="zh-CN" sz="1800">
              <a:latin typeface="微软雅黑" pitchFamily="34" charset="-122"/>
              <a:ea typeface="微软雅黑" pitchFamily="34" charset="-122"/>
            </a:endParaRPr>
          </a:p>
          <a:p>
            <a:pPr marL="390525" indent="-390525">
              <a:spcBef>
                <a:spcPct val="20000"/>
              </a:spcBef>
              <a:buFont typeface="Arial" charset="0"/>
              <a:buNone/>
            </a:pPr>
            <a:endParaRPr lang="zh-CN" altLang="en-US" sz="1800">
              <a:latin typeface="微软雅黑" pitchFamily="34" charset="-122"/>
              <a:ea typeface="微软雅黑" pitchFamily="34" charset="-122"/>
            </a:endParaRPr>
          </a:p>
        </p:txBody>
      </p:sp>
      <p:graphicFrame>
        <p:nvGraphicFramePr>
          <p:cNvPr id="5" name="Object 487"/>
          <p:cNvGraphicFramePr>
            <a:graphicFrameLocks noChangeAspect="1"/>
          </p:cNvGraphicFramePr>
          <p:nvPr/>
        </p:nvGraphicFramePr>
        <p:xfrm>
          <a:off x="3259138" y="4573588"/>
          <a:ext cx="5759450" cy="893762"/>
        </p:xfrm>
        <a:graphic>
          <a:graphicData uri="http://schemas.openxmlformats.org/presentationml/2006/ole">
            <mc:AlternateContent xmlns:mc="http://schemas.openxmlformats.org/markup-compatibility/2006">
              <mc:Choice xmlns:v="urn:schemas-microsoft-com:vml" Requires="v">
                <p:oleObj spid="_x0000_s43535" name="Equation" r:id="rId12" imgW="2781000" imgH="431640" progId="">
                  <p:embed/>
                </p:oleObj>
              </mc:Choice>
              <mc:Fallback>
                <p:oleObj name="Equation" r:id="rId12" imgW="2781000" imgH="431640" progId="">
                  <p:embed/>
                  <p:pic>
                    <p:nvPicPr>
                      <p:cNvPr id="0" name="Picture 4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138" y="4573588"/>
                        <a:ext cx="575945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18"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44519" name="标题 1"/>
          <p:cNvSpPr>
            <a:spLocks noGrp="1"/>
          </p:cNvSpPr>
          <p:nvPr>
            <p:ph type="title" idx="4294967295"/>
          </p:nvPr>
        </p:nvSpPr>
        <p:spPr>
          <a:xfrm>
            <a:off x="1674813" y="612775"/>
            <a:ext cx="7429500" cy="496888"/>
          </a:xfrm>
        </p:spPr>
        <p:txBody>
          <a:bodyPr/>
          <a:lstStyle/>
          <a:p>
            <a:pPr algn="l" eaLnBrk="1" hangingPunct="1"/>
            <a:r>
              <a:rPr lang="zh-CN" altLang="en-US" sz="2500" smtClean="0">
                <a:solidFill>
                  <a:srgbClr val="7C1D20"/>
                </a:solidFill>
                <a:latin typeface="微软雅黑" pitchFamily="34" charset="-122"/>
                <a:ea typeface="微软雅黑" pitchFamily="34" charset="-122"/>
              </a:rPr>
              <a:t>模型改进</a:t>
            </a:r>
          </a:p>
        </p:txBody>
      </p:sp>
      <p:sp>
        <p:nvSpPr>
          <p:cNvPr id="32771" name="内容占位符 2"/>
          <p:cNvSpPr>
            <a:spLocks noGrp="1"/>
          </p:cNvSpPr>
          <p:nvPr>
            <p:ph idx="4294967295"/>
          </p:nvPr>
        </p:nvSpPr>
        <p:spPr>
          <a:xfrm>
            <a:off x="522288" y="2844800"/>
            <a:ext cx="7429500" cy="503238"/>
          </a:xfrm>
        </p:spPr>
        <p:txBody>
          <a:bodyPr/>
          <a:lstStyle/>
          <a:p>
            <a:pPr eaLnBrk="1" hangingPunct="1">
              <a:buFont typeface="Arial" charset="0"/>
              <a:buNone/>
            </a:pPr>
            <a:r>
              <a:rPr lang="zh-CN" altLang="en-US" sz="1800" smtClean="0">
                <a:latin typeface="微软雅黑" pitchFamily="34" charset="-122"/>
                <a:ea typeface="微软雅黑" pitchFamily="34" charset="-122"/>
              </a:rPr>
              <a:t>假设                                而</a:t>
            </a: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依然是常数，则</a:t>
            </a:r>
          </a:p>
        </p:txBody>
      </p:sp>
      <p:graphicFrame>
        <p:nvGraphicFramePr>
          <p:cNvPr id="44512" name="Object 480"/>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44560" name="公式" r:id="rId4" imgW="391303" imgH="739129" progId="Equation.3">
                  <p:embed/>
                </p:oleObj>
              </mc:Choice>
              <mc:Fallback>
                <p:oleObj name="公式" r:id="rId4" imgW="391303" imgH="739129" progId="Equation.3">
                  <p:embed/>
                  <p:pic>
                    <p:nvPicPr>
                      <p:cNvPr id="0" name="Picture 4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81"/>
          <p:cNvGraphicFramePr>
            <a:graphicFrameLocks noChangeAspect="1"/>
          </p:cNvGraphicFramePr>
          <p:nvPr/>
        </p:nvGraphicFramePr>
        <p:xfrm>
          <a:off x="1169988" y="2844800"/>
          <a:ext cx="2074862" cy="431800"/>
        </p:xfrm>
        <a:graphic>
          <a:graphicData uri="http://schemas.openxmlformats.org/presentationml/2006/ole">
            <mc:AlternateContent xmlns:mc="http://schemas.openxmlformats.org/markup-compatibility/2006">
              <mc:Choice xmlns:v="urn:schemas-microsoft-com:vml" Requires="v">
                <p:oleObj spid="_x0000_s44561" name="Equation" r:id="rId6" imgW="1218960" imgH="253800" progId="">
                  <p:embed/>
                </p:oleObj>
              </mc:Choice>
              <mc:Fallback>
                <p:oleObj name="Equation" r:id="rId6" imgW="1218960" imgH="253800" progId="">
                  <p:embed/>
                  <p:pic>
                    <p:nvPicPr>
                      <p:cNvPr id="0" name="Picture 4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9988" y="2844800"/>
                        <a:ext cx="20748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82"/>
          <p:cNvGraphicFramePr>
            <a:graphicFrameLocks noChangeAspect="1"/>
          </p:cNvGraphicFramePr>
          <p:nvPr/>
        </p:nvGraphicFramePr>
        <p:xfrm>
          <a:off x="5562600" y="2555875"/>
          <a:ext cx="3395663" cy="1328738"/>
        </p:xfrm>
        <a:graphic>
          <a:graphicData uri="http://schemas.openxmlformats.org/presentationml/2006/ole">
            <mc:AlternateContent xmlns:mc="http://schemas.openxmlformats.org/markup-compatibility/2006">
              <mc:Choice xmlns:v="urn:schemas-microsoft-com:vml" Requires="v">
                <p:oleObj spid="_x0000_s44562" name="Equation" r:id="rId8" imgW="1688760" imgH="660240" progId="">
                  <p:embed/>
                </p:oleObj>
              </mc:Choice>
              <mc:Fallback>
                <p:oleObj name="Equation" r:id="rId8" imgW="1688760" imgH="660240" progId="">
                  <p:embed/>
                  <p:pic>
                    <p:nvPicPr>
                      <p:cNvPr id="0" name="Picture 4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555875"/>
                        <a:ext cx="3395663"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2"/>
          <p:cNvSpPr txBox="1">
            <a:spLocks/>
          </p:cNvSpPr>
          <p:nvPr/>
        </p:nvSpPr>
        <p:spPr bwMode="auto">
          <a:xfrm>
            <a:off x="809625" y="4500563"/>
            <a:ext cx="7429500" cy="5048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dirty="0">
                <a:solidFill>
                  <a:srgbClr val="FF0000"/>
                </a:solidFill>
                <a:latin typeface="微软雅黑" pitchFamily="34" charset="-122"/>
                <a:ea typeface="微软雅黑" pitchFamily="34" charset="-122"/>
              </a:rPr>
              <a:t>举重运动员减体重模型  </a:t>
            </a:r>
          </a:p>
        </p:txBody>
      </p:sp>
      <p:graphicFrame>
        <p:nvGraphicFramePr>
          <p:cNvPr id="4" name="Object 483"/>
          <p:cNvGraphicFramePr>
            <a:graphicFrameLocks noChangeAspect="1"/>
          </p:cNvGraphicFramePr>
          <p:nvPr/>
        </p:nvGraphicFramePr>
        <p:xfrm>
          <a:off x="4122738" y="3944938"/>
          <a:ext cx="3600450" cy="2787650"/>
        </p:xfrm>
        <a:graphic>
          <a:graphicData uri="http://schemas.openxmlformats.org/presentationml/2006/ole">
            <mc:AlternateContent xmlns:mc="http://schemas.openxmlformats.org/markup-compatibility/2006">
              <mc:Choice xmlns:v="urn:schemas-microsoft-com:vml" Requires="v">
                <p:oleObj spid="_x0000_s44563" name="Equation" r:id="rId10" imgW="1739880" imgH="1346040" progId="">
                  <p:embed/>
                </p:oleObj>
              </mc:Choice>
              <mc:Fallback>
                <p:oleObj name="Equation" r:id="rId10" imgW="1739880" imgH="1346040" progId="">
                  <p:embed/>
                  <p:pic>
                    <p:nvPicPr>
                      <p:cNvPr id="0" name="Picture 4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2738" y="3944938"/>
                        <a:ext cx="3600450"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bwMode="auto">
          <a:xfrm>
            <a:off x="1631950" y="6732588"/>
            <a:ext cx="7429500" cy="504825"/>
          </a:xfrm>
          <a:prstGeom prst="rect">
            <a:avLst/>
          </a:prstGeom>
          <a:noFill/>
          <a:ln w="9525">
            <a:noFill/>
            <a:miter lim="800000"/>
            <a:headEnd/>
            <a:tailEnd/>
          </a:ln>
        </p:spPr>
        <p:txBody>
          <a:bodyPr lIns="104306" tIns="52153" rIns="104306" bIns="52153"/>
          <a:lstStyle/>
          <a:p>
            <a:pPr marL="390525" indent="-390525">
              <a:spcBef>
                <a:spcPct val="20000"/>
              </a:spcBef>
              <a:buFont typeface="Arial" charset="0"/>
              <a:buNone/>
            </a:pPr>
            <a:r>
              <a:rPr lang="zh-CN" altLang="en-US" sz="1800">
                <a:latin typeface="微软雅黑" pitchFamily="34" charset="-122"/>
                <a:ea typeface="微软雅黑" pitchFamily="34" charset="-122"/>
              </a:rPr>
              <a:t>要求  </a:t>
            </a:r>
          </a:p>
        </p:txBody>
      </p:sp>
      <p:graphicFrame>
        <p:nvGraphicFramePr>
          <p:cNvPr id="5" name="Object 484"/>
          <p:cNvGraphicFramePr>
            <a:graphicFrameLocks noChangeAspect="1"/>
          </p:cNvGraphicFramePr>
          <p:nvPr/>
        </p:nvGraphicFramePr>
        <p:xfrm>
          <a:off x="2466975" y="6589713"/>
          <a:ext cx="2159000" cy="600075"/>
        </p:xfrm>
        <a:graphic>
          <a:graphicData uri="http://schemas.openxmlformats.org/presentationml/2006/ole">
            <mc:AlternateContent xmlns:mc="http://schemas.openxmlformats.org/markup-compatibility/2006">
              <mc:Choice xmlns:v="urn:schemas-microsoft-com:vml" Requires="v">
                <p:oleObj spid="_x0000_s44564" name="Equation" r:id="rId12" imgW="914400" imgH="253800" progId="">
                  <p:embed/>
                </p:oleObj>
              </mc:Choice>
              <mc:Fallback>
                <p:oleObj name="Equation" r:id="rId12" imgW="914400" imgH="253800" progId="">
                  <p:embed/>
                  <p:pic>
                    <p:nvPicPr>
                      <p:cNvPr id="0" name="Picture 4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6975" y="6589713"/>
                        <a:ext cx="21590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85"/>
          <p:cNvGraphicFramePr>
            <a:graphicFrameLocks noChangeAspect="1"/>
          </p:cNvGraphicFramePr>
          <p:nvPr/>
        </p:nvGraphicFramePr>
        <p:xfrm>
          <a:off x="3402013" y="755650"/>
          <a:ext cx="2852737" cy="1441450"/>
        </p:xfrm>
        <a:graphic>
          <a:graphicData uri="http://schemas.openxmlformats.org/presentationml/2006/ole">
            <mc:AlternateContent xmlns:mc="http://schemas.openxmlformats.org/markup-compatibility/2006">
              <mc:Choice xmlns:v="urn:schemas-microsoft-com:vml" Requires="v">
                <p:oleObj spid="_x0000_s44565" name="Equation" r:id="rId14" imgW="1307880" imgH="660240" progId="">
                  <p:embed/>
                </p:oleObj>
              </mc:Choice>
              <mc:Fallback>
                <p:oleObj name="Equation" r:id="rId14" imgW="1307880" imgH="660240" progId="">
                  <p:embed/>
                  <p:pic>
                    <p:nvPicPr>
                      <p:cNvPr id="0" name="Picture 4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2013" y="755650"/>
                        <a:ext cx="28527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3" name="Picture 5" descr="C:\Users\Administrator\Desktop\财大ppt模板\B9PPT模板（一）-07.jpg"/>
          <p:cNvPicPr>
            <a:picLocks noChangeAspect="1" noChangeArrowheads="1"/>
          </p:cNvPicPr>
          <p:nvPr/>
        </p:nvPicPr>
        <p:blipFill>
          <a:blip r:embed="rId3"/>
          <a:srcRect/>
          <a:stretch>
            <a:fillRect/>
          </a:stretch>
        </p:blipFill>
        <p:spPr bwMode="auto">
          <a:xfrm>
            <a:off x="1588" y="1588"/>
            <a:ext cx="10691812" cy="7559675"/>
          </a:xfrm>
          <a:prstGeom prst="rect">
            <a:avLst/>
          </a:prstGeom>
          <a:noFill/>
          <a:ln w="9525">
            <a:noFill/>
            <a:miter lim="800000"/>
            <a:headEnd/>
            <a:tailEnd/>
          </a:ln>
        </p:spPr>
      </p:pic>
      <p:sp>
        <p:nvSpPr>
          <p:cNvPr id="86024" name="标题 1"/>
          <p:cNvSpPr>
            <a:spLocks noGrp="1"/>
          </p:cNvSpPr>
          <p:nvPr>
            <p:ph type="title" idx="4294967295"/>
          </p:nvPr>
        </p:nvSpPr>
        <p:spPr>
          <a:xfrm>
            <a:off x="1674813" y="612775"/>
            <a:ext cx="7429500" cy="496888"/>
          </a:xfrm>
        </p:spPr>
        <p:txBody>
          <a:bodyPr/>
          <a:lstStyle/>
          <a:p>
            <a:pPr algn="l" eaLnBrk="1" hangingPunct="1"/>
            <a:r>
              <a:rPr lang="en-US" altLang="zh-CN" sz="2500" smtClean="0">
                <a:solidFill>
                  <a:srgbClr val="7C1D20"/>
                </a:solidFill>
                <a:latin typeface="微软雅黑" pitchFamily="34" charset="-122"/>
                <a:ea typeface="微软雅黑" pitchFamily="34" charset="-122"/>
              </a:rPr>
              <a:t>2001Interdisciplinary Contest in Modeling</a:t>
            </a:r>
            <a:endParaRPr lang="zh-CN" altLang="en-US" sz="2500" smtClean="0">
              <a:solidFill>
                <a:srgbClr val="7C1D20"/>
              </a:solidFill>
              <a:latin typeface="微软雅黑" pitchFamily="34" charset="-122"/>
              <a:ea typeface="微软雅黑" pitchFamily="34" charset="-122"/>
            </a:endParaRPr>
          </a:p>
        </p:txBody>
      </p:sp>
      <p:sp>
        <p:nvSpPr>
          <p:cNvPr id="32771" name="内容占位符 2"/>
          <p:cNvSpPr>
            <a:spLocks noGrp="1"/>
          </p:cNvSpPr>
          <p:nvPr>
            <p:ph idx="4294967295"/>
          </p:nvPr>
        </p:nvSpPr>
        <p:spPr>
          <a:xfrm>
            <a:off x="738188" y="1377950"/>
            <a:ext cx="5329237" cy="4806950"/>
          </a:xfrm>
        </p:spPr>
        <p:txBody>
          <a:bodyPr/>
          <a:lstStyle/>
          <a:p>
            <a:pPr eaLnBrk="1" hangingPunct="1">
              <a:buFont typeface="Arial" charset="0"/>
              <a:buNone/>
            </a:pPr>
            <a:r>
              <a:rPr lang="zh-CN" altLang="en-US" sz="1800" smtClean="0">
                <a:latin typeface="微软雅黑" pitchFamily="34" charset="-122"/>
                <a:ea typeface="微软雅黑" pitchFamily="34" charset="-122"/>
              </a:rPr>
              <a:t>斑马贻贝（</a:t>
            </a:r>
            <a:r>
              <a:rPr lang="en-US" altLang="zh-CN" sz="1800" smtClean="0">
                <a:latin typeface="微软雅黑" pitchFamily="34" charset="-122"/>
                <a:ea typeface="微软雅黑" pitchFamily="34" charset="-122"/>
              </a:rPr>
              <a:t>Dreissena polymorpha</a:t>
            </a:r>
            <a:r>
              <a:rPr lang="zh-CN" altLang="en-US" sz="1800" smtClean="0">
                <a:latin typeface="微软雅黑" pitchFamily="34" charset="-122"/>
                <a:ea typeface="微软雅黑" pitchFamily="34" charset="-122"/>
              </a:rPr>
              <a:t>）是只有指甲大小的淡水软体动物，通过远洋船无意中引入北美的。 自</a:t>
            </a:r>
            <a:r>
              <a:rPr lang="en-US" altLang="zh-CN" sz="1800" smtClean="0">
                <a:latin typeface="微软雅黑" pitchFamily="34" charset="-122"/>
                <a:ea typeface="微软雅黑" pitchFamily="34" charset="-122"/>
              </a:rPr>
              <a:t>20</a:t>
            </a:r>
            <a:r>
              <a:rPr lang="zh-CN" altLang="en-US" sz="1800" smtClean="0">
                <a:latin typeface="微软雅黑" pitchFamily="34" charset="-122"/>
                <a:ea typeface="微软雅黑" pitchFamily="34" charset="-122"/>
              </a:rPr>
              <a:t>世纪</a:t>
            </a:r>
            <a:r>
              <a:rPr lang="en-US" altLang="zh-CN" sz="1800" smtClean="0">
                <a:latin typeface="微软雅黑" pitchFamily="34" charset="-122"/>
                <a:ea typeface="微软雅黑" pitchFamily="34" charset="-122"/>
              </a:rPr>
              <a:t>80</a:t>
            </a:r>
            <a:r>
              <a:rPr lang="zh-CN" altLang="en-US" sz="1800" smtClean="0">
                <a:latin typeface="微软雅黑" pitchFamily="34" charset="-122"/>
                <a:ea typeface="微软雅黑" pitchFamily="34" charset="-122"/>
              </a:rPr>
              <a:t>年代中期以来，它们已经传遍了所有的大湖及越来越多的内陆水道。 斑马贻贝在各种表面上繁殖，如码头，船体，鱼网，进水管和阀门，软体动物，甚至其他斑马贻贝上。 其捕食者，一些潜水鸭，鲤鱼和鲟鱼，并不足以对他们产生重大影响。 斑马贻贝大大影响了大湖生态系统和经济。 许多地方正试图控制或消除这些水害。</a:t>
            </a:r>
            <a:endParaRPr lang="en-US" altLang="zh-CN" sz="1800" smtClean="0">
              <a:latin typeface="微软雅黑" pitchFamily="34" charset="-122"/>
              <a:ea typeface="微软雅黑" pitchFamily="34" charset="-122"/>
            </a:endParaRPr>
          </a:p>
        </p:txBody>
      </p:sp>
      <p:graphicFrame>
        <p:nvGraphicFramePr>
          <p:cNvPr id="86022" name="Object 6"/>
          <p:cNvGraphicFramePr>
            <a:graphicFrameLocks noChangeAspect="1"/>
          </p:cNvGraphicFramePr>
          <p:nvPr/>
        </p:nvGraphicFramePr>
        <p:xfrm>
          <a:off x="4889500" y="3671888"/>
          <a:ext cx="914400" cy="215900"/>
        </p:xfrm>
        <a:graphic>
          <a:graphicData uri="http://schemas.openxmlformats.org/presentationml/2006/ole">
            <mc:AlternateContent xmlns:mc="http://schemas.openxmlformats.org/markup-compatibility/2006">
              <mc:Choice xmlns:v="urn:schemas-microsoft-com:vml" Requires="v">
                <p:oleObj spid="_x0000_s86030" name="公式" r:id="rId4" imgW="391303" imgH="739129" progId="Equation.3">
                  <p:embed/>
                </p:oleObj>
              </mc:Choice>
              <mc:Fallback>
                <p:oleObj name="公式" r:id="rId4" imgW="391303" imgH="739129"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3671888"/>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6"/>
          <a:srcRect/>
          <a:stretch>
            <a:fillRect/>
          </a:stretch>
        </p:blipFill>
        <p:spPr bwMode="auto">
          <a:xfrm>
            <a:off x="6354763" y="1404938"/>
            <a:ext cx="2592387" cy="2606675"/>
          </a:xfrm>
          <a:prstGeom prst="rect">
            <a:avLst/>
          </a:prstGeom>
          <a:noFill/>
          <a:ln w="9525">
            <a:noFill/>
            <a:miter lim="800000"/>
            <a:headEnd/>
            <a:tailEnd/>
          </a:ln>
        </p:spPr>
      </p:pic>
      <p:pic>
        <p:nvPicPr>
          <p:cNvPr id="11" name="图片 10"/>
          <p:cNvPicPr>
            <a:picLocks noChangeAspect="1"/>
          </p:cNvPicPr>
          <p:nvPr/>
        </p:nvPicPr>
        <p:blipFill>
          <a:blip r:embed="rId7"/>
          <a:srcRect/>
          <a:stretch>
            <a:fillRect/>
          </a:stretch>
        </p:blipFill>
        <p:spPr bwMode="auto">
          <a:xfrm>
            <a:off x="377825" y="4357688"/>
            <a:ext cx="4970463" cy="2794000"/>
          </a:xfrm>
          <a:prstGeom prst="rect">
            <a:avLst/>
          </a:prstGeom>
          <a:noFill/>
          <a:ln w="9525">
            <a:noFill/>
            <a:miter lim="800000"/>
            <a:headEnd/>
            <a:tailEnd/>
          </a:ln>
        </p:spPr>
      </p:pic>
      <p:pic>
        <p:nvPicPr>
          <p:cNvPr id="12" name="图片 11"/>
          <p:cNvPicPr>
            <a:picLocks noChangeAspect="1"/>
          </p:cNvPicPr>
          <p:nvPr/>
        </p:nvPicPr>
        <p:blipFill>
          <a:blip r:embed="rId8"/>
          <a:srcRect/>
          <a:stretch>
            <a:fillRect/>
          </a:stretch>
        </p:blipFill>
        <p:spPr bwMode="auto">
          <a:xfrm>
            <a:off x="5562600" y="4298950"/>
            <a:ext cx="4508500" cy="2909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21511</TotalTime>
  <Words>4459</Words>
  <Application>Microsoft Office PowerPoint</Application>
  <PresentationFormat>自定义</PresentationFormat>
  <Paragraphs>508</Paragraphs>
  <Slides>55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6" baseType="lpstr">
      <vt:lpstr>楷体_GB2312</vt:lpstr>
      <vt:lpstr>宋体</vt:lpstr>
      <vt:lpstr>微软雅黑</vt:lpstr>
      <vt:lpstr>Arial</vt:lpstr>
      <vt:lpstr>Calibri</vt:lpstr>
      <vt:lpstr>Symbol</vt:lpstr>
      <vt:lpstr>Times New Roman</vt:lpstr>
      <vt:lpstr>Wingdings</vt:lpstr>
      <vt:lpstr>Office 主题</vt:lpstr>
      <vt:lpstr>Equation</vt:lpstr>
      <vt:lpstr>公式</vt:lpstr>
      <vt:lpstr>常微分方程模型</vt:lpstr>
      <vt:lpstr>微分方程</vt:lpstr>
      <vt:lpstr>动态模型</vt:lpstr>
      <vt:lpstr>常微分方程</vt:lpstr>
      <vt:lpstr>减肥模型</vt:lpstr>
      <vt:lpstr>减肥微分方程</vt:lpstr>
      <vt:lpstr>微分方程求解（积分因子法）</vt:lpstr>
      <vt:lpstr>模型改进</vt:lpstr>
      <vt:lpstr>2001Interdisciplinary Contest in Modeling</vt:lpstr>
      <vt:lpstr>PowerPoint 演示文稿</vt:lpstr>
      <vt:lpstr>要求A：讨论可能影响斑马贻贝传播的环境因素。</vt:lpstr>
      <vt:lpstr>PowerPoint 演示文稿</vt:lpstr>
      <vt:lpstr>函数图形</vt:lpstr>
      <vt:lpstr>PowerPoint 演示文稿</vt:lpstr>
      <vt:lpstr>1996年全国大学生数学建模竞赛A题 最优捕鱼策略</vt:lpstr>
      <vt:lpstr>PowerPoint 演示文稿</vt:lpstr>
      <vt:lpstr>捕捞强度系数和自然死亡率</vt:lpstr>
      <vt:lpstr>具体应用</vt:lpstr>
      <vt:lpstr>鱼群数量</vt:lpstr>
      <vt:lpstr>模型</vt:lpstr>
      <vt:lpstr>计算结果</vt:lpstr>
      <vt:lpstr>2005年A题 长江水质综合评价与预测</vt:lpstr>
      <vt:lpstr>2005年A题 长江水质综合评价与预测</vt:lpstr>
      <vt:lpstr>《地表水环境质量标准》中4个主要项目标准限值</vt:lpstr>
      <vt:lpstr>第一问（1）对长江近两年多的水质情况做出定量的综合评价，并分析各地区水质的污染状况。 </vt:lpstr>
      <vt:lpstr>数据的标准化处理</vt:lpstr>
      <vt:lpstr>综合评价指标的确定</vt:lpstr>
      <vt:lpstr>各地区水质的综合排序与评价</vt:lpstr>
      <vt:lpstr>第二问（2）研究、分析长江干流近一年多主要污染物高锰酸盐指数和氨氮的污染源主要在哪些地区? </vt:lpstr>
      <vt:lpstr>一维水质模型</vt:lpstr>
      <vt:lpstr>一维水质模型</vt:lpstr>
      <vt:lpstr>污染物排放量的确定方法</vt:lpstr>
      <vt:lpstr>平均相对排污量</vt:lpstr>
      <vt:lpstr>第三问（3）假如不采取更有效的治理措施，依照过去10年的主要统计数据，对长江未来水质污染的发展趋势做出预测分析，比如研究未来10年的情况。 </vt:lpstr>
      <vt:lpstr>未来10年总排污量和水质变化规律的预测</vt:lpstr>
      <vt:lpstr>第四问（4）根据你的预测分析，如果未来10年内每年都要求长江干流的Ⅳ类和Ⅴ类水的比例控制在20%以内，且没有劣Ⅴ类水,那么每年需要处理多少污水？  </vt:lpstr>
      <vt:lpstr>2003 A题  SARS的传播</vt:lpstr>
      <vt:lpstr>传染病模型回顾</vt:lpstr>
      <vt:lpstr>PowerPoint 演示文稿</vt:lpstr>
      <vt:lpstr>PowerPoint 演示文稿</vt:lpstr>
      <vt:lpstr>PowerPoint 演示文稿</vt:lpstr>
      <vt:lpstr>第一问（1）对附件1所提供的一个早期的模型，评价其合理性和实用性。</vt:lpstr>
      <vt:lpstr>对香港疫情的拟合 </vt:lpstr>
      <vt:lpstr>评价</vt:lpstr>
      <vt:lpstr>第二问建立你们自己的模型，说明为什么优于附件1中的模型；特别要说明怎样才能建立一个真正能够预测以及能为预防和控制提供可靠、足够的信息的模型，这样做的困难在哪里？对于卫生部门所采取的措施做出评论，如：提前或延后5天采取严格的隔离措施，对疫情传播所造成的影响做出估计。</vt:lpstr>
      <vt:lpstr>改进</vt:lpstr>
      <vt:lpstr>PowerPoint 演示文稿</vt:lpstr>
      <vt:lpstr>感染者人数随时间变化的关系</vt:lpstr>
      <vt:lpstr>第三问收集SARS对经济某个方面影响的数据，建立相应的数学模型并进行预测。 </vt:lpstr>
      <vt:lpstr>建立数值解法的基本思想</vt:lpstr>
      <vt:lpstr>Euler折线法</vt:lpstr>
      <vt:lpstr>化导数为差商</vt:lpstr>
      <vt:lpstr>例 用Euler方法求解问题</vt:lpstr>
      <vt:lpstr>计算结果</vt:lpstr>
      <vt:lpstr>   谢  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上海财经大学PPT主标题</dc:title>
  <dc:creator>admin</dc:creator>
  <cp:lastModifiedBy>Windows User</cp:lastModifiedBy>
  <cp:revision>221</cp:revision>
  <dcterms:created xsi:type="dcterms:W3CDTF">2016-12-19T01:38:36Z</dcterms:created>
  <dcterms:modified xsi:type="dcterms:W3CDTF">2019-08-28T07:08:47Z</dcterms:modified>
</cp:coreProperties>
</file>