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9" r:id="rId3"/>
    <p:sldId id="284" r:id="rId4"/>
    <p:sldId id="290" r:id="rId5"/>
    <p:sldId id="291" r:id="rId6"/>
    <p:sldId id="346" r:id="rId7"/>
    <p:sldId id="328" r:id="rId8"/>
    <p:sldId id="327" r:id="rId9"/>
    <p:sldId id="344" r:id="rId10"/>
    <p:sldId id="343" r:id="rId11"/>
    <p:sldId id="348" r:id="rId12"/>
    <p:sldId id="330" r:id="rId13"/>
    <p:sldId id="349" r:id="rId14"/>
    <p:sldId id="331" r:id="rId15"/>
    <p:sldId id="350" r:id="rId16"/>
    <p:sldId id="332" r:id="rId17"/>
    <p:sldId id="333" r:id="rId18"/>
    <p:sldId id="351" r:id="rId19"/>
    <p:sldId id="352" r:id="rId20"/>
    <p:sldId id="334" r:id="rId21"/>
    <p:sldId id="335" r:id="rId22"/>
    <p:sldId id="336" r:id="rId23"/>
    <p:sldId id="337" r:id="rId24"/>
    <p:sldId id="338" r:id="rId25"/>
    <p:sldId id="339" r:id="rId26"/>
    <p:sldId id="340" r:id="rId27"/>
    <p:sldId id="341" r:id="rId28"/>
    <p:sldId id="342" r:id="rId29"/>
    <p:sldId id="347" r:id="rId30"/>
    <p:sldId id="29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5" d="100"/>
          <a:sy n="85" d="100"/>
        </p:scale>
        <p:origin x="10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A9FE9-982A-4993-A95A-83F8688CCC8C}" type="datetimeFigureOut">
              <a:rPr lang="zh-CN" altLang="en-US" smtClean="0"/>
              <a:t>2019/8/31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336DB-0E4C-4871-8EB4-392955C6F66B}" type="slidenum">
              <a:rPr lang="zh-CN" altLang="en-US" smtClean="0"/>
              <a:t>‹#›</a:t>
            </a:fld>
            <a:endParaRPr lang="zh-CN" altLang="en-US"/>
          </a:p>
        </p:txBody>
      </p:sp>
    </p:spTree>
    <p:extLst>
      <p:ext uri="{BB962C8B-B14F-4D97-AF65-F5344CB8AC3E}">
        <p14:creationId xmlns:p14="http://schemas.microsoft.com/office/powerpoint/2010/main" val="34707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8336DB-0E4C-4871-8EB4-392955C6F66B}" type="slidenum">
              <a:rPr lang="zh-CN" altLang="en-US" smtClean="0"/>
              <a:t>7</a:t>
            </a:fld>
            <a:endParaRPr lang="zh-CN" altLang="en-US"/>
          </a:p>
        </p:txBody>
      </p:sp>
    </p:spTree>
    <p:extLst>
      <p:ext uri="{BB962C8B-B14F-4D97-AF65-F5344CB8AC3E}">
        <p14:creationId xmlns:p14="http://schemas.microsoft.com/office/powerpoint/2010/main" val="306827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B5D27B-EDC8-4053-BC7A-C595AB0EA736}" type="slidenum">
              <a:rPr lang="zh-CN" altLang="en-US" smtClean="0"/>
              <a:t>30</a:t>
            </a:fld>
            <a:endParaRPr lang="zh-CN" altLang="en-US"/>
          </a:p>
        </p:txBody>
      </p:sp>
    </p:spTree>
    <p:extLst>
      <p:ext uri="{BB962C8B-B14F-4D97-AF65-F5344CB8AC3E}">
        <p14:creationId xmlns:p14="http://schemas.microsoft.com/office/powerpoint/2010/main" val="141234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212747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98018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85362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81212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271860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96497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49668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253628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409107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24528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D5915E-DF8E-4C80-8BA1-7AB912A3CC8B}" type="datetimeFigureOut">
              <a:rPr lang="zh-CN" altLang="en-US" smtClean="0"/>
              <a:t>2019/8/31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53672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5915E-DF8E-4C80-8BA1-7AB912A3CC8B}" type="datetimeFigureOut">
              <a:rPr lang="zh-CN" altLang="en-US" smtClean="0"/>
              <a:t>2019/8/31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017785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75000">
              <a:schemeClr val="accent6">
                <a:lumMod val="33000"/>
                <a:lumOff val="67000"/>
              </a:schemeClr>
            </a:gs>
            <a:gs pos="100000">
              <a:schemeClr val="accent6">
                <a:lumMod val="10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13793" y="1597151"/>
            <a:ext cx="9564414" cy="1864043"/>
          </a:xfrm>
          <a:effectLst>
            <a:outerShdw blurRad="50800" dist="38100" dir="2700000" algn="tl" rotWithShape="0">
              <a:prstClr val="black">
                <a:alpha val="40000"/>
              </a:prstClr>
            </a:outerShdw>
          </a:effectLst>
        </p:spPr>
        <p:txBody>
          <a:bodyPr>
            <a:normAutofit/>
          </a:bodyPr>
          <a:lstStyle/>
          <a:p>
            <a:r>
              <a:rPr lang="zh-CN" altLang="en-US" dirty="0">
                <a:latin typeface="微软雅黑" panose="020B0503020204020204" pitchFamily="34" charset="-122"/>
                <a:ea typeface="微软雅黑" panose="020B0503020204020204" pitchFamily="34" charset="-122"/>
              </a:rPr>
              <a:t>数学模型及其算法思想</a:t>
            </a:r>
          </a:p>
        </p:txBody>
      </p:sp>
      <p:sp>
        <p:nvSpPr>
          <p:cNvPr id="9" name="文本框 8"/>
          <p:cNvSpPr txBox="1"/>
          <p:nvPr/>
        </p:nvSpPr>
        <p:spPr>
          <a:xfrm>
            <a:off x="4849501" y="5774750"/>
            <a:ext cx="2517036" cy="369332"/>
          </a:xfrm>
          <a:prstGeom prst="rect">
            <a:avLst/>
          </a:prstGeom>
          <a:noFill/>
        </p:spPr>
        <p:txBody>
          <a:bodyPr wrap="none" rtlCol="0">
            <a:spAutoFit/>
          </a:bodyPr>
          <a:lstStyle/>
          <a:p>
            <a:r>
              <a:rPr lang="en-US" altLang="zh-CN" dirty="0" smtClean="0">
                <a:solidFill>
                  <a:schemeClr val="accent5">
                    <a:lumMod val="75000"/>
                  </a:schemeClr>
                </a:solidFill>
                <a:latin typeface="华文楷体" panose="02010600040101010101" pitchFamily="2" charset="-122"/>
                <a:ea typeface="华文楷体" panose="02010600040101010101" pitchFamily="2" charset="-122"/>
              </a:rPr>
              <a:t>2019</a:t>
            </a:r>
            <a:r>
              <a:rPr lang="zh-CN" altLang="en-US" dirty="0" smtClean="0">
                <a:solidFill>
                  <a:schemeClr val="accent5">
                    <a:lumMod val="75000"/>
                  </a:schemeClr>
                </a:solidFill>
                <a:latin typeface="华文楷体" panose="02010600040101010101" pitchFamily="2" charset="-122"/>
                <a:ea typeface="华文楷体" panose="02010600040101010101" pitchFamily="2" charset="-122"/>
              </a:rPr>
              <a:t>年</a:t>
            </a:r>
            <a:r>
              <a:rPr lang="en-US" altLang="zh-CN" dirty="0">
                <a:solidFill>
                  <a:schemeClr val="accent5">
                    <a:lumMod val="75000"/>
                  </a:schemeClr>
                </a:solidFill>
                <a:latin typeface="华文楷体" panose="02010600040101010101" pitchFamily="2" charset="-122"/>
                <a:ea typeface="华文楷体" panose="02010600040101010101" pitchFamily="2" charset="-122"/>
              </a:rPr>
              <a:t>9</a:t>
            </a:r>
            <a:r>
              <a:rPr lang="zh-CN" altLang="en-US" dirty="0" smtClean="0">
                <a:solidFill>
                  <a:schemeClr val="accent5">
                    <a:lumMod val="75000"/>
                  </a:schemeClr>
                </a:solidFill>
                <a:latin typeface="华文楷体" panose="02010600040101010101" pitchFamily="2" charset="-122"/>
                <a:ea typeface="华文楷体" panose="02010600040101010101" pitchFamily="2" charset="-122"/>
              </a:rPr>
              <a:t>月</a:t>
            </a:r>
            <a:r>
              <a:rPr lang="en-US" altLang="zh-CN" smtClean="0">
                <a:solidFill>
                  <a:schemeClr val="accent5">
                    <a:lumMod val="75000"/>
                  </a:schemeClr>
                </a:solidFill>
                <a:latin typeface="华文楷体" panose="02010600040101010101" pitchFamily="2" charset="-122"/>
                <a:ea typeface="华文楷体" panose="02010600040101010101" pitchFamily="2" charset="-122"/>
              </a:rPr>
              <a:t>1</a:t>
            </a:r>
            <a:r>
              <a:rPr lang="zh-CN" altLang="en-US" smtClean="0">
                <a:solidFill>
                  <a:schemeClr val="accent5">
                    <a:lumMod val="75000"/>
                  </a:schemeClr>
                </a:solidFill>
                <a:latin typeface="华文楷体" panose="02010600040101010101" pitchFamily="2" charset="-122"/>
                <a:ea typeface="华文楷体" panose="02010600040101010101" pitchFamily="2" charset="-122"/>
              </a:rPr>
              <a:t>日</a:t>
            </a:r>
            <a:r>
              <a:rPr lang="zh-CN" altLang="en-US" dirty="0">
                <a:solidFill>
                  <a:schemeClr val="accent5">
                    <a:lumMod val="75000"/>
                  </a:schemeClr>
                </a:solidFill>
                <a:latin typeface="华文楷体" panose="02010600040101010101" pitchFamily="2" charset="-122"/>
                <a:ea typeface="华文楷体" panose="02010600040101010101" pitchFamily="2" charset="-122"/>
              </a:rPr>
              <a:t>上海大学</a:t>
            </a:r>
          </a:p>
        </p:txBody>
      </p:sp>
      <p:sp>
        <p:nvSpPr>
          <p:cNvPr id="10" name="矩形 9"/>
          <p:cNvSpPr/>
          <p:nvPr/>
        </p:nvSpPr>
        <p:spPr>
          <a:xfrm>
            <a:off x="5465056" y="3919741"/>
            <a:ext cx="1261884" cy="523220"/>
          </a:xfrm>
          <a:prstGeom prst="rect">
            <a:avLst/>
          </a:prstGeom>
        </p:spPr>
        <p:txBody>
          <a:bodyPr wrap="none">
            <a:spAutoFit/>
          </a:bodyPr>
          <a:lstStyle/>
          <a:p>
            <a:pPr algn="ct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陈雄达</a:t>
            </a:r>
          </a:p>
        </p:txBody>
      </p:sp>
      <p:sp>
        <p:nvSpPr>
          <p:cNvPr id="8" name="矩形 7"/>
          <p:cNvSpPr/>
          <p:nvPr/>
        </p:nvSpPr>
        <p:spPr>
          <a:xfrm>
            <a:off x="4849501" y="4525639"/>
            <a:ext cx="2492990" cy="369332"/>
          </a:xfrm>
          <a:prstGeom prst="rect">
            <a:avLst/>
          </a:prstGeom>
        </p:spPr>
        <p:txBody>
          <a:bodyPr wrap="none">
            <a:spAutoFit/>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rPr>
              <a:t>同济大学数学科学学院</a:t>
            </a:r>
          </a:p>
        </p:txBody>
      </p:sp>
      <p:sp>
        <p:nvSpPr>
          <p:cNvPr id="11" name="矩形 10"/>
          <p:cNvSpPr/>
          <p:nvPr/>
        </p:nvSpPr>
        <p:spPr>
          <a:xfrm>
            <a:off x="4695613" y="4977819"/>
            <a:ext cx="2800767" cy="400110"/>
          </a:xfrm>
          <a:prstGeom prst="rect">
            <a:avLst/>
          </a:prstGeom>
        </p:spPr>
        <p:txBody>
          <a:bodyPr wrap="none">
            <a:spAutoFit/>
          </a:bodyPr>
          <a:lstStyle/>
          <a:p>
            <a:r>
              <a:rPr lang="en-US" altLang="zh-CN" sz="2000" b="1" dirty="0">
                <a:solidFill>
                  <a:schemeClr val="accent1">
                    <a:lumMod val="75000"/>
                  </a:schemeClr>
                </a:solidFill>
                <a:latin typeface="Courier New" panose="02070309020205020404" pitchFamily="49" charset="0"/>
                <a:ea typeface="微软雅黑" panose="020B0503020204020204" pitchFamily="34" charset="-122"/>
                <a:cs typeface="Courier New" panose="02070309020205020404" pitchFamily="49" charset="0"/>
              </a:rPr>
              <a:t>cxd@tongji.edu.cn</a:t>
            </a:r>
            <a:endParaRPr lang="zh-CN" altLang="en-US" sz="2000" b="1" dirty="0">
              <a:solidFill>
                <a:schemeClr val="accent1">
                  <a:lumMod val="75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88200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Monte Carlo</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模拟</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lstStyle/>
          <a:p>
            <a:r>
              <a:rPr lang="zh-CN" altLang="en-US" sz="2000" dirty="0"/>
              <a:t>近年来</a:t>
            </a:r>
            <a:r>
              <a:rPr lang="en-US" altLang="zh-CN" sz="2000" dirty="0"/>
              <a:t>"</a:t>
            </a:r>
            <a:r>
              <a:rPr lang="zh-CN" altLang="en-US" sz="2000" dirty="0"/>
              <a:t>彩票飓风</a:t>
            </a:r>
            <a:r>
              <a:rPr lang="en-US" altLang="zh-CN" sz="2000" dirty="0"/>
              <a:t>"</a:t>
            </a:r>
            <a:r>
              <a:rPr lang="zh-CN" altLang="en-US" sz="2000" dirty="0"/>
              <a:t>席卷中华大地，巨额诱惑使越来越多的人加入到</a:t>
            </a:r>
            <a:r>
              <a:rPr lang="en-US" altLang="zh-CN" sz="2000" dirty="0"/>
              <a:t>"</a:t>
            </a:r>
            <a:r>
              <a:rPr lang="zh-CN" altLang="en-US" sz="2000" dirty="0"/>
              <a:t>彩民</a:t>
            </a:r>
            <a:r>
              <a:rPr lang="en-US" altLang="zh-CN" sz="2000" dirty="0"/>
              <a:t>"</a:t>
            </a:r>
            <a:r>
              <a:rPr lang="zh-CN" altLang="en-US" sz="2000" dirty="0"/>
              <a:t>的行列，目前流行的彩票主要有</a:t>
            </a:r>
            <a:r>
              <a:rPr lang="en-US" altLang="zh-CN" sz="2000" dirty="0"/>
              <a:t>"</a:t>
            </a:r>
            <a:r>
              <a:rPr lang="zh-CN" altLang="en-US" sz="2000" dirty="0"/>
              <a:t>传统型</a:t>
            </a:r>
            <a:r>
              <a:rPr lang="en-US" altLang="zh-CN" sz="2000" dirty="0"/>
              <a:t>"</a:t>
            </a:r>
            <a:r>
              <a:rPr lang="zh-CN" altLang="en-US" sz="2000" dirty="0"/>
              <a:t>和</a:t>
            </a:r>
            <a:r>
              <a:rPr lang="en-US" altLang="zh-CN" sz="2000" dirty="0"/>
              <a:t>"</a:t>
            </a:r>
            <a:r>
              <a:rPr lang="zh-CN" altLang="en-US" sz="2000" dirty="0"/>
              <a:t>乐透型</a:t>
            </a:r>
            <a:r>
              <a:rPr lang="en-US" altLang="zh-CN" sz="2000" dirty="0"/>
              <a:t>"</a:t>
            </a:r>
            <a:r>
              <a:rPr lang="zh-CN" altLang="en-US" sz="2000" dirty="0"/>
              <a:t>两种类型。</a:t>
            </a:r>
          </a:p>
          <a:p>
            <a:r>
              <a:rPr lang="en-US" altLang="zh-CN" sz="2000" dirty="0"/>
              <a:t>"</a:t>
            </a:r>
            <a:r>
              <a:rPr lang="zh-CN" altLang="en-US" sz="2000" dirty="0"/>
              <a:t>传统型</a:t>
            </a:r>
            <a:r>
              <a:rPr lang="en-US" altLang="zh-CN" sz="2000" dirty="0"/>
              <a:t>"</a:t>
            </a:r>
            <a:r>
              <a:rPr lang="zh-CN" altLang="en-US" sz="2000" dirty="0"/>
              <a:t>采用</a:t>
            </a:r>
            <a:r>
              <a:rPr lang="en-US" altLang="zh-CN" sz="2000" dirty="0"/>
              <a:t>"10</a:t>
            </a:r>
            <a:r>
              <a:rPr lang="zh-CN" altLang="en-US" sz="2000" dirty="0"/>
              <a:t>选</a:t>
            </a:r>
            <a:r>
              <a:rPr lang="en-US" altLang="zh-CN" sz="2000" dirty="0"/>
              <a:t>6+1"</a:t>
            </a:r>
            <a:r>
              <a:rPr lang="zh-CN" altLang="en-US" sz="2000" dirty="0"/>
              <a:t>方案：限从</a:t>
            </a:r>
            <a:r>
              <a:rPr lang="en-US" altLang="zh-CN" sz="2000" dirty="0"/>
              <a:t>6</a:t>
            </a:r>
            <a:r>
              <a:rPr lang="zh-CN" altLang="en-US" sz="2000" dirty="0"/>
              <a:t>组</a:t>
            </a:r>
            <a:r>
              <a:rPr lang="en-US" altLang="zh-CN" sz="2000" dirty="0"/>
              <a:t>0~9</a:t>
            </a:r>
            <a:r>
              <a:rPr lang="zh-CN" altLang="en-US" sz="2000" dirty="0"/>
              <a:t>号球中摇出</a:t>
            </a:r>
            <a:r>
              <a:rPr lang="en-US" altLang="zh-CN" sz="2000" dirty="0"/>
              <a:t>6</a:t>
            </a:r>
            <a:r>
              <a:rPr lang="zh-CN" altLang="en-US" sz="2000" dirty="0"/>
              <a:t>个基本号码，每组摇出一个，然后从</a:t>
            </a:r>
            <a:r>
              <a:rPr lang="en-US" altLang="zh-CN" sz="2000" dirty="0"/>
              <a:t>0~4</a:t>
            </a:r>
            <a:r>
              <a:rPr lang="zh-CN" altLang="en-US" sz="2000" dirty="0"/>
              <a:t>号球中摇出一个特别号码，构成中奖号码。投注者从</a:t>
            </a:r>
            <a:r>
              <a:rPr lang="en-US" altLang="zh-CN" sz="2000" dirty="0"/>
              <a:t>0~9</a:t>
            </a:r>
            <a:r>
              <a:rPr lang="zh-CN" altLang="en-US" sz="2000" dirty="0"/>
              <a:t>十个号码中任选</a:t>
            </a:r>
            <a:r>
              <a:rPr lang="en-US" altLang="zh-CN" sz="2000" dirty="0"/>
              <a:t>6</a:t>
            </a:r>
            <a:r>
              <a:rPr lang="zh-CN" altLang="en-US" sz="2000" dirty="0"/>
              <a:t>个基本号码（可重复），从</a:t>
            </a:r>
            <a:r>
              <a:rPr lang="en-US" altLang="zh-CN" sz="2000" dirty="0"/>
              <a:t>0~4</a:t>
            </a:r>
            <a:r>
              <a:rPr lang="zh-CN" altLang="en-US" sz="2000" dirty="0"/>
              <a:t>中选一个特别号码，构成一注，根据单注号码与中奖号码相符的个数多少及顺序确定中奖等级。以中奖号码</a:t>
            </a:r>
            <a:r>
              <a:rPr lang="en-US" altLang="zh-CN" sz="2000" dirty="0"/>
              <a:t>"</a:t>
            </a:r>
            <a:r>
              <a:rPr lang="en-US" altLang="zh-CN" sz="2000" dirty="0" err="1"/>
              <a:t>abcdef+g</a:t>
            </a:r>
            <a:r>
              <a:rPr lang="en-US" altLang="zh-CN" sz="2000" dirty="0"/>
              <a:t>"</a:t>
            </a:r>
            <a:r>
              <a:rPr lang="zh-CN" altLang="en-US" sz="2000" dirty="0"/>
              <a:t>为例说明中奖等级，如表一（</a:t>
            </a:r>
            <a:r>
              <a:rPr lang="en-US" altLang="zh-CN" sz="2000" dirty="0"/>
              <a:t>X</a:t>
            </a:r>
            <a:r>
              <a:rPr lang="zh-CN" altLang="en-US" sz="2000" dirty="0"/>
              <a:t>表示未选中的号码）。</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CUMCM1997A </a:t>
            </a:r>
            <a:r>
              <a:rPr lang="zh-CN" altLang="en-US" sz="2000" dirty="0"/>
              <a:t>零件参数设计</a:t>
            </a:r>
          </a:p>
          <a:p>
            <a:pPr marL="0" indent="0">
              <a:buNone/>
            </a:pPr>
            <a:endParaRPr lang="zh-CN" altLang="en-US" dirty="0"/>
          </a:p>
        </p:txBody>
      </p:sp>
      <p:sp>
        <p:nvSpPr>
          <p:cNvPr id="27" name="文本框 24"/>
          <p:cNvSpPr txBox="1"/>
          <p:nvPr/>
        </p:nvSpPr>
        <p:spPr>
          <a:xfrm>
            <a:off x="101605" y="1012507"/>
            <a:ext cx="3884397"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CUMCM2002B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彩票中的数学</a:t>
            </a:r>
          </a:p>
        </p:txBody>
      </p:sp>
      <p:pic>
        <p:nvPicPr>
          <p:cNvPr id="17" name="图片 16"/>
          <p:cNvPicPr>
            <a:picLocks noChangeAspect="1"/>
          </p:cNvPicPr>
          <p:nvPr/>
        </p:nvPicPr>
        <p:blipFill>
          <a:blip r:embed="rId3"/>
          <a:stretch>
            <a:fillRect/>
          </a:stretch>
        </p:blipFill>
        <p:spPr>
          <a:xfrm>
            <a:off x="0" y="3625015"/>
            <a:ext cx="5943600" cy="1838325"/>
          </a:xfrm>
          <a:prstGeom prst="rect">
            <a:avLst/>
          </a:prstGeom>
        </p:spPr>
      </p:pic>
      <p:pic>
        <p:nvPicPr>
          <p:cNvPr id="18" name="图片 17"/>
          <p:cNvPicPr>
            <a:picLocks noChangeAspect="1"/>
          </p:cNvPicPr>
          <p:nvPr/>
        </p:nvPicPr>
        <p:blipFill>
          <a:blip r:embed="rId4"/>
          <a:stretch>
            <a:fillRect/>
          </a:stretch>
        </p:blipFill>
        <p:spPr>
          <a:xfrm>
            <a:off x="5648325" y="4398633"/>
            <a:ext cx="6543675" cy="2057400"/>
          </a:xfrm>
          <a:prstGeom prst="rect">
            <a:avLst/>
          </a:prstGeom>
        </p:spPr>
      </p:pic>
    </p:spTree>
    <p:extLst>
      <p:ext uri="{BB962C8B-B14F-4D97-AF65-F5344CB8AC3E}">
        <p14:creationId xmlns:p14="http://schemas.microsoft.com/office/powerpoint/2010/main" val="60833992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Monte Carlo</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模拟</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lstStyle/>
          <a:p>
            <a:pPr>
              <a:buFont typeface="Wingdings" panose="05000000000000000000" pitchFamily="2" charset="2"/>
              <a:buChar char="l"/>
            </a:pPr>
            <a:r>
              <a:rPr lang="zh-CN" altLang="en-US" dirty="0" smtClean="0"/>
              <a:t>模拟算法的要求</a:t>
            </a:r>
            <a:endParaRPr lang="en-US" altLang="zh-CN" dirty="0" smtClean="0"/>
          </a:p>
          <a:p>
            <a:pPr lvl="1">
              <a:buFont typeface="Wingdings" panose="05000000000000000000" pitchFamily="2" charset="2"/>
              <a:buChar char="l"/>
            </a:pPr>
            <a:r>
              <a:rPr lang="zh-CN" altLang="en-US" dirty="0" smtClean="0"/>
              <a:t>描述模拟的机理</a:t>
            </a:r>
            <a:r>
              <a:rPr lang="en-US" altLang="zh-CN" dirty="0" smtClean="0"/>
              <a:t>,</a:t>
            </a:r>
            <a:r>
              <a:rPr lang="zh-CN" altLang="en-US" dirty="0" smtClean="0"/>
              <a:t> 说明与问题机理的相似性</a:t>
            </a:r>
            <a:endParaRPr lang="en-US" altLang="zh-CN" dirty="0" smtClean="0"/>
          </a:p>
          <a:p>
            <a:pPr lvl="1">
              <a:buFont typeface="Wingdings" panose="05000000000000000000" pitchFamily="2" charset="2"/>
              <a:buChar char="l"/>
            </a:pPr>
            <a:r>
              <a:rPr lang="zh-CN" altLang="en-US" dirty="0" smtClean="0"/>
              <a:t>模拟参数的确定</a:t>
            </a:r>
            <a:endParaRPr lang="en-US" altLang="zh-CN" dirty="0" smtClean="0"/>
          </a:p>
          <a:p>
            <a:pPr lvl="1">
              <a:buFont typeface="Wingdings" panose="05000000000000000000" pitchFamily="2" charset="2"/>
              <a:buChar char="l"/>
            </a:pPr>
            <a:r>
              <a:rPr lang="zh-CN" altLang="en-US" dirty="0"/>
              <a:t>次数足够多</a:t>
            </a:r>
            <a:r>
              <a:rPr lang="en-US" altLang="zh-CN" dirty="0"/>
              <a:t>,</a:t>
            </a:r>
            <a:r>
              <a:rPr lang="zh-CN" altLang="en-US" dirty="0"/>
              <a:t> 结果稳定</a:t>
            </a:r>
            <a:endParaRPr lang="en-US" altLang="zh-CN" dirty="0"/>
          </a:p>
          <a:p>
            <a:pPr lvl="1">
              <a:buFont typeface="Wingdings" panose="05000000000000000000" pitchFamily="2" charset="2"/>
              <a:buChar char="l"/>
            </a:pPr>
            <a:endParaRPr lang="en-US" altLang="zh-CN" dirty="0" smtClean="0"/>
          </a:p>
        </p:txBody>
      </p:sp>
      <p:sp>
        <p:nvSpPr>
          <p:cNvPr id="27" name="文本框 24"/>
          <p:cNvSpPr txBox="1"/>
          <p:nvPr/>
        </p:nvSpPr>
        <p:spPr>
          <a:xfrm>
            <a:off x="101605" y="1012507"/>
            <a:ext cx="3884397"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CUMCM2002B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彩票中的数学</a:t>
            </a:r>
          </a:p>
        </p:txBody>
      </p:sp>
    </p:spTree>
    <p:extLst>
      <p:ext uri="{BB962C8B-B14F-4D97-AF65-F5344CB8AC3E}">
        <p14:creationId xmlns:p14="http://schemas.microsoft.com/office/powerpoint/2010/main" val="85423408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数据插值、拟合，参数估计</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lstStyle/>
          <a:p>
            <a:r>
              <a:rPr lang="zh-CN" altLang="en-US" sz="2000" dirty="0"/>
              <a:t>要在一山区修建公路</a:t>
            </a:r>
            <a:r>
              <a:rPr lang="en-US" altLang="zh-CN" sz="2000" dirty="0"/>
              <a:t>, </a:t>
            </a:r>
            <a:r>
              <a:rPr lang="zh-CN" altLang="en-US" sz="2000" dirty="0"/>
              <a:t>首先测得一些地点的高程</a:t>
            </a:r>
            <a:r>
              <a:rPr lang="en-US" altLang="zh-CN" sz="2000" dirty="0"/>
              <a:t>, </a:t>
            </a:r>
            <a:r>
              <a:rPr lang="zh-CN" altLang="en-US" sz="2000" dirty="0"/>
              <a:t>数据见表。在</a:t>
            </a:r>
            <a:r>
              <a:rPr lang="en-US" altLang="zh-CN" sz="2000" dirty="0"/>
              <a:t>(2000,2800)</a:t>
            </a:r>
            <a:r>
              <a:rPr lang="zh-CN" altLang="en-US" sz="2000" dirty="0"/>
              <a:t>附近有一山口湖，其最高水位略高于</a:t>
            </a:r>
            <a:r>
              <a:rPr lang="en-US" altLang="zh-CN" sz="2000" dirty="0"/>
              <a:t>1350</a:t>
            </a:r>
            <a:r>
              <a:rPr lang="zh-CN" altLang="en-US" sz="2000" dirty="0"/>
              <a:t>米，雨季时在山谷中形成一溪流。雨量最大时，溪流水面宽度与横坐标关系近似为</a:t>
            </a:r>
            <a:endParaRPr lang="en-US" altLang="zh-CN" sz="2000" dirty="0"/>
          </a:p>
          <a:p>
            <a:pPr marL="0" indent="0" algn="ctr">
              <a:buNone/>
            </a:pPr>
            <a:r>
              <a:rPr lang="en-US" altLang="zh-CN" sz="2000" dirty="0"/>
              <a:t> </a:t>
            </a:r>
            <a:endParaRPr lang="zh-CN" altLang="en-US" sz="2000" dirty="0"/>
          </a:p>
          <a:p>
            <a:pPr marL="0" indent="0">
              <a:buNone/>
            </a:pPr>
            <a:endParaRPr lang="en-US" altLang="zh-CN" dirty="0"/>
          </a:p>
          <a:p>
            <a:pPr marL="0" indent="0">
              <a:buNone/>
            </a:pPr>
            <a:r>
              <a:rPr lang="en-US" altLang="zh-CN" dirty="0"/>
              <a:t>    </a:t>
            </a:r>
            <a:r>
              <a:rPr lang="zh-CN" altLang="en-US" sz="2000" dirty="0"/>
              <a:t>公路从山脚</a:t>
            </a:r>
            <a:r>
              <a:rPr lang="en-US" altLang="zh-CN" sz="2000" dirty="0"/>
              <a:t>(0,800)</a:t>
            </a:r>
            <a:r>
              <a:rPr lang="zh-CN" altLang="en-US" sz="2000" dirty="0"/>
              <a:t>处开始，经过居民点</a:t>
            </a:r>
            <a:r>
              <a:rPr lang="en-US" altLang="zh-CN" sz="2000" dirty="0"/>
              <a:t>(4000,2000)</a:t>
            </a:r>
            <a:r>
              <a:rPr lang="zh-CN" altLang="en-US" sz="2000" dirty="0"/>
              <a:t>至矿区</a:t>
            </a:r>
            <a:r>
              <a:rPr lang="en-US" altLang="zh-CN" sz="2000" dirty="0"/>
              <a:t>(2000,4000). </a:t>
            </a:r>
            <a:r>
              <a:rPr lang="zh-CN" altLang="en-US" sz="2000" dirty="0"/>
              <a:t>已知路段工程成本及对路段坡  </a:t>
            </a:r>
            <a:endParaRPr lang="en-US" altLang="zh-CN" sz="2000" dirty="0"/>
          </a:p>
          <a:p>
            <a:pPr marL="0" indent="0">
              <a:buNone/>
            </a:pPr>
            <a:r>
              <a:rPr lang="en-US" altLang="zh-CN" sz="2000" dirty="0"/>
              <a:t>     </a:t>
            </a:r>
            <a:r>
              <a:rPr lang="zh-CN" altLang="en-US" sz="2000" dirty="0"/>
              <a:t>度的限制如下</a:t>
            </a:r>
            <a:endParaRPr lang="en-US" altLang="zh-CN" sz="2000" dirty="0"/>
          </a:p>
          <a:p>
            <a:pPr marL="0" indent="0">
              <a:buNone/>
            </a:pPr>
            <a:r>
              <a:rPr lang="en-US" altLang="zh-CN" sz="2000" dirty="0"/>
              <a:t> </a:t>
            </a:r>
          </a:p>
          <a:p>
            <a:r>
              <a:rPr lang="en-US" altLang="zh-CN" sz="2000" dirty="0"/>
              <a:t>MCM1998A</a:t>
            </a:r>
            <a:r>
              <a:rPr lang="zh-CN" altLang="en-US" sz="2000" dirty="0"/>
              <a:t> 生物组织切片的三维插值处理</a:t>
            </a:r>
          </a:p>
        </p:txBody>
      </p:sp>
      <p:sp>
        <p:nvSpPr>
          <p:cNvPr id="27" name="文本框 24"/>
          <p:cNvSpPr txBox="1"/>
          <p:nvPr/>
        </p:nvSpPr>
        <p:spPr>
          <a:xfrm>
            <a:off x="101605" y="1012507"/>
            <a:ext cx="3418565"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CUMCM1994A</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逢山开路</a:t>
            </a:r>
          </a:p>
        </p:txBody>
      </p:sp>
      <p:graphicFrame>
        <p:nvGraphicFramePr>
          <p:cNvPr id="5" name="对象 4"/>
          <p:cNvGraphicFramePr>
            <a:graphicFrameLocks noChangeAspect="1"/>
          </p:cNvGraphicFramePr>
          <p:nvPr>
            <p:extLst>
              <p:ext uri="{D42A27DB-BD31-4B8C-83A1-F6EECF244321}">
                <p14:modId xmlns:p14="http://schemas.microsoft.com/office/powerpoint/2010/main" val="616649564"/>
              </p:ext>
            </p:extLst>
          </p:nvPr>
        </p:nvGraphicFramePr>
        <p:xfrm>
          <a:off x="3256011" y="2140029"/>
          <a:ext cx="5258070" cy="812406"/>
        </p:xfrm>
        <a:graphic>
          <a:graphicData uri="http://schemas.openxmlformats.org/presentationml/2006/ole">
            <mc:AlternateContent xmlns:mc="http://schemas.openxmlformats.org/markup-compatibility/2006">
              <mc:Choice xmlns:v="urn:schemas-microsoft-com:vml" Requires="v">
                <p:oleObj spid="_x0000_s26649" name="公式" r:id="rId4" imgW="2958840" imgH="457200" progId="Equation.3">
                  <p:embed/>
                </p:oleObj>
              </mc:Choice>
              <mc:Fallback>
                <p:oleObj name="公式" r:id="rId4" imgW="2958840" imgH="457200" progId="Equation.3">
                  <p:embed/>
                  <p:pic>
                    <p:nvPicPr>
                      <p:cNvPr id="0" name=""/>
                      <p:cNvPicPr/>
                      <p:nvPr/>
                    </p:nvPicPr>
                    <p:blipFill>
                      <a:blip r:embed="rId5"/>
                      <a:stretch>
                        <a:fillRect/>
                      </a:stretch>
                    </p:blipFill>
                    <p:spPr>
                      <a:xfrm>
                        <a:off x="3256011" y="2140029"/>
                        <a:ext cx="5258070" cy="812406"/>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6096000" y="3895725"/>
            <a:ext cx="6038850" cy="2962275"/>
          </a:xfrm>
          <a:prstGeom prst="rect">
            <a:avLst/>
          </a:prstGeom>
        </p:spPr>
      </p:pic>
      <p:pic>
        <p:nvPicPr>
          <p:cNvPr id="12" name="图片 11"/>
          <p:cNvPicPr>
            <a:picLocks noChangeAspect="1"/>
          </p:cNvPicPr>
          <p:nvPr/>
        </p:nvPicPr>
        <p:blipFill>
          <a:blip r:embed="rId7"/>
          <a:stretch>
            <a:fillRect/>
          </a:stretch>
        </p:blipFill>
        <p:spPr>
          <a:xfrm>
            <a:off x="1983825" y="5663404"/>
            <a:ext cx="3933825" cy="914400"/>
          </a:xfrm>
          <a:prstGeom prst="rect">
            <a:avLst/>
          </a:prstGeom>
        </p:spPr>
      </p:pic>
    </p:spTree>
    <p:extLst>
      <p:ext uri="{BB962C8B-B14F-4D97-AF65-F5344CB8AC3E}">
        <p14:creationId xmlns:p14="http://schemas.microsoft.com/office/powerpoint/2010/main" val="222835478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数据插值、拟合，参数估计</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lstStyle/>
          <a:p>
            <a:endParaRPr lang="en-US" altLang="zh-CN" sz="2000" dirty="0"/>
          </a:p>
          <a:p>
            <a:pPr>
              <a:buFont typeface="Wingdings" panose="05000000000000000000" pitchFamily="2" charset="2"/>
              <a:buChar char="l"/>
            </a:pPr>
            <a:r>
              <a:rPr lang="en-US" altLang="zh-CN" sz="2000" dirty="0"/>
              <a:t> </a:t>
            </a:r>
            <a:r>
              <a:rPr lang="zh-CN" altLang="en-US" sz="2000" dirty="0" smtClean="0"/>
              <a:t>插值、拟合的使用场景</a:t>
            </a:r>
            <a:endParaRPr lang="en-US" altLang="zh-CN" sz="2000" dirty="0" smtClean="0"/>
          </a:p>
          <a:p>
            <a:pPr lvl="1">
              <a:buFont typeface="Wingdings" panose="05000000000000000000" pitchFamily="2" charset="2"/>
              <a:buChar char="l"/>
            </a:pPr>
            <a:r>
              <a:rPr lang="zh-CN" altLang="en-US" sz="1600" dirty="0" smtClean="0"/>
              <a:t>离散数据的连续化</a:t>
            </a:r>
            <a:endParaRPr lang="en-US" altLang="zh-CN" sz="1600" dirty="0" smtClean="0"/>
          </a:p>
          <a:p>
            <a:pPr lvl="1">
              <a:buFont typeface="Wingdings" panose="05000000000000000000" pitchFamily="2" charset="2"/>
              <a:buChar char="l"/>
            </a:pPr>
            <a:r>
              <a:rPr lang="zh-CN" altLang="en-US" sz="1600" dirty="0" smtClean="0"/>
              <a:t>寻找最优参数值</a:t>
            </a:r>
            <a:endParaRPr lang="en-US" altLang="zh-CN" sz="1600" dirty="0" smtClean="0"/>
          </a:p>
          <a:p>
            <a:pPr lvl="1">
              <a:buFont typeface="Wingdings" panose="05000000000000000000" pitchFamily="2" charset="2"/>
              <a:buChar char="l"/>
            </a:pPr>
            <a:r>
              <a:rPr lang="zh-CN" altLang="en-US" sz="1600" dirty="0" smtClean="0"/>
              <a:t>其他计算用途，如积分、求导等</a:t>
            </a:r>
            <a:endParaRPr lang="en-US" altLang="zh-CN" sz="1600" dirty="0"/>
          </a:p>
        </p:txBody>
      </p:sp>
      <p:sp>
        <p:nvSpPr>
          <p:cNvPr id="27" name="文本框 24"/>
          <p:cNvSpPr txBox="1"/>
          <p:nvPr/>
        </p:nvSpPr>
        <p:spPr>
          <a:xfrm>
            <a:off x="101605" y="1012507"/>
            <a:ext cx="5109091" cy="1015663"/>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CUMCM1994A</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逢山开路</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2000" dirty="0"/>
              <a:t>MCM1998A</a:t>
            </a:r>
            <a:r>
              <a:rPr lang="zh-CN" altLang="en-US" sz="2000" dirty="0"/>
              <a:t> 生物组织切片的三维插值处理</a:t>
            </a:r>
          </a:p>
          <a:p>
            <a:pPr marL="285750" indent="-285750">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096000" y="3895725"/>
            <a:ext cx="6038850" cy="2962275"/>
          </a:xfrm>
          <a:prstGeom prst="rect">
            <a:avLst/>
          </a:prstGeom>
        </p:spPr>
      </p:pic>
    </p:spTree>
    <p:extLst>
      <p:ext uri="{BB962C8B-B14F-4D97-AF65-F5344CB8AC3E}">
        <p14:creationId xmlns:p14="http://schemas.microsoft.com/office/powerpoint/2010/main" val="13727088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图论方法建模</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fontScale="92500" lnSpcReduction="20000"/>
          </a:bodyPr>
          <a:lstStyle/>
          <a:p>
            <a:r>
              <a:rPr lang="en-US" altLang="zh-CN" sz="2000" dirty="0"/>
              <a:t>2016</a:t>
            </a:r>
            <a:r>
              <a:rPr lang="zh-CN" altLang="en-US" sz="2000" dirty="0"/>
              <a:t>年</a:t>
            </a:r>
            <a:r>
              <a:rPr lang="en-US" altLang="zh-CN" sz="2000" dirty="0"/>
              <a:t>2</a:t>
            </a:r>
            <a:r>
              <a:rPr lang="zh-CN" altLang="en-US" sz="2000" dirty="0"/>
              <a:t>月</a:t>
            </a:r>
            <a:r>
              <a:rPr lang="en-US" altLang="zh-CN" sz="2000" dirty="0"/>
              <a:t>21</a:t>
            </a:r>
            <a:r>
              <a:rPr lang="zh-CN" altLang="en-US" sz="2000" dirty="0"/>
              <a:t>日，国务院发布</a:t>
            </a:r>
            <a:r>
              <a:rPr lang="en-US" altLang="zh-CN" sz="2000" dirty="0"/>
              <a:t>《</a:t>
            </a:r>
            <a:r>
              <a:rPr lang="zh-CN" altLang="en-US" sz="2000" dirty="0"/>
              <a:t>关于进一步加强城市规划建设管理工作的若干意见</a:t>
            </a:r>
            <a:r>
              <a:rPr lang="en-US" altLang="zh-CN" sz="2000" dirty="0"/>
              <a:t>》</a:t>
            </a:r>
            <a:r>
              <a:rPr lang="zh-CN" altLang="en-US" sz="2000" dirty="0"/>
              <a:t>，其中第十六条关于推广街区制，原则上不再建设封闭住宅小区，已建成的住宅小区和单位大院要逐步开放等意见，引起了广泛的关注和讨论。</a:t>
            </a:r>
          </a:p>
          <a:p>
            <a:r>
              <a:rPr lang="zh-CN" altLang="en-US" sz="2000" dirty="0"/>
              <a:t>除了开放小区可能引发的安保等问题外，议论的焦点之一是：开放小区能否达到优化路网结构，提高道路通行能力，改善交通状况的目的，以及改善效果如何。一种观点认为封闭式小区破坏了城市路网结构，堵塞了城市“毛细血管”，容易造成交通阻塞。小区开放后，路网密度提高，道路面积增加，通行能力自然会有提升。也有人认为这与小区面积、位置、外部及内部道路状况等诸多因素有关，不能一概而论。还有人认为小区开放后，虽然可通行道路增多了，相应地，小区周边主路上进出小区的交叉路口的车辆也会增多，也可能会影响主路的通行速度。</a:t>
            </a:r>
          </a:p>
          <a:p>
            <a:r>
              <a:rPr lang="zh-CN" altLang="en-US" sz="2000" dirty="0"/>
              <a:t>城市规划和交通管理部门希望你们建立数学模型，就小区开放对周边道路通行的影响进行研究，为科学决策提供定量依据，为此请你们尝试解决以下问题：</a:t>
            </a:r>
          </a:p>
          <a:p>
            <a:r>
              <a:rPr lang="en-US" altLang="zh-CN" sz="2000" dirty="0"/>
              <a:t>1. </a:t>
            </a:r>
            <a:r>
              <a:rPr lang="zh-CN" altLang="en-US" sz="2000" dirty="0"/>
              <a:t>请选取合适的评价指标体系，用以评价小区开放对周边道路通行的影响。</a:t>
            </a:r>
          </a:p>
          <a:p>
            <a:r>
              <a:rPr lang="en-US" altLang="zh-CN" sz="2000" dirty="0"/>
              <a:t>2. </a:t>
            </a:r>
            <a:r>
              <a:rPr lang="zh-CN" altLang="en-US" sz="2000" dirty="0"/>
              <a:t>请建立关于车辆通行的数学模型，用以研究小区开放对周边道路通行的影响。</a:t>
            </a:r>
          </a:p>
          <a:p>
            <a:r>
              <a:rPr lang="en-US" altLang="zh-CN" sz="2000" dirty="0"/>
              <a:t>3. </a:t>
            </a:r>
            <a:r>
              <a:rPr lang="zh-CN" altLang="en-US" sz="2000" dirty="0"/>
              <a:t>小区开放产生的效果，可能会与小区结构及周边道路结构、车流量有关。请选取或构建不同类型的小区，应用你们建立的模型，定量比较各类型小区开放前后对道路通行的影响。</a:t>
            </a:r>
          </a:p>
          <a:p>
            <a:r>
              <a:rPr lang="en-US" altLang="zh-CN" sz="2000" dirty="0"/>
              <a:t>4. </a:t>
            </a:r>
            <a:r>
              <a:rPr lang="zh-CN" altLang="en-US" sz="2000" dirty="0"/>
              <a:t>根据你们的研究结果，从交通通行的角度，向城市规划和交通管理部门提出你们关于小区开放的合理化建议。</a:t>
            </a:r>
            <a:endParaRPr lang="en-US" altLang="zh-CN" sz="2000" dirty="0"/>
          </a:p>
          <a:p>
            <a:endParaRPr lang="en-US" altLang="zh-CN" sz="2000" dirty="0"/>
          </a:p>
          <a:p>
            <a:r>
              <a:rPr lang="en-US" altLang="zh-CN" sz="2000" dirty="0"/>
              <a:t>CUMCM1994B </a:t>
            </a:r>
            <a:r>
              <a:rPr lang="zh-CN" altLang="en-US" sz="2000" dirty="0"/>
              <a:t>锁具装箱</a:t>
            </a:r>
          </a:p>
        </p:txBody>
      </p:sp>
      <p:sp>
        <p:nvSpPr>
          <p:cNvPr id="27" name="文本框 24"/>
          <p:cNvSpPr txBox="1"/>
          <p:nvPr/>
        </p:nvSpPr>
        <p:spPr>
          <a:xfrm>
            <a:off x="101605" y="1012507"/>
            <a:ext cx="5440785"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CUMCM2016B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小区开放对道路通行的影响</a:t>
            </a:r>
          </a:p>
        </p:txBody>
      </p:sp>
    </p:spTree>
    <p:extLst>
      <p:ext uri="{BB962C8B-B14F-4D97-AF65-F5344CB8AC3E}">
        <p14:creationId xmlns:p14="http://schemas.microsoft.com/office/powerpoint/2010/main" val="24116299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图论方法建模</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a:bodyPr>
          <a:lstStyle/>
          <a:p>
            <a:r>
              <a:rPr lang="zh-CN" altLang="en-US" sz="2000" dirty="0" smtClean="0"/>
              <a:t>图论与最优化结合的某些问题类型</a:t>
            </a:r>
            <a:endParaRPr lang="en-US" altLang="zh-CN" sz="2000" dirty="0" smtClean="0"/>
          </a:p>
          <a:p>
            <a:pPr lvl="1"/>
            <a:r>
              <a:rPr lang="zh-CN" altLang="en-US" sz="1600" dirty="0" smtClean="0"/>
              <a:t>运输问题</a:t>
            </a:r>
            <a:endParaRPr lang="en-US" altLang="zh-CN" sz="1600" dirty="0" smtClean="0"/>
          </a:p>
          <a:p>
            <a:pPr lvl="1"/>
            <a:r>
              <a:rPr lang="zh-CN" altLang="en-US" sz="1600" dirty="0" smtClean="0"/>
              <a:t>最大流问题</a:t>
            </a:r>
            <a:endParaRPr lang="en-US" altLang="zh-CN" sz="1600" dirty="0" smtClean="0"/>
          </a:p>
          <a:p>
            <a:pPr lvl="1"/>
            <a:r>
              <a:rPr lang="zh-CN" altLang="en-US" sz="1600" dirty="0" smtClean="0"/>
              <a:t>选址问题</a:t>
            </a:r>
            <a:endParaRPr lang="en-US" altLang="zh-CN" sz="1600" dirty="0" smtClean="0"/>
          </a:p>
          <a:p>
            <a:pPr lvl="1"/>
            <a:r>
              <a:rPr lang="zh-CN" altLang="en-US" sz="1600" dirty="0" smtClean="0"/>
              <a:t>匹配问题</a:t>
            </a:r>
            <a:endParaRPr lang="en-US" altLang="zh-CN" sz="1600" dirty="0" smtClean="0"/>
          </a:p>
          <a:p>
            <a:pPr lvl="1"/>
            <a:r>
              <a:rPr lang="en-US" altLang="zh-CN" sz="1600" dirty="0" smtClean="0"/>
              <a:t>…</a:t>
            </a:r>
          </a:p>
          <a:p>
            <a:pPr lvl="1"/>
            <a:endParaRPr lang="zh-CN" altLang="en-US" sz="1600" dirty="0"/>
          </a:p>
        </p:txBody>
      </p:sp>
      <p:sp>
        <p:nvSpPr>
          <p:cNvPr id="27" name="文本框 24"/>
          <p:cNvSpPr txBox="1"/>
          <p:nvPr/>
        </p:nvSpPr>
        <p:spPr>
          <a:xfrm>
            <a:off x="101605" y="1012507"/>
            <a:ext cx="5440785"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CUMCM2016B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小区开放对道路通行的影响</a:t>
            </a:r>
          </a:p>
        </p:txBody>
      </p:sp>
    </p:spTree>
    <p:extLst>
      <p:ext uri="{BB962C8B-B14F-4D97-AF65-F5344CB8AC3E}">
        <p14:creationId xmlns:p14="http://schemas.microsoft.com/office/powerpoint/2010/main" val="179540116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683760" y="1420012"/>
            <a:ext cx="7508240" cy="5437988"/>
          </a:xfrm>
          <a:prstGeom prst="rect">
            <a:avLst/>
          </a:prstGeom>
        </p:spPr>
      </p:pic>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分支定界法，分治算法</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4796956" cy="5150743"/>
          </a:xfrm>
        </p:spPr>
        <p:txBody>
          <a:bodyPr>
            <a:normAutofit/>
          </a:bodyPr>
          <a:lstStyle/>
          <a:p>
            <a:r>
              <a:rPr lang="zh-CN" altLang="en-US" sz="2000" dirty="0"/>
              <a:t>要铺设一条从</a:t>
            </a:r>
            <a:r>
              <a:rPr lang="en-US" altLang="zh-CN" sz="2000" dirty="0"/>
              <a:t>A1</a:t>
            </a:r>
            <a:r>
              <a:rPr lang="zh-CN" altLang="en-US" sz="2000" dirty="0"/>
              <a:t>到</a:t>
            </a:r>
            <a:r>
              <a:rPr lang="en-US" altLang="zh-CN" sz="2000" dirty="0"/>
              <a:t>A15</a:t>
            </a:r>
            <a:r>
              <a:rPr lang="zh-CN" altLang="en-US" sz="2000" dirty="0"/>
              <a:t>的输送天然气主管道，如下图。钢管生产厂家有</a:t>
            </a:r>
            <a:r>
              <a:rPr lang="en-US" altLang="zh-CN" sz="2000" dirty="0"/>
              <a:t>S1</a:t>
            </a:r>
            <a:r>
              <a:rPr lang="zh-CN" altLang="en-US" sz="2000" dirty="0"/>
              <a:t>到</a:t>
            </a:r>
            <a:r>
              <a:rPr lang="en-US" altLang="zh-CN" sz="2000" dirty="0"/>
              <a:t>S7. </a:t>
            </a:r>
            <a:r>
              <a:rPr lang="zh-CN" altLang="en-US" sz="2000" dirty="0"/>
              <a:t>图中粗线表示铁路，单细线表示公路。</a:t>
            </a:r>
            <a:r>
              <a:rPr lang="en-US" altLang="zh-CN" sz="2000" dirty="0"/>
              <a:t>1km</a:t>
            </a:r>
            <a:r>
              <a:rPr lang="zh-CN" altLang="en-US" sz="2000" dirty="0"/>
              <a:t>主管道钢管称为</a:t>
            </a:r>
            <a:r>
              <a:rPr lang="en-US" altLang="zh-CN" sz="2000" dirty="0"/>
              <a:t>1</a:t>
            </a:r>
            <a:r>
              <a:rPr lang="zh-CN" altLang="en-US" sz="2000" dirty="0"/>
              <a:t>单位钢管。</a:t>
            </a:r>
            <a:r>
              <a:rPr lang="zh-CN" altLang="en-US" sz="2000" dirty="0">
                <a:solidFill>
                  <a:srgbClr val="FF0000"/>
                </a:solidFill>
              </a:rPr>
              <a:t>一个厂家如果承担生产这种钢管，至少生产</a:t>
            </a:r>
            <a:r>
              <a:rPr lang="en-US" altLang="zh-CN" sz="2000" dirty="0">
                <a:solidFill>
                  <a:srgbClr val="FF0000"/>
                </a:solidFill>
              </a:rPr>
              <a:t>500</a:t>
            </a:r>
            <a:r>
              <a:rPr lang="zh-CN" altLang="en-US" sz="2000" dirty="0">
                <a:solidFill>
                  <a:srgbClr val="FF0000"/>
                </a:solidFill>
              </a:rPr>
              <a:t>个单位。</a:t>
            </a:r>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r>
              <a:rPr lang="en-US" altLang="zh-CN" sz="2000" dirty="0"/>
              <a:t>CUMCM1998B </a:t>
            </a:r>
            <a:r>
              <a:rPr lang="zh-CN" altLang="en-US" sz="2000" dirty="0"/>
              <a:t>灾情巡视路线</a:t>
            </a:r>
            <a:endParaRPr lang="en-US" altLang="zh-CN" sz="2000" dirty="0"/>
          </a:p>
        </p:txBody>
      </p:sp>
      <p:sp>
        <p:nvSpPr>
          <p:cNvPr id="27" name="文本框 24"/>
          <p:cNvSpPr txBox="1"/>
          <p:nvPr/>
        </p:nvSpPr>
        <p:spPr>
          <a:xfrm>
            <a:off x="101605" y="1012507"/>
            <a:ext cx="4174541"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CUMCM2000B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钢管订购和运输</a:t>
            </a:r>
          </a:p>
        </p:txBody>
      </p:sp>
      <p:pic>
        <p:nvPicPr>
          <p:cNvPr id="3" name="图片 2"/>
          <p:cNvPicPr>
            <a:picLocks noChangeAspect="1"/>
          </p:cNvPicPr>
          <p:nvPr/>
        </p:nvPicPr>
        <p:blipFill>
          <a:blip r:embed="rId4"/>
          <a:stretch>
            <a:fillRect/>
          </a:stretch>
        </p:blipFill>
        <p:spPr>
          <a:xfrm>
            <a:off x="165424" y="3791267"/>
            <a:ext cx="3829050" cy="657225"/>
          </a:xfrm>
          <a:prstGeom prst="rect">
            <a:avLst/>
          </a:prstGeom>
        </p:spPr>
      </p:pic>
      <p:pic>
        <p:nvPicPr>
          <p:cNvPr id="5" name="图片 4"/>
          <p:cNvPicPr>
            <a:picLocks noChangeAspect="1"/>
          </p:cNvPicPr>
          <p:nvPr/>
        </p:nvPicPr>
        <p:blipFill>
          <a:blip r:embed="rId5"/>
          <a:stretch>
            <a:fillRect/>
          </a:stretch>
        </p:blipFill>
        <p:spPr>
          <a:xfrm>
            <a:off x="165424" y="4679315"/>
            <a:ext cx="4400550" cy="933450"/>
          </a:xfrm>
          <a:prstGeom prst="rect">
            <a:avLst/>
          </a:prstGeom>
        </p:spPr>
      </p:pic>
    </p:spTree>
    <p:extLst>
      <p:ext uri="{BB962C8B-B14F-4D97-AF65-F5344CB8AC3E}">
        <p14:creationId xmlns:p14="http://schemas.microsoft.com/office/powerpoint/2010/main" val="292560670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分治算法</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a:bodyPr>
          <a:lstStyle/>
          <a:p>
            <a:pPr>
              <a:buFont typeface="Wingdings" panose="05000000000000000000" pitchFamily="2" charset="2"/>
              <a:buChar char="l"/>
            </a:pPr>
            <a:r>
              <a:rPr lang="zh-CN" altLang="en-US" sz="2000" dirty="0" smtClean="0"/>
              <a:t>分支算法的原理</a:t>
            </a:r>
            <a:endParaRPr lang="en-US" altLang="zh-CN" sz="2000" dirty="0" smtClean="0"/>
          </a:p>
          <a:p>
            <a:pPr lvl="1">
              <a:buFont typeface="Wingdings" panose="05000000000000000000" pitchFamily="2" charset="2"/>
              <a:buChar char="l"/>
            </a:pPr>
            <a:r>
              <a:rPr lang="zh-CN" altLang="en-US" sz="1200" dirty="0" smtClean="0"/>
              <a:t>分割成同类型的问题，规模缩小</a:t>
            </a:r>
            <a:endParaRPr lang="en-US" altLang="zh-CN" sz="1200" dirty="0" smtClean="0"/>
          </a:p>
          <a:p>
            <a:pPr lvl="1">
              <a:buFont typeface="Wingdings" panose="05000000000000000000" pitchFamily="2" charset="2"/>
              <a:buChar char="l"/>
            </a:pPr>
            <a:r>
              <a:rPr lang="zh-CN" altLang="en-US" sz="1200" dirty="0" smtClean="0"/>
              <a:t>分别计算</a:t>
            </a:r>
            <a:endParaRPr lang="en-US" altLang="zh-CN" sz="1200" dirty="0" smtClean="0"/>
          </a:p>
          <a:p>
            <a:pPr lvl="1">
              <a:buFont typeface="Wingdings" panose="05000000000000000000" pitchFamily="2" charset="2"/>
              <a:buChar char="l"/>
            </a:pPr>
            <a:r>
              <a:rPr lang="zh-CN" altLang="en-US" sz="1200" dirty="0" smtClean="0"/>
              <a:t>合并</a:t>
            </a:r>
            <a:r>
              <a:rPr lang="zh-CN" altLang="en-US" sz="1200" dirty="0"/>
              <a:t>答案</a:t>
            </a:r>
            <a:endParaRPr lang="en-US" altLang="zh-CN" sz="1200" dirty="0" smtClean="0"/>
          </a:p>
          <a:p>
            <a:pPr lvl="1">
              <a:buFont typeface="Wingdings" panose="05000000000000000000" pitchFamily="2" charset="2"/>
              <a:buChar char="l"/>
            </a:pPr>
            <a:endParaRPr lang="zh-CN" altLang="en-US" sz="1200" dirty="0"/>
          </a:p>
        </p:txBody>
      </p:sp>
      <p:sp>
        <p:nvSpPr>
          <p:cNvPr id="27" name="文本框 24"/>
          <p:cNvSpPr txBox="1"/>
          <p:nvPr/>
        </p:nvSpPr>
        <p:spPr>
          <a:xfrm>
            <a:off x="101605" y="1012507"/>
            <a:ext cx="4174541"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smtClean="0">
                <a:latin typeface="Cooper Black" panose="0208090404030B020404" pitchFamily="18" charset="0"/>
                <a:ea typeface="微软雅黑" panose="020B0503020204020204" pitchFamily="34" charset="-122"/>
              </a:rPr>
              <a:t>CUMCM2000B</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钢管订购与运输</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695351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网格化算法、穷举法</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lnSpcReduction="10000"/>
          </a:bodyPr>
          <a:lstStyle/>
          <a:p>
            <a:r>
              <a:rPr lang="zh-CN" altLang="en-US" sz="2000" dirty="0"/>
              <a:t>一件产品由若干零件组装而成，标志产品性能的某个参数取决于这些零件的参数。零件参数包括标定值和容差两部分。进行成批生产时，标定值表示一批零件该参数的平均值，容差则给出了参数偏离其标定值的容许范围。若将零件参数视为随机变量，则标定值代表期望值，在生产部门无特殊要求时，容差通常规定为均方差的</a:t>
            </a:r>
            <a:r>
              <a:rPr lang="en-US" altLang="zh-CN" sz="2000" dirty="0"/>
              <a:t>3</a:t>
            </a:r>
            <a:r>
              <a:rPr lang="zh-CN" altLang="en-US" sz="2000" dirty="0"/>
              <a:t>倍。 进行零件参数设计，就是要确定其标定值和容差。这时要考虑两方面因素：一是当各零件组装成产品时，如果产品参数偏离预先设定的目标值，就会造成质量损失，偏离越大，损失越大；二是零件容差的大小决定了其制造成本，容差设计得越小，成本越高。试通过如下的具体问题给出一般的零件参数设计方法。</a:t>
            </a:r>
            <a:endParaRPr lang="en-US" altLang="zh-CN" sz="2000" dirty="0"/>
          </a:p>
          <a:p>
            <a:r>
              <a:rPr lang="zh-CN" altLang="en-US" sz="2000" dirty="0"/>
              <a:t>经验公式</a:t>
            </a:r>
            <a:endParaRPr lang="en-US" altLang="zh-CN" sz="2000" dirty="0"/>
          </a:p>
          <a:p>
            <a:endParaRPr lang="en-US" altLang="zh-CN" sz="2000" dirty="0"/>
          </a:p>
          <a:p>
            <a:endParaRPr lang="en-US" altLang="zh-CN" sz="2000" dirty="0"/>
          </a:p>
          <a:p>
            <a:r>
              <a:rPr lang="zh-CN" altLang="en-US" sz="2000" dirty="0"/>
              <a:t>标定值</a:t>
            </a:r>
            <a:r>
              <a:rPr lang="en-US" altLang="zh-CN" sz="2000" dirty="0"/>
              <a:t>1.50</a:t>
            </a:r>
            <a:r>
              <a:rPr lang="zh-CN" altLang="en-US" sz="2000" dirty="0"/>
              <a:t>，偏离</a:t>
            </a:r>
            <a:r>
              <a:rPr lang="en-US" altLang="zh-CN" sz="2000" dirty="0"/>
              <a:t>0.1</a:t>
            </a:r>
            <a:r>
              <a:rPr lang="zh-CN" altLang="en-US" sz="2000" dirty="0"/>
              <a:t>为次品，损失</a:t>
            </a:r>
            <a:r>
              <a:rPr lang="en-US" altLang="zh-CN" sz="2000" dirty="0"/>
              <a:t>1000</a:t>
            </a:r>
            <a:r>
              <a:rPr lang="zh-CN" altLang="en-US" sz="2000" dirty="0"/>
              <a:t>元；偏离</a:t>
            </a:r>
            <a:r>
              <a:rPr lang="en-US" altLang="zh-CN" sz="2000" dirty="0"/>
              <a:t>0.3</a:t>
            </a:r>
            <a:r>
              <a:rPr lang="zh-CN" altLang="en-US" sz="2000" dirty="0"/>
              <a:t>为废品，损失</a:t>
            </a:r>
            <a:r>
              <a:rPr lang="en-US" altLang="zh-CN" sz="2000" dirty="0"/>
              <a:t>9000</a:t>
            </a:r>
            <a:r>
              <a:rPr lang="zh-CN" altLang="en-US" sz="2000" dirty="0"/>
              <a:t>元。</a:t>
            </a:r>
            <a:endParaRPr lang="en-US" altLang="zh-CN" sz="2000" dirty="0"/>
          </a:p>
          <a:p>
            <a:endParaRPr lang="en-US" altLang="zh-CN" sz="2000" dirty="0"/>
          </a:p>
          <a:p>
            <a:endParaRPr lang="en-US" altLang="zh-CN" sz="2000" dirty="0"/>
          </a:p>
          <a:p>
            <a:endParaRPr lang="en-US" altLang="zh-CN" sz="2000" dirty="0"/>
          </a:p>
          <a:p>
            <a:r>
              <a:rPr lang="en-US" altLang="zh-CN" sz="2000" dirty="0"/>
              <a:t>CUMCM2013A  </a:t>
            </a:r>
            <a:r>
              <a:rPr lang="zh-CN" altLang="en-US" sz="2000" dirty="0"/>
              <a:t>车道被占用对城市道路通行能力的影响</a:t>
            </a:r>
            <a:endParaRPr lang="en-US" altLang="zh-CN" sz="2000" dirty="0"/>
          </a:p>
          <a:p>
            <a:pPr marL="0" indent="0">
              <a:buNone/>
            </a:pPr>
            <a:endParaRPr lang="zh-CN" altLang="en-US" sz="2000" dirty="0"/>
          </a:p>
        </p:txBody>
      </p:sp>
      <p:sp>
        <p:nvSpPr>
          <p:cNvPr id="27" name="文本框 24"/>
          <p:cNvSpPr txBox="1"/>
          <p:nvPr/>
        </p:nvSpPr>
        <p:spPr>
          <a:xfrm>
            <a:off x="101605" y="1012507"/>
            <a:ext cx="4034822"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CUMCM1997A</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零件参数设计</a:t>
            </a:r>
          </a:p>
        </p:txBody>
      </p:sp>
      <p:graphicFrame>
        <p:nvGraphicFramePr>
          <p:cNvPr id="5" name="对象 4"/>
          <p:cNvGraphicFramePr>
            <a:graphicFrameLocks noChangeAspect="1"/>
          </p:cNvGraphicFramePr>
          <p:nvPr>
            <p:extLst>
              <p:ext uri="{D42A27DB-BD31-4B8C-83A1-F6EECF244321}">
                <p14:modId xmlns:p14="http://schemas.microsoft.com/office/powerpoint/2010/main" val="273676855"/>
              </p:ext>
            </p:extLst>
          </p:nvPr>
        </p:nvGraphicFramePr>
        <p:xfrm>
          <a:off x="3816628" y="3188280"/>
          <a:ext cx="5171254" cy="1079562"/>
        </p:xfrm>
        <a:graphic>
          <a:graphicData uri="http://schemas.openxmlformats.org/presentationml/2006/ole">
            <mc:AlternateContent xmlns:mc="http://schemas.openxmlformats.org/markup-compatibility/2006">
              <mc:Choice xmlns:v="urn:schemas-microsoft-com:vml" Requires="v">
                <p:oleObj spid="_x0000_s32772" name="公式" r:id="rId4" imgW="4190760" imgH="850680" progId="Equation.3">
                  <p:embed/>
                </p:oleObj>
              </mc:Choice>
              <mc:Fallback>
                <p:oleObj name="公式" r:id="rId4" imgW="4190760" imgH="850680" progId="Equation.3">
                  <p:embed/>
                  <p:pic>
                    <p:nvPicPr>
                      <p:cNvPr id="5" name="对象 4"/>
                      <p:cNvPicPr/>
                      <p:nvPr/>
                    </p:nvPicPr>
                    <p:blipFill>
                      <a:blip r:embed="rId5"/>
                      <a:stretch>
                        <a:fillRect/>
                      </a:stretch>
                    </p:blipFill>
                    <p:spPr>
                      <a:xfrm>
                        <a:off x="3816628" y="3188280"/>
                        <a:ext cx="5171254" cy="1079562"/>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336472" y="4853879"/>
            <a:ext cx="3838575" cy="1724025"/>
          </a:xfrm>
          <a:prstGeom prst="rect">
            <a:avLst/>
          </a:prstGeom>
        </p:spPr>
      </p:pic>
    </p:spTree>
    <p:extLst>
      <p:ext uri="{BB962C8B-B14F-4D97-AF65-F5344CB8AC3E}">
        <p14:creationId xmlns:p14="http://schemas.microsoft.com/office/powerpoint/2010/main" val="236347816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网格化算法、穷举法</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a:bodyPr>
          <a:lstStyle/>
          <a:p>
            <a:pPr>
              <a:buFont typeface="Wingdings" panose="05000000000000000000" pitchFamily="2" charset="2"/>
              <a:buChar char="l"/>
            </a:pPr>
            <a:r>
              <a:rPr lang="zh-CN" altLang="en-US" sz="2000" dirty="0" smtClean="0"/>
              <a:t>网格化</a:t>
            </a:r>
            <a:endParaRPr lang="en-US" altLang="zh-CN" sz="2000" dirty="0" smtClean="0"/>
          </a:p>
          <a:p>
            <a:pPr lvl="1">
              <a:buFont typeface="Wingdings" panose="05000000000000000000" pitchFamily="2" charset="2"/>
              <a:buChar char="l"/>
            </a:pPr>
            <a:r>
              <a:rPr lang="zh-CN" altLang="en-US" sz="1600" dirty="0" smtClean="0"/>
              <a:t>所有连续变量的网格化</a:t>
            </a:r>
            <a:endParaRPr lang="en-US" altLang="zh-CN" sz="1600" dirty="0" smtClean="0"/>
          </a:p>
          <a:p>
            <a:pPr lvl="1">
              <a:buFont typeface="Wingdings" panose="05000000000000000000" pitchFamily="2" charset="2"/>
              <a:buChar char="l"/>
            </a:pPr>
            <a:r>
              <a:rPr lang="zh-CN" altLang="en-US" sz="1600" dirty="0" smtClean="0"/>
              <a:t>计算量的考量</a:t>
            </a:r>
            <a:endParaRPr lang="en-US" altLang="zh-CN" sz="1600" dirty="0" smtClean="0"/>
          </a:p>
          <a:p>
            <a:pPr>
              <a:buFont typeface="Wingdings" panose="05000000000000000000" pitchFamily="2" charset="2"/>
              <a:buChar char="l"/>
            </a:pPr>
            <a:r>
              <a:rPr lang="zh-CN" altLang="en-US" sz="2000" dirty="0"/>
              <a:t>连续</a:t>
            </a:r>
            <a:r>
              <a:rPr lang="zh-CN" altLang="en-US" sz="2000" dirty="0" smtClean="0"/>
              <a:t>化</a:t>
            </a:r>
            <a:endParaRPr lang="en-US" altLang="zh-CN" sz="2000" dirty="0" smtClean="0"/>
          </a:p>
          <a:p>
            <a:pPr lvl="1">
              <a:buFont typeface="Wingdings" panose="05000000000000000000" pitchFamily="2" charset="2"/>
              <a:buChar char="l"/>
            </a:pPr>
            <a:r>
              <a:rPr lang="zh-CN" altLang="en-US" sz="1600" dirty="0" smtClean="0"/>
              <a:t>分支定界</a:t>
            </a:r>
            <a:endParaRPr lang="en-US" altLang="zh-CN" sz="1600" dirty="0" smtClean="0"/>
          </a:p>
          <a:p>
            <a:pPr>
              <a:buFont typeface="Wingdings" panose="05000000000000000000" pitchFamily="2" charset="2"/>
              <a:buChar char="l"/>
            </a:pPr>
            <a:r>
              <a:rPr lang="zh-CN" altLang="en-US" sz="2000" dirty="0" smtClean="0"/>
              <a:t>杂交算法</a:t>
            </a:r>
            <a:endParaRPr lang="en-US" altLang="zh-CN" sz="2000" dirty="0" smtClean="0"/>
          </a:p>
          <a:p>
            <a:pPr lvl="1">
              <a:buFont typeface="Wingdings" panose="05000000000000000000" pitchFamily="2" charset="2"/>
              <a:buChar char="l"/>
            </a:pPr>
            <a:r>
              <a:rPr lang="zh-CN" altLang="en-US" sz="1600" dirty="0" smtClean="0"/>
              <a:t>对于每个离散情形</a:t>
            </a:r>
            <a:endParaRPr lang="en-US" altLang="zh-CN" sz="1600" dirty="0" smtClean="0"/>
          </a:p>
          <a:p>
            <a:pPr lvl="2">
              <a:buFont typeface="Wingdings" panose="05000000000000000000" pitchFamily="2" charset="2"/>
              <a:buChar char="l"/>
            </a:pPr>
            <a:r>
              <a:rPr lang="zh-CN" altLang="en-US" sz="1200" dirty="0" smtClean="0"/>
              <a:t>计算连续问题的最优解</a:t>
            </a:r>
            <a:endParaRPr lang="en-US" altLang="zh-CN" sz="1200" dirty="0" smtClean="0"/>
          </a:p>
          <a:p>
            <a:pPr lvl="2">
              <a:buFont typeface="Wingdings" panose="05000000000000000000" pitchFamily="2" charset="2"/>
              <a:buChar char="l"/>
            </a:pPr>
            <a:endParaRPr lang="en-US" altLang="zh-CN" sz="1200" dirty="0"/>
          </a:p>
          <a:p>
            <a:pPr>
              <a:buFont typeface="Wingdings" panose="05000000000000000000" pitchFamily="2" charset="2"/>
              <a:buChar char="l"/>
            </a:pPr>
            <a:r>
              <a:rPr lang="zh-CN" altLang="en-US" sz="2000" dirty="0" smtClean="0"/>
              <a:t>关于计算性能的对比</a:t>
            </a:r>
            <a:endParaRPr lang="zh-CN" altLang="en-US" sz="2000" dirty="0"/>
          </a:p>
        </p:txBody>
      </p:sp>
      <p:sp>
        <p:nvSpPr>
          <p:cNvPr id="27" name="文本框 24"/>
          <p:cNvSpPr txBox="1"/>
          <p:nvPr/>
        </p:nvSpPr>
        <p:spPr>
          <a:xfrm>
            <a:off x="101605" y="1012507"/>
            <a:ext cx="4034822"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CUMCM1997A</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零件参数设计</a:t>
            </a:r>
          </a:p>
        </p:txBody>
      </p:sp>
    </p:spTree>
    <p:extLst>
      <p:ext uri="{BB962C8B-B14F-4D97-AF65-F5344CB8AC3E}">
        <p14:creationId xmlns:p14="http://schemas.microsoft.com/office/powerpoint/2010/main" val="373239091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rPr>
              <a:t>提纲</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sp>
        <p:nvSpPr>
          <p:cNvPr id="3" name="内容占位符 2"/>
          <p:cNvSpPr>
            <a:spLocks noGrp="1"/>
          </p:cNvSpPr>
          <p:nvPr>
            <p:ph idx="1"/>
          </p:nvPr>
        </p:nvSpPr>
        <p:spPr/>
        <p:txBody>
          <a:bodyPr/>
          <a:lstStyle/>
          <a:p>
            <a:r>
              <a:rPr lang="zh-CN" altLang="en-US" dirty="0"/>
              <a:t>优化问题分类、形式、库函数</a:t>
            </a:r>
            <a:endParaRPr lang="en-US" altLang="zh-CN" dirty="0"/>
          </a:p>
          <a:p>
            <a:r>
              <a:rPr lang="zh-CN" altLang="en-US" dirty="0"/>
              <a:t>优化问题的基本思想、方法</a:t>
            </a:r>
            <a:endParaRPr lang="en-US" altLang="zh-CN" dirty="0"/>
          </a:p>
          <a:p>
            <a:r>
              <a:rPr lang="zh-CN" altLang="en-US" dirty="0"/>
              <a:t>遗传算法介绍</a:t>
            </a:r>
            <a:endParaRPr lang="en-US" altLang="zh-CN" dirty="0"/>
          </a:p>
        </p:txBody>
      </p:sp>
    </p:spTree>
    <p:extLst>
      <p:ext uri="{BB962C8B-B14F-4D97-AF65-F5344CB8AC3E}">
        <p14:creationId xmlns:p14="http://schemas.microsoft.com/office/powerpoint/2010/main" val="35550002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445384"/>
          </a:xfrm>
        </p:spPr>
        <p:txBody>
          <a:bodyPr>
            <a:normAutofit fontScale="92500" lnSpcReduction="10000"/>
          </a:bodyPr>
          <a:lstStyle/>
          <a:p>
            <a:r>
              <a:rPr lang="en-US" altLang="zh-CN" sz="2000" dirty="0"/>
              <a:t>Darwin(1859): </a:t>
            </a:r>
            <a:r>
              <a:rPr lang="en-US" altLang="zh-CN" sz="2000" dirty="0">
                <a:latin typeface="Arial" panose="020B0604020202020204" pitchFamily="34" charset="0"/>
              </a:rPr>
              <a:t>“</a:t>
            </a:r>
            <a:r>
              <a:rPr lang="zh-CN" altLang="en-US" sz="2000" b="1" dirty="0">
                <a:solidFill>
                  <a:srgbClr val="FF3300"/>
                </a:solidFill>
              </a:rPr>
              <a:t>物竟天择，适者生存</a:t>
            </a:r>
            <a:r>
              <a:rPr lang="zh-CN" altLang="en-US" sz="2000" dirty="0">
                <a:latin typeface="Arial" panose="020B0604020202020204" pitchFamily="34" charset="0"/>
              </a:rPr>
              <a:t>”</a:t>
            </a:r>
            <a:endParaRPr lang="zh-CN" altLang="en-US" sz="2000" dirty="0"/>
          </a:p>
          <a:p>
            <a:r>
              <a:rPr lang="en-US" altLang="zh-CN" sz="2000" dirty="0"/>
              <a:t>John Holland (university of Michigan, 1975)</a:t>
            </a:r>
          </a:p>
          <a:p>
            <a:r>
              <a:rPr lang="en-US" altLang="zh-CN" sz="2000" dirty="0"/>
              <a:t>    </a:t>
            </a:r>
            <a:r>
              <a:rPr lang="en-US" altLang="zh-CN" sz="1800" b="1" dirty="0"/>
              <a:t>《</a:t>
            </a:r>
            <a:r>
              <a:rPr lang="en-US" altLang="zh-CN" sz="1800" b="1" dirty="0">
                <a:solidFill>
                  <a:srgbClr val="FF3300"/>
                </a:solidFill>
              </a:rPr>
              <a:t>Adaptation in Natural and Artificial System</a:t>
            </a:r>
            <a:r>
              <a:rPr lang="en-US" altLang="zh-CN" sz="1800" b="1" dirty="0"/>
              <a:t>》</a:t>
            </a:r>
          </a:p>
          <a:p>
            <a:r>
              <a:rPr lang="zh-CN" altLang="en-US" sz="2000" b="1" dirty="0"/>
              <a:t>遗传算法作为一种有效的工具，已广泛地应用于最优化问题求解之中</a:t>
            </a:r>
            <a:r>
              <a:rPr lang="zh-CN" altLang="en-US" sz="2000" dirty="0"/>
              <a:t>。</a:t>
            </a:r>
          </a:p>
          <a:p>
            <a:r>
              <a:rPr kumimoji="1" lang="zh-CN" altLang="en-US" sz="2000" b="1" dirty="0">
                <a:solidFill>
                  <a:srgbClr val="0000CC"/>
                </a:solidFill>
                <a:latin typeface="Times New Roman" panose="02020603050405020304" pitchFamily="18" charset="0"/>
              </a:rPr>
              <a:t>遗传算法是一种基于自然群体遗传进化机制的自适应全局优化概率搜索算法。</a:t>
            </a:r>
            <a:r>
              <a:rPr lang="zh-CN" altLang="en-US" sz="2000" dirty="0"/>
              <a:t>它摒弃了传统的搜索方式，模拟自然界生物进化过程，采用人工的方式对目标空间进行随机化搜索。</a:t>
            </a:r>
            <a:endParaRPr lang="en-US" altLang="zh-CN" sz="2000" dirty="0"/>
          </a:p>
          <a:p>
            <a:r>
              <a:rPr lang="zh-CN" altLang="en-US" sz="2000" dirty="0"/>
              <a:t>遗传算法模拟自然选择和自然遗传过程中发生的</a:t>
            </a:r>
            <a:r>
              <a:rPr kumimoji="1" lang="zh-CN" altLang="en-US" sz="2000" b="1" dirty="0">
                <a:solidFill>
                  <a:srgbClr val="0000CC"/>
                </a:solidFill>
                <a:latin typeface="Times New Roman" panose="02020603050405020304" pitchFamily="18" charset="0"/>
              </a:rPr>
              <a:t>繁殖、交叉和基因突变</a:t>
            </a:r>
            <a:r>
              <a:rPr lang="zh-CN" altLang="en-US" sz="2000" dirty="0"/>
              <a:t>现象，在每次迭代中都保留一组候选解，并按某种指标从解群中选取较优的个体，利用</a:t>
            </a:r>
            <a:r>
              <a:rPr kumimoji="1" lang="zh-CN" altLang="en-US" sz="2000" b="1" dirty="0">
                <a:solidFill>
                  <a:srgbClr val="0000CC"/>
                </a:solidFill>
                <a:latin typeface="Times New Roman" panose="02020603050405020304" pitchFamily="18" charset="0"/>
              </a:rPr>
              <a:t>遗传算子</a:t>
            </a:r>
            <a:r>
              <a:rPr kumimoji="1" lang="en-US" altLang="zh-CN" sz="2000" b="1" dirty="0">
                <a:solidFill>
                  <a:srgbClr val="0000CC"/>
                </a:solidFill>
                <a:latin typeface="Times New Roman" panose="02020603050405020304" pitchFamily="18" charset="0"/>
              </a:rPr>
              <a:t>(</a:t>
            </a:r>
            <a:r>
              <a:rPr kumimoji="1" lang="zh-CN" altLang="en-US" sz="2000" b="1" dirty="0">
                <a:solidFill>
                  <a:srgbClr val="0000CC"/>
                </a:solidFill>
                <a:latin typeface="Times New Roman" panose="02020603050405020304" pitchFamily="18" charset="0"/>
              </a:rPr>
              <a:t>选择、交叉和变异</a:t>
            </a:r>
            <a:r>
              <a:rPr kumimoji="1" lang="en-US" altLang="zh-CN" sz="2000" b="1" dirty="0">
                <a:solidFill>
                  <a:srgbClr val="0000CC"/>
                </a:solidFill>
                <a:latin typeface="Times New Roman" panose="02020603050405020304" pitchFamily="18" charset="0"/>
              </a:rPr>
              <a:t>)</a:t>
            </a:r>
            <a:r>
              <a:rPr lang="zh-CN" altLang="en-US" sz="2000" dirty="0"/>
              <a:t>对这些个体进行组合，产生新一代的候选解群，重复此过程，直到满足某种收敛指标为止。</a:t>
            </a:r>
            <a:endParaRPr lang="en-US" altLang="zh-CN" sz="2000" dirty="0"/>
          </a:p>
          <a:p>
            <a:r>
              <a:rPr lang="zh-CN" altLang="en-US" sz="2000" dirty="0"/>
              <a:t>遗传算法基本操作</a:t>
            </a:r>
            <a:endParaRPr lang="en-US" altLang="zh-CN" sz="2100" dirty="0"/>
          </a:p>
          <a:p>
            <a:pPr lvl="1"/>
            <a:r>
              <a:rPr lang="zh-CN" altLang="en-US" sz="1700" dirty="0">
                <a:solidFill>
                  <a:srgbClr val="FF0000"/>
                </a:solidFill>
              </a:rPr>
              <a:t>选择</a:t>
            </a:r>
            <a:r>
              <a:rPr lang="en-US" altLang="zh-CN" sz="1700" dirty="0"/>
              <a:t>(selection):   </a:t>
            </a:r>
          </a:p>
          <a:p>
            <a:pPr lvl="2"/>
            <a:r>
              <a:rPr lang="zh-CN" altLang="en-US" sz="1700" dirty="0"/>
              <a:t>根据各个个体的适应值，按照一定的规则或方法，从第</a:t>
            </a:r>
            <a:r>
              <a:rPr lang="en-US" altLang="zh-CN" sz="1700" dirty="0"/>
              <a:t>t</a:t>
            </a:r>
            <a:r>
              <a:rPr lang="zh-CN" altLang="en-US" sz="1700" dirty="0"/>
              <a:t>代群体</a:t>
            </a:r>
            <a:r>
              <a:rPr lang="en-US" altLang="zh-CN" sz="1700" dirty="0"/>
              <a:t>P(t)</a:t>
            </a:r>
            <a:r>
              <a:rPr lang="zh-CN" altLang="en-US" sz="1700" dirty="0"/>
              <a:t>中选择出一些优良的个体遗传到下一代群体</a:t>
            </a:r>
            <a:r>
              <a:rPr lang="en-US" altLang="zh-CN" sz="1700" dirty="0"/>
              <a:t>P(t+1)</a:t>
            </a:r>
            <a:r>
              <a:rPr lang="zh-CN" altLang="en-US" sz="1700" dirty="0"/>
              <a:t>中。 </a:t>
            </a:r>
          </a:p>
          <a:p>
            <a:pPr lvl="1"/>
            <a:r>
              <a:rPr lang="zh-CN" altLang="en-US" sz="1700" dirty="0">
                <a:solidFill>
                  <a:srgbClr val="FF0000"/>
                </a:solidFill>
              </a:rPr>
              <a:t>交叉</a:t>
            </a:r>
            <a:r>
              <a:rPr lang="en-US" altLang="zh-CN" sz="1700" dirty="0"/>
              <a:t>(crossover): </a:t>
            </a:r>
          </a:p>
          <a:p>
            <a:pPr lvl="2"/>
            <a:r>
              <a:rPr lang="zh-CN" altLang="en-US" sz="1700" dirty="0"/>
              <a:t>将群体</a:t>
            </a:r>
            <a:r>
              <a:rPr lang="en-US" altLang="zh-CN" sz="1700" dirty="0"/>
              <a:t>P(t)</a:t>
            </a:r>
            <a:r>
              <a:rPr lang="zh-CN" altLang="en-US" sz="1700" dirty="0"/>
              <a:t>内的各个个体随机搭配成对，对每一个个体，以某个概率</a:t>
            </a:r>
            <a:r>
              <a:rPr lang="en-GB" altLang="zh-CN" sz="1700" dirty="0"/>
              <a:t>Pc </a:t>
            </a:r>
            <a:r>
              <a:rPr lang="en-US" altLang="zh-CN" sz="1700" dirty="0"/>
              <a:t>(</a:t>
            </a:r>
            <a:r>
              <a:rPr lang="zh-CN" altLang="en-US" sz="1700" dirty="0"/>
              <a:t>称为交叉概率，</a:t>
            </a:r>
            <a:r>
              <a:rPr lang="en-US" altLang="zh-CN" sz="1700" dirty="0"/>
              <a:t>crossover rate)</a:t>
            </a:r>
            <a:r>
              <a:rPr lang="zh-CN" altLang="en-US" sz="1700" dirty="0"/>
              <a:t>交换它们之间的部分染色体。</a:t>
            </a:r>
          </a:p>
          <a:p>
            <a:pPr lvl="1"/>
            <a:r>
              <a:rPr lang="zh-CN" altLang="en-US" sz="1700" dirty="0">
                <a:solidFill>
                  <a:srgbClr val="FF0000"/>
                </a:solidFill>
              </a:rPr>
              <a:t>变异</a:t>
            </a:r>
            <a:r>
              <a:rPr lang="en-US" altLang="zh-CN" sz="1700" dirty="0"/>
              <a:t>(mutation):  </a:t>
            </a:r>
          </a:p>
          <a:p>
            <a:pPr lvl="2"/>
            <a:r>
              <a:rPr lang="zh-CN" altLang="en-US" sz="1700" dirty="0"/>
              <a:t>对群体</a:t>
            </a:r>
            <a:r>
              <a:rPr lang="en-US" altLang="zh-CN" sz="1700" dirty="0"/>
              <a:t>P(t)</a:t>
            </a:r>
            <a:r>
              <a:rPr lang="zh-CN" altLang="en-US" sz="1700" dirty="0"/>
              <a:t>中的每一个个体，以某一概率</a:t>
            </a:r>
            <a:r>
              <a:rPr lang="en-GB" altLang="zh-CN" sz="1700" dirty="0"/>
              <a:t>Pm</a:t>
            </a:r>
            <a:r>
              <a:rPr lang="en-US" altLang="zh-CN" sz="1700" dirty="0"/>
              <a:t>(</a:t>
            </a:r>
            <a:r>
              <a:rPr lang="zh-CN" altLang="en-US" sz="1700" dirty="0"/>
              <a:t>称为变异概率，</a:t>
            </a:r>
            <a:r>
              <a:rPr lang="en-US" altLang="zh-CN" sz="1700" dirty="0"/>
              <a:t>mutation rate)</a:t>
            </a:r>
            <a:r>
              <a:rPr lang="zh-CN" altLang="en-US" sz="1700" dirty="0"/>
              <a:t>改变某一个或一些基因座上基因值为其它的等位基因。</a:t>
            </a:r>
          </a:p>
          <a:p>
            <a:pPr lvl="1"/>
            <a:endParaRPr lang="zh-CN" altLang="en-US" sz="1600" dirty="0"/>
          </a:p>
        </p:txBody>
      </p:sp>
    </p:spTree>
    <p:extLst>
      <p:ext uri="{BB962C8B-B14F-4D97-AF65-F5344CB8AC3E}">
        <p14:creationId xmlns:p14="http://schemas.microsoft.com/office/powerpoint/2010/main" val="2108005571"/>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24"/>
          <p:cNvSpPr txBox="1"/>
          <p:nvPr/>
        </p:nvSpPr>
        <p:spPr>
          <a:xfrm>
            <a:off x="101605" y="1012507"/>
            <a:ext cx="3828292" cy="400110"/>
          </a:xfrm>
          <a:prstGeom prst="rect">
            <a:avLst/>
          </a:prstGeom>
          <a:noFill/>
        </p:spPr>
        <p:txBody>
          <a:bodyPr wrap="none" rtlCol="0">
            <a:spAutoFit/>
          </a:bodyPr>
          <a:lstStyle/>
          <a:p>
            <a:pPr marL="285750" indent="-285750">
              <a:buFont typeface="Wingdings" panose="05000000000000000000" pitchFamily="2" charset="2"/>
              <a:buChar char="n"/>
            </a:pPr>
            <a:r>
              <a:rPr lang="zh-CN" altLang="en-US" sz="2000" dirty="0">
                <a:latin typeface="Cooper Black" panose="0208090404030B020404" pitchFamily="18" charset="0"/>
                <a:ea typeface="微软雅黑" panose="020B0503020204020204" pitchFamily="34" charset="-122"/>
              </a:rPr>
              <a:t>生物进化与遗传算法对应关系</a:t>
            </a:r>
          </a:p>
        </p:txBody>
      </p:sp>
      <p:grpSp>
        <p:nvGrpSpPr>
          <p:cNvPr id="13" name="Group 196"/>
          <p:cNvGrpSpPr>
            <a:grpSpLocks/>
          </p:cNvGrpSpPr>
          <p:nvPr/>
        </p:nvGrpSpPr>
        <p:grpSpPr bwMode="auto">
          <a:xfrm>
            <a:off x="2176462" y="1783398"/>
            <a:ext cx="7839075" cy="4392612"/>
            <a:chOff x="573" y="1389"/>
            <a:chExt cx="4938" cy="2767"/>
          </a:xfrm>
        </p:grpSpPr>
        <p:grpSp>
          <p:nvGrpSpPr>
            <p:cNvPr id="14" name="Group 132"/>
            <p:cNvGrpSpPr>
              <a:grpSpLocks/>
            </p:cNvGrpSpPr>
            <p:nvPr/>
          </p:nvGrpSpPr>
          <p:grpSpPr bwMode="auto">
            <a:xfrm>
              <a:off x="573" y="1389"/>
              <a:ext cx="1717" cy="271"/>
              <a:chOff x="0" y="0"/>
              <a:chExt cx="1106" cy="384"/>
            </a:xfrm>
          </p:grpSpPr>
          <p:sp>
            <p:nvSpPr>
              <p:cNvPr id="75" name="Rectangle 133"/>
              <p:cNvSpPr>
                <a:spLocks noChangeArrowheads="1"/>
              </p:cNvSpPr>
              <p:nvPr/>
            </p:nvSpPr>
            <p:spPr bwMode="auto">
              <a:xfrm>
                <a:off x="43" y="0"/>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400" u="none">
                    <a:latin typeface="Times New Roman" panose="02020603050405020304" pitchFamily="18" charset="0"/>
                  </a:rPr>
                  <a:t>生物进化</a:t>
                </a:r>
              </a:p>
            </p:txBody>
          </p:sp>
          <p:sp>
            <p:nvSpPr>
              <p:cNvPr id="76" name="Rectangle 134"/>
              <p:cNvSpPr>
                <a:spLocks noChangeArrowheads="1"/>
              </p:cNvSpPr>
              <p:nvPr/>
            </p:nvSpPr>
            <p:spPr bwMode="auto">
              <a:xfrm>
                <a:off x="0" y="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15" name="Group 135"/>
            <p:cNvGrpSpPr>
              <a:grpSpLocks/>
            </p:cNvGrpSpPr>
            <p:nvPr/>
          </p:nvGrpSpPr>
          <p:grpSpPr bwMode="auto">
            <a:xfrm>
              <a:off x="2290" y="1389"/>
              <a:ext cx="3220" cy="271"/>
              <a:chOff x="1106" y="0"/>
              <a:chExt cx="2070" cy="384"/>
            </a:xfrm>
          </p:grpSpPr>
          <p:sp>
            <p:nvSpPr>
              <p:cNvPr id="73" name="Rectangle 136"/>
              <p:cNvSpPr>
                <a:spLocks noChangeArrowheads="1"/>
              </p:cNvSpPr>
              <p:nvPr/>
            </p:nvSpPr>
            <p:spPr bwMode="auto">
              <a:xfrm>
                <a:off x="1149" y="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400" u="none">
                    <a:latin typeface="Times New Roman" panose="02020603050405020304" pitchFamily="18" charset="0"/>
                  </a:rPr>
                  <a:t>遗传算法</a:t>
                </a:r>
              </a:p>
            </p:txBody>
          </p:sp>
          <p:sp>
            <p:nvSpPr>
              <p:cNvPr id="74" name="Rectangle 137"/>
              <p:cNvSpPr>
                <a:spLocks noChangeArrowheads="1"/>
              </p:cNvSpPr>
              <p:nvPr/>
            </p:nvSpPr>
            <p:spPr bwMode="auto">
              <a:xfrm>
                <a:off x="1106" y="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16" name="Group 195"/>
            <p:cNvGrpSpPr>
              <a:grpSpLocks/>
            </p:cNvGrpSpPr>
            <p:nvPr/>
          </p:nvGrpSpPr>
          <p:grpSpPr bwMode="auto">
            <a:xfrm>
              <a:off x="573" y="1979"/>
              <a:ext cx="4938" cy="2177"/>
              <a:chOff x="573" y="1758"/>
              <a:chExt cx="4846" cy="2171"/>
            </a:xfrm>
          </p:grpSpPr>
          <p:grpSp>
            <p:nvGrpSpPr>
              <p:cNvPr id="23" name="Group 138"/>
              <p:cNvGrpSpPr>
                <a:grpSpLocks/>
              </p:cNvGrpSpPr>
              <p:nvPr/>
            </p:nvGrpSpPr>
            <p:grpSpPr bwMode="auto">
              <a:xfrm>
                <a:off x="573" y="1758"/>
                <a:ext cx="1688" cy="272"/>
                <a:chOff x="0" y="1152"/>
                <a:chExt cx="1106" cy="384"/>
              </a:xfrm>
            </p:grpSpPr>
            <p:sp>
              <p:nvSpPr>
                <p:cNvPr id="71" name="Rectangle 139"/>
                <p:cNvSpPr>
                  <a:spLocks noChangeArrowheads="1"/>
                </p:cNvSpPr>
                <p:nvPr/>
              </p:nvSpPr>
              <p:spPr bwMode="auto">
                <a:xfrm>
                  <a:off x="43" y="1152"/>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适者生存</a:t>
                  </a:r>
                </a:p>
              </p:txBody>
            </p:sp>
            <p:sp>
              <p:nvSpPr>
                <p:cNvPr id="72" name="Rectangle 140"/>
                <p:cNvSpPr>
                  <a:spLocks noChangeArrowheads="1"/>
                </p:cNvSpPr>
                <p:nvPr/>
              </p:nvSpPr>
              <p:spPr bwMode="auto">
                <a:xfrm>
                  <a:off x="0" y="1152"/>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24" name="Group 141"/>
              <p:cNvGrpSpPr>
                <a:grpSpLocks/>
              </p:cNvGrpSpPr>
              <p:nvPr/>
            </p:nvGrpSpPr>
            <p:grpSpPr bwMode="auto">
              <a:xfrm>
                <a:off x="2261" y="1758"/>
                <a:ext cx="3158" cy="272"/>
                <a:chOff x="1106" y="1152"/>
                <a:chExt cx="2070" cy="384"/>
              </a:xfrm>
            </p:grpSpPr>
            <p:sp>
              <p:nvSpPr>
                <p:cNvPr id="69" name="Rectangle 142"/>
                <p:cNvSpPr>
                  <a:spLocks noChangeArrowheads="1"/>
                </p:cNvSpPr>
                <p:nvPr/>
              </p:nvSpPr>
              <p:spPr bwMode="auto">
                <a:xfrm>
                  <a:off x="1149" y="1152"/>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适应函数值最大的解被保留的概率最大</a:t>
                  </a:r>
                </a:p>
              </p:txBody>
            </p:sp>
            <p:sp>
              <p:nvSpPr>
                <p:cNvPr id="70" name="Rectangle 143"/>
                <p:cNvSpPr>
                  <a:spLocks noChangeArrowheads="1"/>
                </p:cNvSpPr>
                <p:nvPr/>
              </p:nvSpPr>
              <p:spPr bwMode="auto">
                <a:xfrm>
                  <a:off x="1106" y="1152"/>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26" name="Group 144"/>
              <p:cNvGrpSpPr>
                <a:grpSpLocks/>
              </p:cNvGrpSpPr>
              <p:nvPr/>
            </p:nvGrpSpPr>
            <p:grpSpPr bwMode="auto">
              <a:xfrm>
                <a:off x="573" y="2030"/>
                <a:ext cx="1688" cy="271"/>
                <a:chOff x="0" y="1536"/>
                <a:chExt cx="1106" cy="384"/>
              </a:xfrm>
            </p:grpSpPr>
            <p:sp>
              <p:nvSpPr>
                <p:cNvPr id="67" name="Rectangle 145"/>
                <p:cNvSpPr>
                  <a:spLocks noChangeArrowheads="1"/>
                </p:cNvSpPr>
                <p:nvPr/>
              </p:nvSpPr>
              <p:spPr bwMode="auto">
                <a:xfrm>
                  <a:off x="43" y="1536"/>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个体</a:t>
                  </a:r>
                </a:p>
              </p:txBody>
            </p:sp>
            <p:sp>
              <p:nvSpPr>
                <p:cNvPr id="68" name="Rectangle 146"/>
                <p:cNvSpPr>
                  <a:spLocks noChangeArrowheads="1"/>
                </p:cNvSpPr>
                <p:nvPr/>
              </p:nvSpPr>
              <p:spPr bwMode="auto">
                <a:xfrm>
                  <a:off x="0" y="1536"/>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28" name="Group 147"/>
              <p:cNvGrpSpPr>
                <a:grpSpLocks/>
              </p:cNvGrpSpPr>
              <p:nvPr/>
            </p:nvGrpSpPr>
            <p:grpSpPr bwMode="auto">
              <a:xfrm>
                <a:off x="2261" y="2030"/>
                <a:ext cx="3158" cy="271"/>
                <a:chOff x="1106" y="1536"/>
                <a:chExt cx="2070" cy="384"/>
              </a:xfrm>
            </p:grpSpPr>
            <p:sp>
              <p:nvSpPr>
                <p:cNvPr id="65" name="Rectangle 148"/>
                <p:cNvSpPr>
                  <a:spLocks noChangeArrowheads="1"/>
                </p:cNvSpPr>
                <p:nvPr/>
              </p:nvSpPr>
              <p:spPr bwMode="auto">
                <a:xfrm>
                  <a:off x="1149" y="1536"/>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问题的一个解</a:t>
                  </a:r>
                </a:p>
              </p:txBody>
            </p:sp>
            <p:sp>
              <p:nvSpPr>
                <p:cNvPr id="66" name="Rectangle 149"/>
                <p:cNvSpPr>
                  <a:spLocks noChangeArrowheads="1"/>
                </p:cNvSpPr>
                <p:nvPr/>
              </p:nvSpPr>
              <p:spPr bwMode="auto">
                <a:xfrm>
                  <a:off x="1106" y="1536"/>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29" name="Group 150"/>
              <p:cNvGrpSpPr>
                <a:grpSpLocks/>
              </p:cNvGrpSpPr>
              <p:nvPr/>
            </p:nvGrpSpPr>
            <p:grpSpPr bwMode="auto">
              <a:xfrm>
                <a:off x="573" y="2301"/>
                <a:ext cx="1688" cy="272"/>
                <a:chOff x="0" y="1920"/>
                <a:chExt cx="1106" cy="384"/>
              </a:xfrm>
            </p:grpSpPr>
            <p:sp>
              <p:nvSpPr>
                <p:cNvPr id="63" name="Rectangle 151"/>
                <p:cNvSpPr>
                  <a:spLocks noChangeArrowheads="1"/>
                </p:cNvSpPr>
                <p:nvPr/>
              </p:nvSpPr>
              <p:spPr bwMode="auto">
                <a:xfrm>
                  <a:off x="43" y="1920"/>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染色体</a:t>
                  </a:r>
                </a:p>
              </p:txBody>
            </p:sp>
            <p:sp>
              <p:nvSpPr>
                <p:cNvPr id="64" name="Rectangle 152"/>
                <p:cNvSpPr>
                  <a:spLocks noChangeArrowheads="1"/>
                </p:cNvSpPr>
                <p:nvPr/>
              </p:nvSpPr>
              <p:spPr bwMode="auto">
                <a:xfrm>
                  <a:off x="0" y="192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0" name="Group 153"/>
              <p:cNvGrpSpPr>
                <a:grpSpLocks/>
              </p:cNvGrpSpPr>
              <p:nvPr/>
            </p:nvGrpSpPr>
            <p:grpSpPr bwMode="auto">
              <a:xfrm>
                <a:off x="2261" y="2301"/>
                <a:ext cx="3158" cy="272"/>
                <a:chOff x="1106" y="1920"/>
                <a:chExt cx="2070" cy="384"/>
              </a:xfrm>
            </p:grpSpPr>
            <p:sp>
              <p:nvSpPr>
                <p:cNvPr id="61" name="Rectangle 154"/>
                <p:cNvSpPr>
                  <a:spLocks noChangeArrowheads="1"/>
                </p:cNvSpPr>
                <p:nvPr/>
              </p:nvSpPr>
              <p:spPr bwMode="auto">
                <a:xfrm>
                  <a:off x="1149" y="192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解的编码</a:t>
                  </a:r>
                </a:p>
              </p:txBody>
            </p:sp>
            <p:sp>
              <p:nvSpPr>
                <p:cNvPr id="62" name="Rectangle 155"/>
                <p:cNvSpPr>
                  <a:spLocks noChangeArrowheads="1"/>
                </p:cNvSpPr>
                <p:nvPr/>
              </p:nvSpPr>
              <p:spPr bwMode="auto">
                <a:xfrm>
                  <a:off x="1106" y="192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1" name="Group 156"/>
              <p:cNvGrpSpPr>
                <a:grpSpLocks/>
              </p:cNvGrpSpPr>
              <p:nvPr/>
            </p:nvGrpSpPr>
            <p:grpSpPr bwMode="auto">
              <a:xfrm>
                <a:off x="573" y="2573"/>
                <a:ext cx="1688" cy="270"/>
                <a:chOff x="0" y="2304"/>
                <a:chExt cx="1106" cy="384"/>
              </a:xfrm>
            </p:grpSpPr>
            <p:sp>
              <p:nvSpPr>
                <p:cNvPr id="59" name="Rectangle 157"/>
                <p:cNvSpPr>
                  <a:spLocks noChangeArrowheads="1"/>
                </p:cNvSpPr>
                <p:nvPr/>
              </p:nvSpPr>
              <p:spPr bwMode="auto">
                <a:xfrm>
                  <a:off x="43" y="2304"/>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基因</a:t>
                  </a:r>
                </a:p>
              </p:txBody>
            </p:sp>
            <p:sp>
              <p:nvSpPr>
                <p:cNvPr id="60" name="Rectangle 158"/>
                <p:cNvSpPr>
                  <a:spLocks noChangeArrowheads="1"/>
                </p:cNvSpPr>
                <p:nvPr/>
              </p:nvSpPr>
              <p:spPr bwMode="auto">
                <a:xfrm>
                  <a:off x="0" y="2304"/>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2" name="Group 159"/>
              <p:cNvGrpSpPr>
                <a:grpSpLocks/>
              </p:cNvGrpSpPr>
              <p:nvPr/>
            </p:nvGrpSpPr>
            <p:grpSpPr bwMode="auto">
              <a:xfrm>
                <a:off x="2261" y="2573"/>
                <a:ext cx="3158" cy="270"/>
                <a:chOff x="1106" y="2304"/>
                <a:chExt cx="2070" cy="384"/>
              </a:xfrm>
            </p:grpSpPr>
            <p:sp>
              <p:nvSpPr>
                <p:cNvPr id="57" name="Rectangle 160"/>
                <p:cNvSpPr>
                  <a:spLocks noChangeArrowheads="1"/>
                </p:cNvSpPr>
                <p:nvPr/>
              </p:nvSpPr>
              <p:spPr bwMode="auto">
                <a:xfrm>
                  <a:off x="1149" y="2304"/>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编码的元素</a:t>
                  </a:r>
                </a:p>
              </p:txBody>
            </p:sp>
            <p:sp>
              <p:nvSpPr>
                <p:cNvPr id="58" name="Rectangle 161"/>
                <p:cNvSpPr>
                  <a:spLocks noChangeArrowheads="1"/>
                </p:cNvSpPr>
                <p:nvPr/>
              </p:nvSpPr>
              <p:spPr bwMode="auto">
                <a:xfrm>
                  <a:off x="1106" y="2304"/>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3" name="Group 162"/>
              <p:cNvGrpSpPr>
                <a:grpSpLocks/>
              </p:cNvGrpSpPr>
              <p:nvPr/>
            </p:nvGrpSpPr>
            <p:grpSpPr bwMode="auto">
              <a:xfrm>
                <a:off x="573" y="2843"/>
                <a:ext cx="1688" cy="272"/>
                <a:chOff x="0" y="2688"/>
                <a:chExt cx="1106" cy="384"/>
              </a:xfrm>
            </p:grpSpPr>
            <p:sp>
              <p:nvSpPr>
                <p:cNvPr id="55" name="Rectangle 163"/>
                <p:cNvSpPr>
                  <a:spLocks noChangeArrowheads="1"/>
                </p:cNvSpPr>
                <p:nvPr/>
              </p:nvSpPr>
              <p:spPr bwMode="auto">
                <a:xfrm>
                  <a:off x="43" y="2688"/>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dirty="0">
                      <a:latin typeface="Times New Roman" panose="02020603050405020304" pitchFamily="18" charset="0"/>
                    </a:rPr>
                    <a:t>群体</a:t>
                  </a:r>
                </a:p>
              </p:txBody>
            </p:sp>
            <p:sp>
              <p:nvSpPr>
                <p:cNvPr id="56" name="Rectangle 164"/>
                <p:cNvSpPr>
                  <a:spLocks noChangeArrowheads="1"/>
                </p:cNvSpPr>
                <p:nvPr/>
              </p:nvSpPr>
              <p:spPr bwMode="auto">
                <a:xfrm>
                  <a:off x="0" y="2688"/>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4" name="Group 165"/>
              <p:cNvGrpSpPr>
                <a:grpSpLocks/>
              </p:cNvGrpSpPr>
              <p:nvPr/>
            </p:nvGrpSpPr>
            <p:grpSpPr bwMode="auto">
              <a:xfrm>
                <a:off x="2261" y="2843"/>
                <a:ext cx="3158" cy="272"/>
                <a:chOff x="1106" y="2688"/>
                <a:chExt cx="2070" cy="384"/>
              </a:xfrm>
            </p:grpSpPr>
            <p:sp>
              <p:nvSpPr>
                <p:cNvPr id="53" name="Rectangle 166"/>
                <p:cNvSpPr>
                  <a:spLocks noChangeArrowheads="1"/>
                </p:cNvSpPr>
                <p:nvPr/>
              </p:nvSpPr>
              <p:spPr bwMode="auto">
                <a:xfrm>
                  <a:off x="1149" y="2688"/>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被选定的一组解</a:t>
                  </a:r>
                </a:p>
              </p:txBody>
            </p:sp>
            <p:sp>
              <p:nvSpPr>
                <p:cNvPr id="54" name="Rectangle 167"/>
                <p:cNvSpPr>
                  <a:spLocks noChangeArrowheads="1"/>
                </p:cNvSpPr>
                <p:nvPr/>
              </p:nvSpPr>
              <p:spPr bwMode="auto">
                <a:xfrm>
                  <a:off x="1106" y="2688"/>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5" name="Group 168"/>
              <p:cNvGrpSpPr>
                <a:grpSpLocks/>
              </p:cNvGrpSpPr>
              <p:nvPr/>
            </p:nvGrpSpPr>
            <p:grpSpPr bwMode="auto">
              <a:xfrm>
                <a:off x="573" y="3115"/>
                <a:ext cx="1688" cy="271"/>
                <a:chOff x="0" y="3072"/>
                <a:chExt cx="1106" cy="384"/>
              </a:xfrm>
            </p:grpSpPr>
            <p:sp>
              <p:nvSpPr>
                <p:cNvPr id="51" name="Rectangle 169"/>
                <p:cNvSpPr>
                  <a:spLocks noChangeArrowheads="1"/>
                </p:cNvSpPr>
                <p:nvPr/>
              </p:nvSpPr>
              <p:spPr bwMode="auto">
                <a:xfrm>
                  <a:off x="43" y="3072"/>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种群</a:t>
                  </a:r>
                </a:p>
              </p:txBody>
            </p:sp>
            <p:sp>
              <p:nvSpPr>
                <p:cNvPr id="52" name="Rectangle 170"/>
                <p:cNvSpPr>
                  <a:spLocks noChangeArrowheads="1"/>
                </p:cNvSpPr>
                <p:nvPr/>
              </p:nvSpPr>
              <p:spPr bwMode="auto">
                <a:xfrm>
                  <a:off x="0" y="3072"/>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6" name="Group 171"/>
              <p:cNvGrpSpPr>
                <a:grpSpLocks/>
              </p:cNvGrpSpPr>
              <p:nvPr/>
            </p:nvGrpSpPr>
            <p:grpSpPr bwMode="auto">
              <a:xfrm>
                <a:off x="2261" y="3115"/>
                <a:ext cx="3158" cy="271"/>
                <a:chOff x="1106" y="3072"/>
                <a:chExt cx="2070" cy="384"/>
              </a:xfrm>
            </p:grpSpPr>
            <p:sp>
              <p:nvSpPr>
                <p:cNvPr id="49" name="Rectangle 172"/>
                <p:cNvSpPr>
                  <a:spLocks noChangeArrowheads="1"/>
                </p:cNvSpPr>
                <p:nvPr/>
              </p:nvSpPr>
              <p:spPr bwMode="auto">
                <a:xfrm>
                  <a:off x="1149" y="3072"/>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endParaRPr kumimoji="1" lang="en-US" altLang="zh-CN" sz="2000" b="0" u="none">
                    <a:latin typeface="Times New Roman" panose="02020603050405020304" pitchFamily="18" charset="0"/>
                  </a:endParaRPr>
                </a:p>
                <a:p>
                  <a:pPr algn="ctr" eaLnBrk="1" hangingPunct="1"/>
                  <a:r>
                    <a:rPr kumimoji="1" lang="zh-CN" altLang="en-US" sz="2000" b="0" u="none">
                      <a:latin typeface="Times New Roman" panose="02020603050405020304" pitchFamily="18" charset="0"/>
                    </a:rPr>
                    <a:t>根据适应函数选择的一组解</a:t>
                  </a:r>
                </a:p>
                <a:p>
                  <a:pPr algn="ctr"/>
                  <a:endParaRPr kumimoji="1" lang="zh-CN" altLang="en-US" sz="2000" b="0" u="none">
                    <a:latin typeface="Times New Roman" panose="02020603050405020304" pitchFamily="18" charset="0"/>
                  </a:endParaRPr>
                </a:p>
              </p:txBody>
            </p:sp>
            <p:sp>
              <p:nvSpPr>
                <p:cNvPr id="50" name="Rectangle 173"/>
                <p:cNvSpPr>
                  <a:spLocks noChangeArrowheads="1"/>
                </p:cNvSpPr>
                <p:nvPr/>
              </p:nvSpPr>
              <p:spPr bwMode="auto">
                <a:xfrm>
                  <a:off x="1106" y="3072"/>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7" name="Group 174"/>
              <p:cNvGrpSpPr>
                <a:grpSpLocks/>
              </p:cNvGrpSpPr>
              <p:nvPr/>
            </p:nvGrpSpPr>
            <p:grpSpPr bwMode="auto">
              <a:xfrm>
                <a:off x="573" y="3386"/>
                <a:ext cx="1688" cy="272"/>
                <a:chOff x="0" y="3456"/>
                <a:chExt cx="1106" cy="384"/>
              </a:xfrm>
            </p:grpSpPr>
            <p:sp>
              <p:nvSpPr>
                <p:cNvPr id="47" name="Rectangle 175"/>
                <p:cNvSpPr>
                  <a:spLocks noChangeArrowheads="1"/>
                </p:cNvSpPr>
                <p:nvPr/>
              </p:nvSpPr>
              <p:spPr bwMode="auto">
                <a:xfrm>
                  <a:off x="43" y="3456"/>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交叉</a:t>
                  </a:r>
                </a:p>
              </p:txBody>
            </p:sp>
            <p:sp>
              <p:nvSpPr>
                <p:cNvPr id="48" name="Rectangle 176"/>
                <p:cNvSpPr>
                  <a:spLocks noChangeArrowheads="1"/>
                </p:cNvSpPr>
                <p:nvPr/>
              </p:nvSpPr>
              <p:spPr bwMode="auto">
                <a:xfrm>
                  <a:off x="0" y="3456"/>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8" name="Group 177"/>
              <p:cNvGrpSpPr>
                <a:grpSpLocks/>
              </p:cNvGrpSpPr>
              <p:nvPr/>
            </p:nvGrpSpPr>
            <p:grpSpPr bwMode="auto">
              <a:xfrm>
                <a:off x="2261" y="3386"/>
                <a:ext cx="3158" cy="272"/>
                <a:chOff x="1106" y="3456"/>
                <a:chExt cx="2070" cy="384"/>
              </a:xfrm>
            </p:grpSpPr>
            <p:sp>
              <p:nvSpPr>
                <p:cNvPr id="45" name="Rectangle 178"/>
                <p:cNvSpPr>
                  <a:spLocks noChangeArrowheads="1"/>
                </p:cNvSpPr>
                <p:nvPr/>
              </p:nvSpPr>
              <p:spPr bwMode="auto">
                <a:xfrm>
                  <a:off x="1149" y="3456"/>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以一定的方式由双亲产生后代的过程</a:t>
                  </a:r>
                </a:p>
              </p:txBody>
            </p:sp>
            <p:sp>
              <p:nvSpPr>
                <p:cNvPr id="46" name="Rectangle 179"/>
                <p:cNvSpPr>
                  <a:spLocks noChangeArrowheads="1"/>
                </p:cNvSpPr>
                <p:nvPr/>
              </p:nvSpPr>
              <p:spPr bwMode="auto">
                <a:xfrm>
                  <a:off x="1106" y="3456"/>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9" name="Group 180"/>
              <p:cNvGrpSpPr>
                <a:grpSpLocks/>
              </p:cNvGrpSpPr>
              <p:nvPr/>
            </p:nvGrpSpPr>
            <p:grpSpPr bwMode="auto">
              <a:xfrm>
                <a:off x="573" y="3658"/>
                <a:ext cx="1688" cy="271"/>
                <a:chOff x="0" y="3840"/>
                <a:chExt cx="1106" cy="384"/>
              </a:xfrm>
            </p:grpSpPr>
            <p:sp>
              <p:nvSpPr>
                <p:cNvPr id="43" name="Rectangle 181"/>
                <p:cNvSpPr>
                  <a:spLocks noChangeArrowheads="1"/>
                </p:cNvSpPr>
                <p:nvPr/>
              </p:nvSpPr>
              <p:spPr bwMode="auto">
                <a:xfrm>
                  <a:off x="43" y="3840"/>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变异</a:t>
                  </a:r>
                </a:p>
              </p:txBody>
            </p:sp>
            <p:sp>
              <p:nvSpPr>
                <p:cNvPr id="44" name="Rectangle 182"/>
                <p:cNvSpPr>
                  <a:spLocks noChangeArrowheads="1"/>
                </p:cNvSpPr>
                <p:nvPr/>
              </p:nvSpPr>
              <p:spPr bwMode="auto">
                <a:xfrm>
                  <a:off x="0" y="384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40" name="Group 183"/>
              <p:cNvGrpSpPr>
                <a:grpSpLocks/>
              </p:cNvGrpSpPr>
              <p:nvPr/>
            </p:nvGrpSpPr>
            <p:grpSpPr bwMode="auto">
              <a:xfrm>
                <a:off x="2261" y="3658"/>
                <a:ext cx="3158" cy="271"/>
                <a:chOff x="1106" y="3840"/>
                <a:chExt cx="2070" cy="384"/>
              </a:xfrm>
            </p:grpSpPr>
            <p:sp>
              <p:nvSpPr>
                <p:cNvPr id="41" name="Rectangle 184"/>
                <p:cNvSpPr>
                  <a:spLocks noChangeArrowheads="1"/>
                </p:cNvSpPr>
                <p:nvPr/>
              </p:nvSpPr>
              <p:spPr bwMode="auto">
                <a:xfrm>
                  <a:off x="1149" y="384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编码的某些分量发生变化的过程</a:t>
                  </a:r>
                </a:p>
              </p:txBody>
            </p:sp>
            <p:sp>
              <p:nvSpPr>
                <p:cNvPr id="42" name="Rectangle 185"/>
                <p:cNvSpPr>
                  <a:spLocks noChangeArrowheads="1"/>
                </p:cNvSpPr>
                <p:nvPr/>
              </p:nvSpPr>
              <p:spPr bwMode="auto">
                <a:xfrm>
                  <a:off x="1106" y="384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grpSp>
          <p:nvGrpSpPr>
            <p:cNvPr id="17" name="Group 189"/>
            <p:cNvGrpSpPr>
              <a:grpSpLocks/>
            </p:cNvGrpSpPr>
            <p:nvPr/>
          </p:nvGrpSpPr>
          <p:grpSpPr bwMode="auto">
            <a:xfrm>
              <a:off x="574" y="1668"/>
              <a:ext cx="1716" cy="311"/>
              <a:chOff x="0" y="384"/>
              <a:chExt cx="1106" cy="384"/>
            </a:xfrm>
          </p:grpSpPr>
          <p:sp>
            <p:nvSpPr>
              <p:cNvPr id="21" name="Rectangle 190"/>
              <p:cNvSpPr>
                <a:spLocks noChangeArrowheads="1"/>
              </p:cNvSpPr>
              <p:nvPr/>
            </p:nvSpPr>
            <p:spPr bwMode="auto">
              <a:xfrm>
                <a:off x="43" y="384"/>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环境</a:t>
                </a:r>
              </a:p>
            </p:txBody>
          </p:sp>
          <p:sp>
            <p:nvSpPr>
              <p:cNvPr id="22" name="Rectangle 191"/>
              <p:cNvSpPr>
                <a:spLocks noChangeArrowheads="1"/>
              </p:cNvSpPr>
              <p:nvPr/>
            </p:nvSpPr>
            <p:spPr bwMode="auto">
              <a:xfrm>
                <a:off x="0" y="384"/>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18" name="Group 192"/>
            <p:cNvGrpSpPr>
              <a:grpSpLocks/>
            </p:cNvGrpSpPr>
            <p:nvPr/>
          </p:nvGrpSpPr>
          <p:grpSpPr bwMode="auto">
            <a:xfrm>
              <a:off x="2290" y="1668"/>
              <a:ext cx="3221" cy="311"/>
              <a:chOff x="1106" y="384"/>
              <a:chExt cx="2070" cy="384"/>
            </a:xfrm>
          </p:grpSpPr>
          <p:sp>
            <p:nvSpPr>
              <p:cNvPr id="19" name="Rectangle 193"/>
              <p:cNvSpPr>
                <a:spLocks noChangeArrowheads="1"/>
              </p:cNvSpPr>
              <p:nvPr/>
            </p:nvSpPr>
            <p:spPr bwMode="auto">
              <a:xfrm>
                <a:off x="1149" y="384"/>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适应函数</a:t>
                </a:r>
              </a:p>
            </p:txBody>
          </p:sp>
          <p:sp>
            <p:nvSpPr>
              <p:cNvPr id="20" name="Rectangle 194"/>
              <p:cNvSpPr>
                <a:spLocks noChangeArrowheads="1"/>
              </p:cNvSpPr>
              <p:nvPr/>
            </p:nvSpPr>
            <p:spPr bwMode="auto">
              <a:xfrm>
                <a:off x="1106" y="384"/>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spTree>
    <p:extLst>
      <p:ext uri="{BB962C8B-B14F-4D97-AF65-F5344CB8AC3E}">
        <p14:creationId xmlns:p14="http://schemas.microsoft.com/office/powerpoint/2010/main" val="10598522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58304" y="1412616"/>
            <a:ext cx="11479696" cy="5445384"/>
          </a:xfrm>
        </p:spPr>
        <p:txBody>
          <a:bodyPr>
            <a:normAutofit/>
          </a:bodyPr>
          <a:lstStyle/>
          <a:p>
            <a:r>
              <a:rPr lang="zh-CN" altLang="en-US" sz="2000" dirty="0"/>
              <a:t>停止准则</a:t>
            </a:r>
            <a:endParaRPr lang="en-US" altLang="zh-CN" sz="2000" dirty="0"/>
          </a:p>
          <a:p>
            <a:pPr lvl="1"/>
            <a:r>
              <a:rPr lang="zh-CN" altLang="en-US" sz="2000" dirty="0"/>
              <a:t>种群中个体的最大适应值超过预设定值</a:t>
            </a:r>
          </a:p>
          <a:p>
            <a:pPr lvl="1"/>
            <a:r>
              <a:rPr lang="zh-CN" altLang="en-US" sz="2000" dirty="0"/>
              <a:t>种群中个体的平均适应值超过预设定值</a:t>
            </a:r>
          </a:p>
          <a:p>
            <a:pPr lvl="1"/>
            <a:r>
              <a:rPr lang="zh-CN" altLang="en-US" sz="2000" dirty="0"/>
              <a:t>种群中个体的进化代数超过预设定值</a:t>
            </a:r>
            <a:endParaRPr lang="en-US" altLang="zh-CN" sz="2000" dirty="0"/>
          </a:p>
          <a:p>
            <a:r>
              <a:rPr lang="zh-CN" altLang="en-US" sz="2000" dirty="0"/>
              <a:t>基本步骤</a:t>
            </a:r>
            <a:endParaRPr lang="en-US" altLang="zh-CN" sz="2000" dirty="0"/>
          </a:p>
          <a:p>
            <a:pPr marL="342900" lvl="1" indent="0">
              <a:buNone/>
            </a:pPr>
            <a:r>
              <a:rPr lang="en-US" altLang="zh-CN" sz="2000" dirty="0"/>
              <a:t>(1) </a:t>
            </a:r>
            <a:r>
              <a:rPr lang="zh-CN" altLang="en-US" sz="2000" dirty="0"/>
              <a:t>随机产生初始种群</a:t>
            </a:r>
            <a:r>
              <a:rPr lang="en-US" altLang="zh-CN" sz="2000" dirty="0"/>
              <a:t>;</a:t>
            </a:r>
          </a:p>
          <a:p>
            <a:pPr marL="342900" lvl="1" indent="0">
              <a:buNone/>
            </a:pPr>
            <a:r>
              <a:rPr lang="en-US" altLang="zh-CN" sz="2000" dirty="0"/>
              <a:t>(2) </a:t>
            </a:r>
            <a:r>
              <a:rPr lang="zh-CN" altLang="en-US" sz="2000" dirty="0"/>
              <a:t>计算种群体中每个个体的适应度值</a:t>
            </a:r>
            <a:r>
              <a:rPr lang="en-US" altLang="zh-CN" sz="2000" dirty="0"/>
              <a:t>,</a:t>
            </a:r>
            <a:r>
              <a:rPr lang="zh-CN" altLang="en-US" sz="2000" dirty="0"/>
              <a:t>判断是否满足停止条件，若不满足，则转第</a:t>
            </a:r>
            <a:r>
              <a:rPr lang="en-US" altLang="zh-CN" sz="2000" dirty="0"/>
              <a:t>(3)</a:t>
            </a:r>
            <a:r>
              <a:rPr lang="zh-CN" altLang="en-US" sz="2000" dirty="0"/>
              <a:t>步</a:t>
            </a:r>
            <a:r>
              <a:rPr lang="en-US" altLang="zh-CN" sz="2000" dirty="0"/>
              <a:t>,</a:t>
            </a:r>
            <a:r>
              <a:rPr lang="zh-CN" altLang="en-US" sz="2000" dirty="0"/>
              <a:t>否则转第  </a:t>
            </a:r>
            <a:endParaRPr lang="en-US" altLang="zh-CN" sz="2000" dirty="0"/>
          </a:p>
          <a:p>
            <a:pPr marL="342900" lvl="1" indent="0">
              <a:buNone/>
            </a:pPr>
            <a:r>
              <a:rPr lang="en-US" altLang="zh-CN" sz="2000" dirty="0"/>
              <a:t>      (6)</a:t>
            </a:r>
            <a:r>
              <a:rPr lang="zh-CN" altLang="en-US" sz="2000" dirty="0"/>
              <a:t>步</a:t>
            </a:r>
            <a:r>
              <a:rPr lang="en-US" altLang="zh-CN" sz="2000" dirty="0"/>
              <a:t>;</a:t>
            </a:r>
          </a:p>
          <a:p>
            <a:pPr marL="342900" lvl="1" indent="0">
              <a:buNone/>
            </a:pPr>
            <a:r>
              <a:rPr lang="en-US" altLang="zh-CN" sz="2000" dirty="0"/>
              <a:t>(3) </a:t>
            </a:r>
            <a:r>
              <a:rPr lang="zh-CN" altLang="en-US" sz="2000" dirty="0"/>
              <a:t>按由个体适应值所决定的某个规则选择将进入下一代的个体</a:t>
            </a:r>
            <a:r>
              <a:rPr lang="en-US" altLang="zh-CN" sz="2000" dirty="0"/>
              <a:t>;</a:t>
            </a:r>
          </a:p>
          <a:p>
            <a:pPr marL="342900" lvl="1" indent="0">
              <a:buNone/>
            </a:pPr>
            <a:r>
              <a:rPr lang="en-US" altLang="zh-CN" sz="2000" dirty="0"/>
              <a:t>(4) </a:t>
            </a:r>
            <a:r>
              <a:rPr lang="zh-CN" altLang="en-US" sz="2000" dirty="0"/>
              <a:t>按交叉概率</a:t>
            </a:r>
            <a:r>
              <a:rPr lang="en-US" altLang="zh-CN" sz="2000" dirty="0"/>
              <a:t>Pc</a:t>
            </a:r>
            <a:r>
              <a:rPr lang="zh-CN" altLang="en-US" sz="2000" dirty="0"/>
              <a:t>进行交叉操作</a:t>
            </a:r>
            <a:r>
              <a:rPr lang="en-US" altLang="zh-CN" sz="2000" dirty="0"/>
              <a:t>,</a:t>
            </a:r>
            <a:r>
              <a:rPr lang="zh-CN" altLang="en-US" sz="2000" dirty="0"/>
              <a:t>生产新的个体</a:t>
            </a:r>
            <a:r>
              <a:rPr lang="en-US" altLang="zh-CN" sz="2000" dirty="0"/>
              <a:t>;</a:t>
            </a:r>
          </a:p>
          <a:p>
            <a:pPr marL="342900" lvl="1" indent="0">
              <a:buNone/>
            </a:pPr>
            <a:r>
              <a:rPr lang="en-US" altLang="zh-CN" sz="2000" dirty="0"/>
              <a:t>(5) </a:t>
            </a:r>
            <a:r>
              <a:rPr lang="zh-CN" altLang="en-US" sz="2000" dirty="0"/>
              <a:t>按变异概率</a:t>
            </a:r>
            <a:r>
              <a:rPr lang="en-US" altLang="zh-CN" sz="2000" dirty="0"/>
              <a:t>Pm</a:t>
            </a:r>
            <a:r>
              <a:rPr lang="zh-CN" altLang="en-US" sz="2000" dirty="0"/>
              <a:t>进行变异操作</a:t>
            </a:r>
            <a:r>
              <a:rPr lang="en-US" altLang="zh-CN" sz="2000" dirty="0"/>
              <a:t>,</a:t>
            </a:r>
            <a:r>
              <a:rPr lang="zh-CN" altLang="en-US" sz="2000" dirty="0"/>
              <a:t>生产新的个体</a:t>
            </a:r>
            <a:r>
              <a:rPr lang="en-US" altLang="zh-CN" sz="2000" dirty="0"/>
              <a:t>;</a:t>
            </a:r>
          </a:p>
          <a:p>
            <a:pPr marL="342900" lvl="1" indent="0">
              <a:buNone/>
            </a:pPr>
            <a:r>
              <a:rPr lang="en-US" altLang="zh-CN" sz="2000" dirty="0"/>
              <a:t>(6) </a:t>
            </a:r>
            <a:r>
              <a:rPr lang="zh-CN" altLang="en-US" sz="2000" dirty="0"/>
              <a:t>输出种群中适应度值最优的染色体作为问题的满意解或最优解。</a:t>
            </a:r>
          </a:p>
          <a:p>
            <a:pPr lvl="1"/>
            <a:endParaRPr lang="zh-CN" altLang="en-US" sz="2000" dirty="0"/>
          </a:p>
          <a:p>
            <a:endParaRPr lang="zh-CN" altLang="en-US" sz="2400" dirty="0"/>
          </a:p>
        </p:txBody>
      </p:sp>
    </p:spTree>
    <p:extLst>
      <p:ext uri="{BB962C8B-B14F-4D97-AF65-F5344CB8AC3E}">
        <p14:creationId xmlns:p14="http://schemas.microsoft.com/office/powerpoint/2010/main" val="338822403"/>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58304" y="1412616"/>
            <a:ext cx="11479696" cy="5445384"/>
          </a:xfrm>
        </p:spPr>
        <p:txBody>
          <a:bodyPr>
            <a:normAutofit/>
          </a:bodyPr>
          <a:lstStyle/>
          <a:p>
            <a:r>
              <a:rPr lang="zh-CN" altLang="en-US" sz="2000" dirty="0"/>
              <a:t>例： 求函数                 的最大值，其中</a:t>
            </a:r>
          </a:p>
          <a:p>
            <a:pPr lvl="1"/>
            <a:r>
              <a:rPr lang="zh-CN" altLang="en-US" sz="1800" dirty="0">
                <a:latin typeface="仿宋" panose="02010609060101010101" pitchFamily="49" charset="-122"/>
                <a:ea typeface="仿宋" panose="02010609060101010101" pitchFamily="49" charset="-122"/>
              </a:rPr>
              <a:t>编码方式</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二进制码</a:t>
            </a:r>
          </a:p>
          <a:p>
            <a:pPr marL="457200" lvl="1" indent="0">
              <a:buNone/>
            </a:pPr>
            <a:r>
              <a:rPr lang="zh-CN" altLang="en-US" sz="1800" dirty="0">
                <a:latin typeface="仿宋" panose="02010609060101010101" pitchFamily="49" charset="-122"/>
                <a:ea typeface="仿宋" panose="02010609060101010101" pitchFamily="49" charset="-122"/>
              </a:rPr>
              <a:t>   例如，</a:t>
            </a:r>
            <a:r>
              <a:rPr lang="en-US" altLang="zh-CN" sz="1800" dirty="0">
                <a:latin typeface="仿宋" panose="02010609060101010101" pitchFamily="49" charset="-122"/>
                <a:ea typeface="仿宋" panose="02010609060101010101" pitchFamily="49" charset="-122"/>
              </a:rPr>
              <a:t>  00000</a:t>
            </a:r>
            <a:r>
              <a:rPr lang="en-US" altLang="zh-CN" sz="1800" dirty="0">
                <a:latin typeface="仿宋" panose="02010609060101010101" pitchFamily="49" charset="-122"/>
                <a:ea typeface="仿宋" panose="02010609060101010101" pitchFamily="49" charset="-122"/>
                <a:sym typeface="Symbol" panose="05050102010706020507" pitchFamily="18" charset="2"/>
              </a:rPr>
              <a:t>0;    </a:t>
            </a:r>
            <a:r>
              <a:rPr lang="en-US" altLang="zh-CN" sz="1800" dirty="0">
                <a:latin typeface="仿宋" panose="02010609060101010101" pitchFamily="49" charset="-122"/>
                <a:ea typeface="仿宋" panose="02010609060101010101" pitchFamily="49" charset="-122"/>
              </a:rPr>
              <a:t>01101 </a:t>
            </a:r>
            <a:r>
              <a:rPr lang="en-US" altLang="zh-CN" sz="1800" dirty="0">
                <a:latin typeface="仿宋" panose="02010609060101010101" pitchFamily="49" charset="-122"/>
                <a:ea typeface="仿宋" panose="02010609060101010101" pitchFamily="49" charset="-122"/>
                <a:sym typeface="Symbol" panose="05050102010706020507" pitchFamily="18" charset="2"/>
              </a:rPr>
              <a:t> </a:t>
            </a:r>
            <a:r>
              <a:rPr lang="en-US" altLang="zh-CN" sz="1800" dirty="0">
                <a:latin typeface="仿宋" panose="02010609060101010101" pitchFamily="49" charset="-122"/>
                <a:ea typeface="仿宋" panose="02010609060101010101" pitchFamily="49" charset="-122"/>
              </a:rPr>
              <a:t>13;  11111</a:t>
            </a:r>
            <a:r>
              <a:rPr lang="en-US" altLang="zh-CN" sz="1800" dirty="0">
                <a:latin typeface="仿宋" panose="02010609060101010101" pitchFamily="49" charset="-122"/>
                <a:ea typeface="仿宋" panose="02010609060101010101" pitchFamily="49" charset="-122"/>
                <a:sym typeface="Symbol" panose="05050102010706020507" pitchFamily="18" charset="2"/>
              </a:rPr>
              <a:t>31</a:t>
            </a:r>
            <a:endParaRPr lang="en-US" altLang="zh-CN" sz="1800" dirty="0">
              <a:latin typeface="仿宋" panose="02010609060101010101" pitchFamily="49" charset="-122"/>
              <a:ea typeface="仿宋" panose="02010609060101010101" pitchFamily="49" charset="-122"/>
            </a:endParaRPr>
          </a:p>
          <a:p>
            <a:pPr lvl="1"/>
            <a:r>
              <a:rPr lang="zh-CN" altLang="en-US" sz="1800" dirty="0">
                <a:latin typeface="仿宋" panose="02010609060101010101" pitchFamily="49" charset="-122"/>
                <a:ea typeface="仿宋" panose="02010609060101010101" pitchFamily="49" charset="-122"/>
              </a:rPr>
              <a:t>种群规模</a:t>
            </a:r>
            <a:r>
              <a:rPr lang="en-US" altLang="zh-CN" sz="1800" dirty="0">
                <a:latin typeface="仿宋" panose="02010609060101010101" pitchFamily="49" charset="-122"/>
                <a:ea typeface="仿宋" panose="02010609060101010101" pitchFamily="49" charset="-122"/>
              </a:rPr>
              <a:t>: 4</a:t>
            </a:r>
          </a:p>
          <a:p>
            <a:pPr lvl="1"/>
            <a:r>
              <a:rPr lang="zh-CN" altLang="en-US" sz="1800" dirty="0">
                <a:latin typeface="仿宋" panose="02010609060101010101" pitchFamily="49" charset="-122"/>
                <a:ea typeface="仿宋" panose="02010609060101010101" pitchFamily="49" charset="-122"/>
              </a:rPr>
              <a:t>随机初始群体</a:t>
            </a:r>
          </a:p>
          <a:p>
            <a:pPr lvl="1"/>
            <a:r>
              <a:rPr lang="zh-CN" altLang="en-US" sz="1800" dirty="0">
                <a:latin typeface="仿宋" panose="02010609060101010101" pitchFamily="49" charset="-122"/>
                <a:ea typeface="仿宋" panose="02010609060101010101" pitchFamily="49" charset="-122"/>
              </a:rPr>
              <a:t>选择方式</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“转盘赌”随机选择</a:t>
            </a:r>
          </a:p>
          <a:p>
            <a:pPr lvl="1"/>
            <a:r>
              <a:rPr lang="zh-CN" altLang="en-US" sz="1800" dirty="0">
                <a:latin typeface="仿宋" panose="02010609060101010101" pitchFamily="49" charset="-122"/>
                <a:ea typeface="仿宋" panose="02010609060101010101" pitchFamily="49" charset="-122"/>
              </a:rPr>
              <a:t>杂交变异方式：一点杂交</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二进制变异 </a:t>
            </a:r>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905541829"/>
              </p:ext>
            </p:extLst>
          </p:nvPr>
        </p:nvGraphicFramePr>
        <p:xfrm>
          <a:off x="2157729" y="1412616"/>
          <a:ext cx="872791" cy="320617"/>
        </p:xfrm>
        <a:graphic>
          <a:graphicData uri="http://schemas.openxmlformats.org/presentationml/2006/ole">
            <mc:AlternateContent xmlns:mc="http://schemas.openxmlformats.org/markup-compatibility/2006">
              <mc:Choice xmlns:v="urn:schemas-microsoft-com:vml" Requires="v">
                <p:oleObj spid="_x0000_s30750" name="公式" r:id="rId4" imgW="622080" imgH="228600" progId="Equation.3">
                  <p:embed/>
                </p:oleObj>
              </mc:Choice>
              <mc:Fallback>
                <p:oleObj name="公式" r:id="rId4" imgW="622080" imgH="228600" progId="Equation.3">
                  <p:embed/>
                  <p:pic>
                    <p:nvPicPr>
                      <p:cNvPr id="0" name=""/>
                      <p:cNvPicPr/>
                      <p:nvPr/>
                    </p:nvPicPr>
                    <p:blipFill>
                      <a:blip r:embed="rId5"/>
                      <a:stretch>
                        <a:fillRect/>
                      </a:stretch>
                    </p:blipFill>
                    <p:spPr>
                      <a:xfrm>
                        <a:off x="2157729" y="1412616"/>
                        <a:ext cx="872791" cy="32061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5642305"/>
              </p:ext>
            </p:extLst>
          </p:nvPr>
        </p:nvGraphicFramePr>
        <p:xfrm>
          <a:off x="4923679" y="1412616"/>
          <a:ext cx="1011468" cy="337156"/>
        </p:xfrm>
        <a:graphic>
          <a:graphicData uri="http://schemas.openxmlformats.org/presentationml/2006/ole">
            <mc:AlternateContent xmlns:mc="http://schemas.openxmlformats.org/markup-compatibility/2006">
              <mc:Choice xmlns:v="urn:schemas-microsoft-com:vml" Requires="v">
                <p:oleObj spid="_x0000_s30751" name="公式" r:id="rId6" imgW="609480" imgH="203040" progId="Equation.3">
                  <p:embed/>
                </p:oleObj>
              </mc:Choice>
              <mc:Fallback>
                <p:oleObj name="公式" r:id="rId6" imgW="609480" imgH="203040" progId="Equation.3">
                  <p:embed/>
                  <p:pic>
                    <p:nvPicPr>
                      <p:cNvPr id="0" name=""/>
                      <p:cNvPicPr/>
                      <p:nvPr/>
                    </p:nvPicPr>
                    <p:blipFill>
                      <a:blip r:embed="rId7"/>
                      <a:stretch>
                        <a:fillRect/>
                      </a:stretch>
                    </p:blipFill>
                    <p:spPr>
                      <a:xfrm>
                        <a:off x="4923679" y="1412616"/>
                        <a:ext cx="1011468" cy="337156"/>
                      </a:xfrm>
                      <a:prstGeom prst="rect">
                        <a:avLst/>
                      </a:prstGeom>
                    </p:spPr>
                  </p:pic>
                </p:oleObj>
              </mc:Fallback>
            </mc:AlternateContent>
          </a:graphicData>
        </a:graphic>
      </p:graphicFrame>
      <p:pic>
        <p:nvPicPr>
          <p:cNvPr id="1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8381" y="826579"/>
            <a:ext cx="5574030" cy="283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8381" y="3791182"/>
            <a:ext cx="5588110" cy="288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0908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715702" y="2139315"/>
            <a:ext cx="6556058" cy="4797116"/>
          </a:xfrm>
          <a:prstGeom prst="rect">
            <a:avLst/>
          </a:prstGeom>
        </p:spPr>
      </p:pic>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58304" y="1412616"/>
            <a:ext cx="11479696" cy="5445384"/>
          </a:xfrm>
        </p:spPr>
        <p:txBody>
          <a:bodyPr>
            <a:normAutofit/>
          </a:bodyPr>
          <a:lstStyle/>
          <a:p>
            <a:pPr>
              <a:buNone/>
            </a:pPr>
            <a:r>
              <a:rPr lang="zh-CN" altLang="en-US" sz="2000" b="1" dirty="0"/>
              <a:t>巡回旅行商问题</a:t>
            </a:r>
            <a:r>
              <a:rPr lang="en-US" altLang="zh-CN" sz="2000" b="1" dirty="0"/>
              <a:t>(Traveling Salesman Problem)</a:t>
            </a:r>
          </a:p>
          <a:p>
            <a:pPr>
              <a:buNone/>
            </a:pPr>
            <a:r>
              <a:rPr lang="zh-CN" altLang="en-US" sz="2000" b="1" dirty="0"/>
              <a:t>作业调度问题</a:t>
            </a:r>
            <a:r>
              <a:rPr lang="en-US" altLang="zh-CN" sz="2000" b="1" dirty="0"/>
              <a:t>(Job Shop Scheduling Problem)</a:t>
            </a:r>
          </a:p>
          <a:p>
            <a:pPr>
              <a:buNone/>
            </a:pPr>
            <a:r>
              <a:rPr lang="zh-CN" altLang="en-US" sz="2000" b="1" dirty="0"/>
              <a:t>背包问题</a:t>
            </a:r>
            <a:r>
              <a:rPr lang="en-US" altLang="zh-CN" sz="2000" b="1" dirty="0"/>
              <a:t>(Knapsack Problem)</a:t>
            </a:r>
            <a:endParaRPr lang="zh-CN" altLang="en-US" sz="2400" dirty="0"/>
          </a:p>
        </p:txBody>
      </p:sp>
      <p:sp>
        <p:nvSpPr>
          <p:cNvPr id="14" name="文本框 24"/>
          <p:cNvSpPr txBox="1"/>
          <p:nvPr/>
        </p:nvSpPr>
        <p:spPr>
          <a:xfrm>
            <a:off x="101605" y="1012507"/>
            <a:ext cx="2781531" cy="400110"/>
          </a:xfrm>
          <a:prstGeom prst="rect">
            <a:avLst/>
          </a:prstGeom>
          <a:noFill/>
        </p:spPr>
        <p:txBody>
          <a:bodyPr wrap="none" rtlCol="0">
            <a:spAutoFit/>
          </a:bodyPr>
          <a:lstStyle/>
          <a:p>
            <a:pPr marL="285750" indent="-285750">
              <a:buFont typeface="Wingdings" panose="05000000000000000000" pitchFamily="2" charset="2"/>
              <a:buChar char="n"/>
            </a:pPr>
            <a:r>
              <a:rPr lang="zh-CN" altLang="en-US" sz="2000" dirty="0">
                <a:latin typeface="Cooper Black" panose="0208090404030B020404" pitchFamily="18" charset="0"/>
                <a:ea typeface="微软雅黑" panose="020B0503020204020204" pitchFamily="34" charset="-122"/>
              </a:rPr>
              <a:t>组合问题的典型应用</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630355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384727" y="1412616"/>
            <a:ext cx="11479696" cy="5445384"/>
          </a:xfrm>
        </p:spPr>
        <p:txBody>
          <a:bodyPr>
            <a:normAutofit/>
          </a:bodyPr>
          <a:lstStyle/>
          <a:p>
            <a:pPr>
              <a:buNone/>
            </a:pPr>
            <a:r>
              <a:rPr lang="zh-CN" altLang="en-US" sz="2400" dirty="0">
                <a:latin typeface="Arial" panose="020B0604020202020204" pitchFamily="34" charset="0"/>
              </a:rPr>
              <a:t>一般的交叉操作会产生不合适的解，如</a:t>
            </a:r>
          </a:p>
          <a:p>
            <a:pPr>
              <a:buNone/>
            </a:pPr>
            <a:endParaRPr lang="en-US" altLang="zh-CN" sz="2400" dirty="0"/>
          </a:p>
          <a:p>
            <a:pPr>
              <a:buNone/>
            </a:pPr>
            <a:endParaRPr lang="en-US" altLang="zh-CN" sz="2400" dirty="0"/>
          </a:p>
          <a:p>
            <a:pPr>
              <a:buNone/>
            </a:pPr>
            <a:endParaRPr lang="en-US" altLang="zh-CN" sz="2400" dirty="0"/>
          </a:p>
          <a:p>
            <a:pPr>
              <a:buNone/>
            </a:pPr>
            <a:r>
              <a:rPr lang="zh-CN" altLang="en-US" sz="2400" dirty="0"/>
              <a:t>部分匹配交叉</a:t>
            </a:r>
            <a:r>
              <a:rPr lang="en-US" altLang="zh-CN" sz="2400" dirty="0"/>
              <a:t>(PMX)</a:t>
            </a:r>
          </a:p>
          <a:p>
            <a:pPr>
              <a:buNone/>
            </a:pPr>
            <a:endParaRPr lang="zh-CN" altLang="en-US" sz="2400" dirty="0"/>
          </a:p>
        </p:txBody>
      </p:sp>
      <p:sp>
        <p:nvSpPr>
          <p:cNvPr id="14" name="文本框 24"/>
          <p:cNvSpPr txBox="1"/>
          <p:nvPr/>
        </p:nvSpPr>
        <p:spPr>
          <a:xfrm>
            <a:off x="101605" y="1012507"/>
            <a:ext cx="2788199"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TSP</a:t>
            </a:r>
            <a:r>
              <a:rPr lang="zh-CN" altLang="en-US" sz="2000" dirty="0">
                <a:latin typeface="Cooper Black" panose="0208090404030B020404" pitchFamily="18" charset="0"/>
                <a:ea typeface="微软雅黑" panose="020B0503020204020204" pitchFamily="34" charset="-122"/>
              </a:rPr>
              <a:t>问题的遗传算法</a:t>
            </a:r>
            <a:endParaRPr lang="zh-CN" altLang="en-US" sz="2000" dirty="0">
              <a:latin typeface="微软雅黑" panose="020B0503020204020204" pitchFamily="34" charset="-122"/>
              <a:ea typeface="微软雅黑" panose="020B0503020204020204" pitchFamily="34" charset="-122"/>
            </a:endParaRPr>
          </a:p>
        </p:txBody>
      </p:sp>
      <p:grpSp>
        <p:nvGrpSpPr>
          <p:cNvPr id="12" name="Group 4"/>
          <p:cNvGrpSpPr>
            <a:grpSpLocks/>
          </p:cNvGrpSpPr>
          <p:nvPr/>
        </p:nvGrpSpPr>
        <p:grpSpPr bwMode="auto">
          <a:xfrm>
            <a:off x="4402773" y="1842135"/>
            <a:ext cx="5329237" cy="1101725"/>
            <a:chOff x="975" y="1797"/>
            <a:chExt cx="3357" cy="694"/>
          </a:xfrm>
        </p:grpSpPr>
        <p:sp>
          <p:nvSpPr>
            <p:cNvPr id="13" name="Text Box 5"/>
            <p:cNvSpPr txBox="1">
              <a:spLocks noChangeArrowheads="1"/>
            </p:cNvSpPr>
            <p:nvPr/>
          </p:nvSpPr>
          <p:spPr bwMode="auto">
            <a:xfrm>
              <a:off x="975" y="1867"/>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GB" altLang="zh-CN" sz="2400" b="0" u="none">
                  <a:latin typeface="Times New Roman" panose="02020603050405020304" pitchFamily="18" charset="0"/>
                </a:rPr>
                <a:t>1 2 3 4 5</a:t>
              </a:r>
            </a:p>
          </p:txBody>
        </p:sp>
        <p:sp>
          <p:nvSpPr>
            <p:cNvPr id="15" name="Text Box 6"/>
            <p:cNvSpPr txBox="1">
              <a:spLocks noChangeArrowheads="1"/>
            </p:cNvSpPr>
            <p:nvPr/>
          </p:nvSpPr>
          <p:spPr bwMode="auto">
            <a:xfrm>
              <a:off x="975" y="2143"/>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GB" altLang="zh-CN" sz="2400" b="0" u="none">
                  <a:latin typeface="Times New Roman" panose="02020603050405020304" pitchFamily="18" charset="0"/>
                </a:rPr>
                <a:t>5 4 3 2 1</a:t>
              </a:r>
            </a:p>
          </p:txBody>
        </p:sp>
        <p:sp>
          <p:nvSpPr>
            <p:cNvPr id="16" name="Text Box 7"/>
            <p:cNvSpPr txBox="1">
              <a:spLocks noChangeArrowheads="1"/>
            </p:cNvSpPr>
            <p:nvPr/>
          </p:nvSpPr>
          <p:spPr bwMode="auto">
            <a:xfrm>
              <a:off x="3384" y="1867"/>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GB" altLang="zh-CN" sz="2400" b="0" u="none">
                  <a:latin typeface="Times New Roman" panose="02020603050405020304" pitchFamily="18" charset="0"/>
                </a:rPr>
                <a:t>1 2 3 2 1</a:t>
              </a:r>
            </a:p>
          </p:txBody>
        </p:sp>
        <p:sp>
          <p:nvSpPr>
            <p:cNvPr id="17" name="Text Box 8"/>
            <p:cNvSpPr txBox="1">
              <a:spLocks noChangeArrowheads="1"/>
            </p:cNvSpPr>
            <p:nvPr/>
          </p:nvSpPr>
          <p:spPr bwMode="auto">
            <a:xfrm>
              <a:off x="3384" y="2178"/>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GB" altLang="zh-CN" sz="2400" b="0" u="none">
                  <a:latin typeface="Times New Roman" panose="02020603050405020304" pitchFamily="18" charset="0"/>
                </a:rPr>
                <a:t>5 4 3 4 5</a:t>
              </a:r>
            </a:p>
          </p:txBody>
        </p:sp>
        <p:sp>
          <p:nvSpPr>
            <p:cNvPr id="18" name="Line 9"/>
            <p:cNvSpPr>
              <a:spLocks noChangeShapeType="1"/>
            </p:cNvSpPr>
            <p:nvPr/>
          </p:nvSpPr>
          <p:spPr bwMode="auto">
            <a:xfrm>
              <a:off x="1474" y="1797"/>
              <a:ext cx="0" cy="694"/>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0"/>
            <p:cNvSpPr>
              <a:spLocks noChangeShapeType="1"/>
            </p:cNvSpPr>
            <p:nvPr/>
          </p:nvSpPr>
          <p:spPr bwMode="auto">
            <a:xfrm>
              <a:off x="2206" y="2144"/>
              <a:ext cx="964" cy="0"/>
            </a:xfrm>
            <a:prstGeom prst="line">
              <a:avLst/>
            </a:prstGeom>
            <a:noFill/>
            <a:ln w="571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 name="Rectangle 3"/>
          <p:cNvSpPr txBox="1">
            <a:spLocks noChangeArrowheads="1"/>
          </p:cNvSpPr>
          <p:nvPr/>
        </p:nvSpPr>
        <p:spPr>
          <a:xfrm>
            <a:off x="501581" y="3790153"/>
            <a:ext cx="10826432" cy="42237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200" b="1" dirty="0"/>
              <a:t>双亲</a:t>
            </a:r>
            <a:r>
              <a:rPr lang="en-US" altLang="zh-CN" sz="2200" b="1" dirty="0"/>
              <a:t>P1,P2</a:t>
            </a:r>
            <a:r>
              <a:rPr lang="zh-CN" altLang="en-US" sz="2200" b="1" dirty="0"/>
              <a:t>随机选取两个交叉点，得到一个匹配段</a:t>
            </a:r>
            <a:r>
              <a:rPr lang="en-US" altLang="zh-CN" sz="2200" b="1" dirty="0"/>
              <a:t>,</a:t>
            </a:r>
            <a:r>
              <a:rPr lang="zh-CN" altLang="en-US" sz="2200" b="1" dirty="0"/>
              <a:t>根据交叉点中间段给出映射关系。</a:t>
            </a:r>
          </a:p>
        </p:txBody>
      </p:sp>
      <p:graphicFrame>
        <p:nvGraphicFramePr>
          <p:cNvPr id="32" name="Group 141"/>
          <p:cNvGraphicFramePr>
            <a:graphicFrameLocks/>
          </p:cNvGraphicFramePr>
          <p:nvPr>
            <p:extLst>
              <p:ext uri="{D42A27DB-BD31-4B8C-83A1-F6EECF244321}">
                <p14:modId xmlns:p14="http://schemas.microsoft.com/office/powerpoint/2010/main" val="2872655431"/>
              </p:ext>
            </p:extLst>
          </p:nvPr>
        </p:nvGraphicFramePr>
        <p:xfrm>
          <a:off x="1293178" y="4283864"/>
          <a:ext cx="3667125" cy="522287"/>
        </p:xfrm>
        <a:graphic>
          <a:graphicData uri="http://schemas.openxmlformats.org/drawingml/2006/table">
            <a:tbl>
              <a:tblPr/>
              <a:tblGrid>
                <a:gridCol w="407987">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7987">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7987">
                  <a:extLst>
                    <a:ext uri="{9D8B030D-6E8A-4147-A177-3AD203B41FA5}">
                      <a16:colId xmlns:a16="http://schemas.microsoft.com/office/drawing/2014/main" val="20007"/>
                    </a:ext>
                  </a:extLst>
                </a:gridCol>
                <a:gridCol w="407988">
                  <a:extLst>
                    <a:ext uri="{9D8B030D-6E8A-4147-A177-3AD203B41FA5}">
                      <a16:colId xmlns:a16="http://schemas.microsoft.com/office/drawing/2014/main" val="20008"/>
                    </a:ext>
                  </a:extLst>
                </a:gridCol>
              </a:tblGrid>
              <a:tr h="522287">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Group 85"/>
          <p:cNvGraphicFramePr>
            <a:graphicFrameLocks/>
          </p:cNvGraphicFramePr>
          <p:nvPr>
            <p:extLst>
              <p:ext uri="{D42A27DB-BD31-4B8C-83A1-F6EECF244321}">
                <p14:modId xmlns:p14="http://schemas.microsoft.com/office/powerpoint/2010/main" val="983218570"/>
              </p:ext>
            </p:extLst>
          </p:nvPr>
        </p:nvGraphicFramePr>
        <p:xfrm>
          <a:off x="1293178" y="5012526"/>
          <a:ext cx="3667125" cy="520700"/>
        </p:xfrm>
        <a:graphic>
          <a:graphicData uri="http://schemas.openxmlformats.org/drawingml/2006/table">
            <a:tbl>
              <a:tblPr/>
              <a:tblGrid>
                <a:gridCol w="407987">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7987">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7987">
                  <a:extLst>
                    <a:ext uri="{9D8B030D-6E8A-4147-A177-3AD203B41FA5}">
                      <a16:colId xmlns:a16="http://schemas.microsoft.com/office/drawing/2014/main" val="20007"/>
                    </a:ext>
                  </a:extLst>
                </a:gridCol>
                <a:gridCol w="407988">
                  <a:extLst>
                    <a:ext uri="{9D8B030D-6E8A-4147-A177-3AD203B41FA5}">
                      <a16:colId xmlns:a16="http://schemas.microsoft.com/office/drawing/2014/main" val="20008"/>
                    </a:ext>
                  </a:extLst>
                </a:gridCol>
              </a:tblGrid>
              <a:tr h="520700">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 name="Group 144"/>
          <p:cNvGraphicFramePr>
            <a:graphicFrameLocks noGrp="1"/>
          </p:cNvGraphicFramePr>
          <p:nvPr>
            <p:extLst>
              <p:ext uri="{D42A27DB-BD31-4B8C-83A1-F6EECF244321}">
                <p14:modId xmlns:p14="http://schemas.microsoft.com/office/powerpoint/2010/main" val="4033618807"/>
              </p:ext>
            </p:extLst>
          </p:nvPr>
        </p:nvGraphicFramePr>
        <p:xfrm>
          <a:off x="7290435" y="5039304"/>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3">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 name="Group 145"/>
          <p:cNvGraphicFramePr>
            <a:graphicFrameLocks noGrp="1"/>
          </p:cNvGraphicFramePr>
          <p:nvPr>
            <p:extLst>
              <p:ext uri="{D42A27DB-BD31-4B8C-83A1-F6EECF244321}">
                <p14:modId xmlns:p14="http://schemas.microsoft.com/office/powerpoint/2010/main" val="311828430"/>
              </p:ext>
            </p:extLst>
          </p:nvPr>
        </p:nvGraphicFramePr>
        <p:xfrm>
          <a:off x="7290435" y="4318579"/>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7465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 Box 131"/>
          <p:cNvSpPr txBox="1">
            <a:spLocks noChangeArrowheads="1"/>
          </p:cNvSpPr>
          <p:nvPr/>
        </p:nvSpPr>
        <p:spPr bwMode="auto">
          <a:xfrm>
            <a:off x="737553" y="4394989"/>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P1</a:t>
            </a:r>
          </a:p>
        </p:txBody>
      </p:sp>
      <p:sp>
        <p:nvSpPr>
          <p:cNvPr id="37" name="Text Box 132"/>
          <p:cNvSpPr txBox="1">
            <a:spLocks noChangeArrowheads="1"/>
          </p:cNvSpPr>
          <p:nvPr/>
        </p:nvSpPr>
        <p:spPr bwMode="auto">
          <a:xfrm>
            <a:off x="737553" y="5115714"/>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P2</a:t>
            </a:r>
          </a:p>
        </p:txBody>
      </p:sp>
      <p:sp>
        <p:nvSpPr>
          <p:cNvPr id="38" name="Text Box 133"/>
          <p:cNvSpPr txBox="1">
            <a:spLocks noChangeArrowheads="1"/>
          </p:cNvSpPr>
          <p:nvPr/>
        </p:nvSpPr>
        <p:spPr bwMode="auto">
          <a:xfrm>
            <a:off x="4756150" y="5830593"/>
            <a:ext cx="2736850" cy="863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u="none">
                <a:latin typeface="Arial" panose="020B0604020202020204" pitchFamily="34" charset="0"/>
              </a:rPr>
              <a:t>映射关系：</a:t>
            </a:r>
          </a:p>
          <a:p>
            <a:pPr eaLnBrk="1" hangingPunct="1">
              <a:spcBef>
                <a:spcPct val="50000"/>
              </a:spcBef>
            </a:pPr>
            <a:r>
              <a:rPr lang="en-US" altLang="zh-CN" sz="2000" b="0" u="none">
                <a:latin typeface="Arial" panose="020B0604020202020204" pitchFamily="34" charset="0"/>
              </a:rPr>
              <a:t>4 </a:t>
            </a:r>
            <a:r>
              <a:rPr lang="en-US" altLang="zh-CN" sz="2000" b="0" u="none">
                <a:latin typeface="Arial" panose="020B0604020202020204" pitchFamily="34" charset="0"/>
                <a:sym typeface="Symbol" panose="05050102010706020507" pitchFamily="18" charset="2"/>
              </a:rPr>
              <a:t>8</a:t>
            </a:r>
            <a:r>
              <a:rPr lang="zh-CN" altLang="en-US" sz="2000" b="0" u="none">
                <a:latin typeface="Arial" panose="020B0604020202020204" pitchFamily="34" charset="0"/>
                <a:sym typeface="Symbol" panose="05050102010706020507" pitchFamily="18" charset="2"/>
              </a:rPr>
              <a:t>、</a:t>
            </a:r>
            <a:r>
              <a:rPr lang="en-US" altLang="zh-CN" sz="2000" b="0" u="none">
                <a:latin typeface="Arial" panose="020B0604020202020204" pitchFamily="34" charset="0"/>
                <a:sym typeface="Symbol" panose="05050102010706020507" pitchFamily="18" charset="2"/>
              </a:rPr>
              <a:t>5 2</a:t>
            </a:r>
            <a:r>
              <a:rPr lang="zh-CN" altLang="en-US" sz="2000" b="0" u="none">
                <a:latin typeface="Arial" panose="020B0604020202020204" pitchFamily="34" charset="0"/>
                <a:sym typeface="Symbol" panose="05050102010706020507" pitchFamily="18" charset="2"/>
              </a:rPr>
              <a:t>、</a:t>
            </a:r>
            <a:r>
              <a:rPr lang="en-US" altLang="zh-CN" sz="2000" b="0" u="none">
                <a:latin typeface="Arial" panose="020B0604020202020204" pitchFamily="34" charset="0"/>
                <a:sym typeface="Symbol" panose="05050102010706020507" pitchFamily="18" charset="2"/>
              </a:rPr>
              <a:t>7 5</a:t>
            </a:r>
          </a:p>
        </p:txBody>
      </p:sp>
      <p:sp>
        <p:nvSpPr>
          <p:cNvPr id="39" name="Text Box 135"/>
          <p:cNvSpPr txBox="1">
            <a:spLocks noChangeArrowheads="1"/>
          </p:cNvSpPr>
          <p:nvPr/>
        </p:nvSpPr>
        <p:spPr bwMode="auto">
          <a:xfrm>
            <a:off x="6857048" y="4463041"/>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c1</a:t>
            </a:r>
          </a:p>
        </p:txBody>
      </p:sp>
      <p:sp>
        <p:nvSpPr>
          <p:cNvPr id="40" name="Text Box 136"/>
          <p:cNvSpPr txBox="1">
            <a:spLocks noChangeArrowheads="1"/>
          </p:cNvSpPr>
          <p:nvPr/>
        </p:nvSpPr>
        <p:spPr bwMode="auto">
          <a:xfrm>
            <a:off x="6857048" y="5063116"/>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c2</a:t>
            </a:r>
          </a:p>
        </p:txBody>
      </p:sp>
    </p:spTree>
    <p:extLst>
      <p:ext uri="{BB962C8B-B14F-4D97-AF65-F5344CB8AC3E}">
        <p14:creationId xmlns:p14="http://schemas.microsoft.com/office/powerpoint/2010/main" val="2954730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 to="" calcmode="lin" valueType="num">
                                      <p:cBhvr>
                                        <p:cTn id="40" dur="1" fill="hold"/>
                                        <p:tgtEl>
                                          <p:spTgt spid="38"/>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ppt_x"/>
                                          </p:val>
                                        </p:tav>
                                        <p:tav tm="100000">
                                          <p:val>
                                            <p:strVal val="#ppt_x"/>
                                          </p:val>
                                        </p:tav>
                                      </p:tavLst>
                                    </p:anim>
                                    <p:anim calcmode="lin" valueType="num">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6" grpId="0"/>
      <p:bldP spid="38" grpId="0" animBg="1"/>
      <p:bldP spid="39"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24"/>
          <p:cNvSpPr txBox="1"/>
          <p:nvPr/>
        </p:nvSpPr>
        <p:spPr>
          <a:xfrm>
            <a:off x="101605" y="1012507"/>
            <a:ext cx="2788199"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TSP</a:t>
            </a:r>
            <a:r>
              <a:rPr lang="zh-CN" altLang="en-US" sz="2000" dirty="0">
                <a:latin typeface="Cooper Black" panose="0208090404030B020404" pitchFamily="18" charset="0"/>
                <a:ea typeface="微软雅黑" panose="020B0503020204020204" pitchFamily="34" charset="-122"/>
              </a:rPr>
              <a:t>问题的遗传算法</a:t>
            </a:r>
            <a:endParaRPr lang="zh-CN" altLang="en-US" sz="2000" dirty="0">
              <a:latin typeface="微软雅黑" panose="020B0503020204020204" pitchFamily="34" charset="-122"/>
              <a:ea typeface="微软雅黑" panose="020B0503020204020204" pitchFamily="34" charset="-122"/>
            </a:endParaRPr>
          </a:p>
        </p:txBody>
      </p:sp>
      <p:sp>
        <p:nvSpPr>
          <p:cNvPr id="31" name="Rectangle 3"/>
          <p:cNvSpPr txBox="1">
            <a:spLocks noChangeArrowheads="1"/>
          </p:cNvSpPr>
          <p:nvPr/>
        </p:nvSpPr>
        <p:spPr>
          <a:xfrm>
            <a:off x="410141" y="1559001"/>
            <a:ext cx="10826432" cy="42237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200" b="1" dirty="0"/>
              <a:t>双亲</a:t>
            </a:r>
            <a:r>
              <a:rPr lang="en-US" altLang="zh-CN" sz="2200" b="1" dirty="0"/>
              <a:t>P1,P2</a:t>
            </a:r>
            <a:r>
              <a:rPr lang="zh-CN" altLang="en-US" sz="2200" b="1" dirty="0"/>
              <a:t>随机选取两个交叉点，得到一个匹配段</a:t>
            </a:r>
            <a:r>
              <a:rPr lang="en-US" altLang="zh-CN" sz="2200" b="1" dirty="0"/>
              <a:t>,</a:t>
            </a:r>
            <a:r>
              <a:rPr lang="zh-CN" altLang="en-US" sz="2200" b="1" dirty="0"/>
              <a:t>根据交叉点中间段给出映射关系。</a:t>
            </a:r>
          </a:p>
        </p:txBody>
      </p:sp>
      <p:graphicFrame>
        <p:nvGraphicFramePr>
          <p:cNvPr id="32" name="Group 141"/>
          <p:cNvGraphicFramePr>
            <a:graphicFrameLocks/>
          </p:cNvGraphicFramePr>
          <p:nvPr>
            <p:extLst>
              <p:ext uri="{D42A27DB-BD31-4B8C-83A1-F6EECF244321}">
                <p14:modId xmlns:p14="http://schemas.microsoft.com/office/powerpoint/2010/main" val="1206910448"/>
              </p:ext>
            </p:extLst>
          </p:nvPr>
        </p:nvGraphicFramePr>
        <p:xfrm>
          <a:off x="1201738" y="2052712"/>
          <a:ext cx="3667125" cy="522287"/>
        </p:xfrm>
        <a:graphic>
          <a:graphicData uri="http://schemas.openxmlformats.org/drawingml/2006/table">
            <a:tbl>
              <a:tblPr/>
              <a:tblGrid>
                <a:gridCol w="407987">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7987">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7987">
                  <a:extLst>
                    <a:ext uri="{9D8B030D-6E8A-4147-A177-3AD203B41FA5}">
                      <a16:colId xmlns:a16="http://schemas.microsoft.com/office/drawing/2014/main" val="20007"/>
                    </a:ext>
                  </a:extLst>
                </a:gridCol>
                <a:gridCol w="407988">
                  <a:extLst>
                    <a:ext uri="{9D8B030D-6E8A-4147-A177-3AD203B41FA5}">
                      <a16:colId xmlns:a16="http://schemas.microsoft.com/office/drawing/2014/main" val="20008"/>
                    </a:ext>
                  </a:extLst>
                </a:gridCol>
              </a:tblGrid>
              <a:tr h="522287">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Group 85"/>
          <p:cNvGraphicFramePr>
            <a:graphicFrameLocks/>
          </p:cNvGraphicFramePr>
          <p:nvPr>
            <p:extLst>
              <p:ext uri="{D42A27DB-BD31-4B8C-83A1-F6EECF244321}">
                <p14:modId xmlns:p14="http://schemas.microsoft.com/office/powerpoint/2010/main" val="3699788360"/>
              </p:ext>
            </p:extLst>
          </p:nvPr>
        </p:nvGraphicFramePr>
        <p:xfrm>
          <a:off x="1201738" y="2781374"/>
          <a:ext cx="3667125" cy="520700"/>
        </p:xfrm>
        <a:graphic>
          <a:graphicData uri="http://schemas.openxmlformats.org/drawingml/2006/table">
            <a:tbl>
              <a:tblPr/>
              <a:tblGrid>
                <a:gridCol w="407987">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7987">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7987">
                  <a:extLst>
                    <a:ext uri="{9D8B030D-6E8A-4147-A177-3AD203B41FA5}">
                      <a16:colId xmlns:a16="http://schemas.microsoft.com/office/drawing/2014/main" val="20007"/>
                    </a:ext>
                  </a:extLst>
                </a:gridCol>
                <a:gridCol w="407988">
                  <a:extLst>
                    <a:ext uri="{9D8B030D-6E8A-4147-A177-3AD203B41FA5}">
                      <a16:colId xmlns:a16="http://schemas.microsoft.com/office/drawing/2014/main" val="20008"/>
                    </a:ext>
                  </a:extLst>
                </a:gridCol>
              </a:tblGrid>
              <a:tr h="520700">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 name="Group 144"/>
          <p:cNvGraphicFramePr>
            <a:graphicFrameLocks noGrp="1"/>
          </p:cNvGraphicFramePr>
          <p:nvPr>
            <p:extLst>
              <p:ext uri="{D42A27DB-BD31-4B8C-83A1-F6EECF244321}">
                <p14:modId xmlns:p14="http://schemas.microsoft.com/office/powerpoint/2010/main" val="883369593"/>
              </p:ext>
            </p:extLst>
          </p:nvPr>
        </p:nvGraphicFramePr>
        <p:xfrm>
          <a:off x="7198995" y="2808152"/>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3">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 name="Group 145"/>
          <p:cNvGraphicFramePr>
            <a:graphicFrameLocks noGrp="1"/>
          </p:cNvGraphicFramePr>
          <p:nvPr>
            <p:extLst>
              <p:ext uri="{D42A27DB-BD31-4B8C-83A1-F6EECF244321}">
                <p14:modId xmlns:p14="http://schemas.microsoft.com/office/powerpoint/2010/main" val="1356991995"/>
              </p:ext>
            </p:extLst>
          </p:nvPr>
        </p:nvGraphicFramePr>
        <p:xfrm>
          <a:off x="7198995" y="2087427"/>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7465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 Box 131"/>
          <p:cNvSpPr txBox="1">
            <a:spLocks noChangeArrowheads="1"/>
          </p:cNvSpPr>
          <p:nvPr/>
        </p:nvSpPr>
        <p:spPr bwMode="auto">
          <a:xfrm>
            <a:off x="646113" y="2163837"/>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P1</a:t>
            </a:r>
          </a:p>
        </p:txBody>
      </p:sp>
      <p:sp>
        <p:nvSpPr>
          <p:cNvPr id="37" name="Text Box 132"/>
          <p:cNvSpPr txBox="1">
            <a:spLocks noChangeArrowheads="1"/>
          </p:cNvSpPr>
          <p:nvPr/>
        </p:nvSpPr>
        <p:spPr bwMode="auto">
          <a:xfrm>
            <a:off x="646113" y="2884562"/>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P2</a:t>
            </a:r>
          </a:p>
        </p:txBody>
      </p:sp>
      <p:sp>
        <p:nvSpPr>
          <p:cNvPr id="38" name="Text Box 133"/>
          <p:cNvSpPr txBox="1">
            <a:spLocks noChangeArrowheads="1"/>
          </p:cNvSpPr>
          <p:nvPr/>
        </p:nvSpPr>
        <p:spPr bwMode="auto">
          <a:xfrm>
            <a:off x="4664710" y="3599441"/>
            <a:ext cx="2736850" cy="863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u="none">
                <a:latin typeface="Arial" panose="020B0604020202020204" pitchFamily="34" charset="0"/>
              </a:rPr>
              <a:t>映射关系：</a:t>
            </a:r>
          </a:p>
          <a:p>
            <a:pPr eaLnBrk="1" hangingPunct="1">
              <a:spcBef>
                <a:spcPct val="50000"/>
              </a:spcBef>
            </a:pPr>
            <a:r>
              <a:rPr lang="en-US" altLang="zh-CN" sz="2000" b="0" u="none">
                <a:latin typeface="Arial" panose="020B0604020202020204" pitchFamily="34" charset="0"/>
              </a:rPr>
              <a:t>4 </a:t>
            </a:r>
            <a:r>
              <a:rPr lang="en-US" altLang="zh-CN" sz="2000" b="0" u="none">
                <a:latin typeface="Arial" panose="020B0604020202020204" pitchFamily="34" charset="0"/>
                <a:sym typeface="Symbol" panose="05050102010706020507" pitchFamily="18" charset="2"/>
              </a:rPr>
              <a:t>8</a:t>
            </a:r>
            <a:r>
              <a:rPr lang="zh-CN" altLang="en-US" sz="2000" b="0" u="none">
                <a:latin typeface="Arial" panose="020B0604020202020204" pitchFamily="34" charset="0"/>
                <a:sym typeface="Symbol" panose="05050102010706020507" pitchFamily="18" charset="2"/>
              </a:rPr>
              <a:t>、</a:t>
            </a:r>
            <a:r>
              <a:rPr lang="en-US" altLang="zh-CN" sz="2000" b="0" u="none">
                <a:latin typeface="Arial" panose="020B0604020202020204" pitchFamily="34" charset="0"/>
                <a:sym typeface="Symbol" panose="05050102010706020507" pitchFamily="18" charset="2"/>
              </a:rPr>
              <a:t>5 2</a:t>
            </a:r>
            <a:r>
              <a:rPr lang="zh-CN" altLang="en-US" sz="2000" b="0" u="none">
                <a:latin typeface="Arial" panose="020B0604020202020204" pitchFamily="34" charset="0"/>
                <a:sym typeface="Symbol" panose="05050102010706020507" pitchFamily="18" charset="2"/>
              </a:rPr>
              <a:t>、</a:t>
            </a:r>
            <a:r>
              <a:rPr lang="en-US" altLang="zh-CN" sz="2000" b="0" u="none">
                <a:latin typeface="Arial" panose="020B0604020202020204" pitchFamily="34" charset="0"/>
                <a:sym typeface="Symbol" panose="05050102010706020507" pitchFamily="18" charset="2"/>
              </a:rPr>
              <a:t>7 5</a:t>
            </a:r>
          </a:p>
        </p:txBody>
      </p:sp>
      <p:sp>
        <p:nvSpPr>
          <p:cNvPr id="39" name="Text Box 135"/>
          <p:cNvSpPr txBox="1">
            <a:spLocks noChangeArrowheads="1"/>
          </p:cNvSpPr>
          <p:nvPr/>
        </p:nvSpPr>
        <p:spPr bwMode="auto">
          <a:xfrm>
            <a:off x="6767195" y="2238449"/>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dirty="0">
                <a:latin typeface="Arial" panose="020B0604020202020204" pitchFamily="34" charset="0"/>
              </a:rPr>
              <a:t>c1</a:t>
            </a:r>
          </a:p>
        </p:txBody>
      </p:sp>
      <p:sp>
        <p:nvSpPr>
          <p:cNvPr id="40" name="Text Box 136"/>
          <p:cNvSpPr txBox="1">
            <a:spLocks noChangeArrowheads="1"/>
          </p:cNvSpPr>
          <p:nvPr/>
        </p:nvSpPr>
        <p:spPr bwMode="auto">
          <a:xfrm>
            <a:off x="6767195" y="2884562"/>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c2</a:t>
            </a:r>
          </a:p>
        </p:txBody>
      </p:sp>
      <p:graphicFrame>
        <p:nvGraphicFramePr>
          <p:cNvPr id="28" name="Group 150"/>
          <p:cNvGraphicFramePr>
            <a:graphicFrameLocks noGrp="1"/>
          </p:cNvGraphicFramePr>
          <p:nvPr>
            <p:extLst>
              <p:ext uri="{D42A27DB-BD31-4B8C-83A1-F6EECF244321}">
                <p14:modId xmlns:p14="http://schemas.microsoft.com/office/powerpoint/2010/main" val="3406816099"/>
              </p:ext>
            </p:extLst>
          </p:nvPr>
        </p:nvGraphicFramePr>
        <p:xfrm>
          <a:off x="1341438" y="5559898"/>
          <a:ext cx="3527425" cy="487572"/>
        </p:xfrm>
        <a:graphic>
          <a:graphicData uri="http://schemas.openxmlformats.org/drawingml/2006/table">
            <a:tbl>
              <a:tblPr/>
              <a:tblGrid>
                <a:gridCol w="392112">
                  <a:extLst>
                    <a:ext uri="{9D8B030D-6E8A-4147-A177-3AD203B41FA5}">
                      <a16:colId xmlns:a16="http://schemas.microsoft.com/office/drawing/2014/main" val="20000"/>
                    </a:ext>
                  </a:extLst>
                </a:gridCol>
                <a:gridCol w="392113">
                  <a:extLst>
                    <a:ext uri="{9D8B030D-6E8A-4147-A177-3AD203B41FA5}">
                      <a16:colId xmlns:a16="http://schemas.microsoft.com/office/drawing/2014/main" val="20001"/>
                    </a:ext>
                  </a:extLst>
                </a:gridCol>
                <a:gridCol w="366712">
                  <a:extLst>
                    <a:ext uri="{9D8B030D-6E8A-4147-A177-3AD203B41FA5}">
                      <a16:colId xmlns:a16="http://schemas.microsoft.com/office/drawing/2014/main" val="20002"/>
                    </a:ext>
                  </a:extLst>
                </a:gridCol>
                <a:gridCol w="417513">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gridCol w="392113">
                  <a:extLst>
                    <a:ext uri="{9D8B030D-6E8A-4147-A177-3AD203B41FA5}">
                      <a16:colId xmlns:a16="http://schemas.microsoft.com/office/drawing/2014/main" val="20006"/>
                    </a:ext>
                  </a:extLst>
                </a:gridCol>
                <a:gridCol w="392112">
                  <a:extLst>
                    <a:ext uri="{9D8B030D-6E8A-4147-A177-3AD203B41FA5}">
                      <a16:colId xmlns:a16="http://schemas.microsoft.com/office/drawing/2014/main" val="20007"/>
                    </a:ext>
                  </a:extLst>
                </a:gridCol>
                <a:gridCol w="392113">
                  <a:extLst>
                    <a:ext uri="{9D8B030D-6E8A-4147-A177-3AD203B41FA5}">
                      <a16:colId xmlns:a16="http://schemas.microsoft.com/office/drawing/2014/main" val="20008"/>
                    </a:ext>
                  </a:extLst>
                </a:gridCol>
              </a:tblGrid>
              <a:tr h="487363">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 name="Group 149"/>
          <p:cNvGraphicFramePr>
            <a:graphicFrameLocks noGrp="1"/>
          </p:cNvGraphicFramePr>
          <p:nvPr>
            <p:extLst>
              <p:ext uri="{D42A27DB-BD31-4B8C-83A1-F6EECF244321}">
                <p14:modId xmlns:p14="http://schemas.microsoft.com/office/powerpoint/2010/main" val="559582575"/>
              </p:ext>
            </p:extLst>
          </p:nvPr>
        </p:nvGraphicFramePr>
        <p:xfrm>
          <a:off x="1341438" y="4839173"/>
          <a:ext cx="3527425" cy="487572"/>
        </p:xfrm>
        <a:graphic>
          <a:graphicData uri="http://schemas.openxmlformats.org/drawingml/2006/table">
            <a:tbl>
              <a:tblPr/>
              <a:tblGrid>
                <a:gridCol w="392112">
                  <a:extLst>
                    <a:ext uri="{9D8B030D-6E8A-4147-A177-3AD203B41FA5}">
                      <a16:colId xmlns:a16="http://schemas.microsoft.com/office/drawing/2014/main" val="20000"/>
                    </a:ext>
                  </a:extLst>
                </a:gridCol>
                <a:gridCol w="392113">
                  <a:extLst>
                    <a:ext uri="{9D8B030D-6E8A-4147-A177-3AD203B41FA5}">
                      <a16:colId xmlns:a16="http://schemas.microsoft.com/office/drawing/2014/main" val="20001"/>
                    </a:ext>
                  </a:extLst>
                </a:gridCol>
                <a:gridCol w="392112">
                  <a:extLst>
                    <a:ext uri="{9D8B030D-6E8A-4147-A177-3AD203B41FA5}">
                      <a16:colId xmlns:a16="http://schemas.microsoft.com/office/drawing/2014/main" val="20002"/>
                    </a:ext>
                  </a:extLst>
                </a:gridCol>
                <a:gridCol w="392113">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gridCol w="392113">
                  <a:extLst>
                    <a:ext uri="{9D8B030D-6E8A-4147-A177-3AD203B41FA5}">
                      <a16:colId xmlns:a16="http://schemas.microsoft.com/office/drawing/2014/main" val="20006"/>
                    </a:ext>
                  </a:extLst>
                </a:gridCol>
                <a:gridCol w="392112">
                  <a:extLst>
                    <a:ext uri="{9D8B030D-6E8A-4147-A177-3AD203B41FA5}">
                      <a16:colId xmlns:a16="http://schemas.microsoft.com/office/drawing/2014/main" val="20007"/>
                    </a:ext>
                  </a:extLst>
                </a:gridCol>
                <a:gridCol w="392113">
                  <a:extLst>
                    <a:ext uri="{9D8B030D-6E8A-4147-A177-3AD203B41FA5}">
                      <a16:colId xmlns:a16="http://schemas.microsoft.com/office/drawing/2014/main" val="20008"/>
                    </a:ext>
                  </a:extLst>
                </a:gridCol>
              </a:tblGrid>
              <a:tr h="487363">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Text Box 94"/>
          <p:cNvSpPr txBox="1">
            <a:spLocks noChangeArrowheads="1"/>
          </p:cNvSpPr>
          <p:nvPr/>
        </p:nvSpPr>
        <p:spPr bwMode="auto">
          <a:xfrm>
            <a:off x="908050" y="489632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c1</a:t>
            </a:r>
          </a:p>
        </p:txBody>
      </p:sp>
      <p:sp>
        <p:nvSpPr>
          <p:cNvPr id="41" name="Text Box 95"/>
          <p:cNvSpPr txBox="1">
            <a:spLocks noChangeArrowheads="1"/>
          </p:cNvSpPr>
          <p:nvPr/>
        </p:nvSpPr>
        <p:spPr bwMode="auto">
          <a:xfrm>
            <a:off x="908050" y="5615461"/>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c2</a:t>
            </a:r>
          </a:p>
        </p:txBody>
      </p:sp>
      <p:graphicFrame>
        <p:nvGraphicFramePr>
          <p:cNvPr id="42" name="Group 151"/>
          <p:cNvGraphicFramePr>
            <a:graphicFrameLocks noGrp="1"/>
          </p:cNvGraphicFramePr>
          <p:nvPr>
            <p:extLst>
              <p:ext uri="{D42A27DB-BD31-4B8C-83A1-F6EECF244321}">
                <p14:modId xmlns:p14="http://schemas.microsoft.com/office/powerpoint/2010/main" val="3953751370"/>
              </p:ext>
            </p:extLst>
          </p:nvPr>
        </p:nvGraphicFramePr>
        <p:xfrm>
          <a:off x="7198995" y="5415435"/>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66713">
                  <a:extLst>
                    <a:ext uri="{9D8B030D-6E8A-4147-A177-3AD203B41FA5}">
                      <a16:colId xmlns:a16="http://schemas.microsoft.com/office/drawing/2014/main" val="20002"/>
                    </a:ext>
                  </a:extLst>
                </a:gridCol>
                <a:gridCol w="417512">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3">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3">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 name="Group 152"/>
          <p:cNvGraphicFramePr>
            <a:graphicFrameLocks noGrp="1"/>
          </p:cNvGraphicFramePr>
          <p:nvPr>
            <p:extLst>
              <p:ext uri="{D42A27DB-BD31-4B8C-83A1-F6EECF244321}">
                <p14:modId xmlns:p14="http://schemas.microsoft.com/office/powerpoint/2010/main" val="3140634437"/>
              </p:ext>
            </p:extLst>
          </p:nvPr>
        </p:nvGraphicFramePr>
        <p:xfrm>
          <a:off x="7198995" y="4839173"/>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3">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rgbClr val="FF3300"/>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 name="Text Box 144"/>
          <p:cNvSpPr txBox="1">
            <a:spLocks noChangeArrowheads="1"/>
          </p:cNvSpPr>
          <p:nvPr/>
        </p:nvSpPr>
        <p:spPr bwMode="auto">
          <a:xfrm>
            <a:off x="6765608" y="491219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c1</a:t>
            </a:r>
          </a:p>
        </p:txBody>
      </p:sp>
      <p:sp>
        <p:nvSpPr>
          <p:cNvPr id="45" name="Text Box 145"/>
          <p:cNvSpPr txBox="1">
            <a:spLocks noChangeArrowheads="1"/>
          </p:cNvSpPr>
          <p:nvPr/>
        </p:nvSpPr>
        <p:spPr bwMode="auto">
          <a:xfrm>
            <a:off x="6765608" y="548846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c2</a:t>
            </a:r>
          </a:p>
        </p:txBody>
      </p:sp>
    </p:spTree>
    <p:extLst>
      <p:ext uri="{BB962C8B-B14F-4D97-AF65-F5344CB8AC3E}">
        <p14:creationId xmlns:p14="http://schemas.microsoft.com/office/powerpoint/2010/main" val="9024235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 to="" calcmode="lin" valueType="num">
                                      <p:cBhvr>
                                        <p:cTn id="31" dur="1" fill="hold"/>
                                        <p:tgtEl>
                                          <p:spTgt spid="38"/>
                                        </p:tgtEl>
                                        <p:attrNameLst>
                                          <p:attrName/>
                                        </p:attrNameLst>
                                      </p:cBhvr>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ppt_x"/>
                                          </p:val>
                                        </p:tav>
                                        <p:tav tm="100000">
                                          <p:val>
                                            <p:strVal val="#ppt_x"/>
                                          </p:val>
                                        </p:tav>
                                      </p:tavLst>
                                    </p:anim>
                                    <p:anim calcmode="lin" valueType="num">
                                      <p:cBhvr additive="base">
                                        <p:cTn id="37" dur="5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fill="hold"/>
                                        <p:tgtEl>
                                          <p:spTgt spid="39"/>
                                        </p:tgtEl>
                                        <p:attrNameLst>
                                          <p:attrName>ppt_x</p:attrName>
                                        </p:attrNameLst>
                                      </p:cBhvr>
                                      <p:tavLst>
                                        <p:tav tm="0">
                                          <p:val>
                                            <p:strVal val="#ppt_x"/>
                                          </p:val>
                                        </p:tav>
                                        <p:tav tm="100000">
                                          <p:val>
                                            <p:strVal val="#ppt_x"/>
                                          </p:val>
                                        </p:tav>
                                      </p:tavLst>
                                    </p:anim>
                                    <p:anim calcmode="lin" valueType="num">
                                      <p:cBhvr additive="base">
                                        <p:cTn id="45" dur="500" fill="hold"/>
                                        <p:tgtEl>
                                          <p:spTgt spid="3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additive="base">
                                        <p:cTn id="48" dur="500" fill="hold"/>
                                        <p:tgtEl>
                                          <p:spTgt spid="40"/>
                                        </p:tgtEl>
                                        <p:attrNameLst>
                                          <p:attrName>ppt_x</p:attrName>
                                        </p:attrNameLst>
                                      </p:cBhvr>
                                      <p:tavLst>
                                        <p:tav tm="0">
                                          <p:val>
                                            <p:strVal val="#ppt_x"/>
                                          </p:val>
                                        </p:tav>
                                        <p:tav tm="100000">
                                          <p:val>
                                            <p:strVal val="#ppt_x"/>
                                          </p:val>
                                        </p:tav>
                                      </p:tavLst>
                                    </p:anim>
                                    <p:anim calcmode="lin" valueType="num">
                                      <p:cBhvr additive="base">
                                        <p:cTn id="4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1+#ppt_w/2"/>
                                          </p:val>
                                        </p:tav>
                                        <p:tav tm="100000">
                                          <p:val>
                                            <p:strVal val="#ppt_x"/>
                                          </p:val>
                                        </p:tav>
                                      </p:tavLst>
                                    </p:anim>
                                    <p:anim calcmode="lin" valueType="num">
                                      <p:cBhvr additive="base">
                                        <p:cTn id="55" dur="500" fill="hold"/>
                                        <p:tgtEl>
                                          <p:spTgt spid="30"/>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2" presetClass="entr" presetSubtype="2"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1+#ppt_w/2"/>
                                          </p:val>
                                        </p:tav>
                                        <p:tav tm="100000">
                                          <p:val>
                                            <p:strVal val="#ppt_x"/>
                                          </p:val>
                                        </p:tav>
                                      </p:tavLst>
                                    </p:anim>
                                    <p:anim calcmode="lin" valueType="num">
                                      <p:cBhvr additive="base">
                                        <p:cTn id="60" dur="500" fill="hold"/>
                                        <p:tgtEl>
                                          <p:spTgt spid="29"/>
                                        </p:tgtEl>
                                        <p:attrNameLst>
                                          <p:attrName>ppt_y</p:attrName>
                                        </p:attrNameLst>
                                      </p:cBhvr>
                                      <p:tavLst>
                                        <p:tav tm="0">
                                          <p:val>
                                            <p:strVal val="#ppt_y"/>
                                          </p:val>
                                        </p:tav>
                                        <p:tav tm="100000">
                                          <p:val>
                                            <p:strVal val="#ppt_y"/>
                                          </p:val>
                                        </p:tav>
                                      </p:tavLst>
                                    </p:anim>
                                  </p:childTnLst>
                                </p:cTn>
                              </p:par>
                            </p:childTnLst>
                          </p:cTn>
                        </p:par>
                        <p:par>
                          <p:cTn id="61" fill="hold">
                            <p:stCondLst>
                              <p:cond delay="1000"/>
                            </p:stCondLst>
                            <p:childTnLst>
                              <p:par>
                                <p:cTn id="62" presetID="2" presetClass="entr" presetSubtype="2"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1+#ppt_w/2"/>
                                          </p:val>
                                        </p:tav>
                                        <p:tav tm="100000">
                                          <p:val>
                                            <p:strVal val="#ppt_x"/>
                                          </p:val>
                                        </p:tav>
                                      </p:tavLst>
                                    </p:anim>
                                    <p:anim calcmode="lin" valueType="num">
                                      <p:cBhvr additive="base">
                                        <p:cTn id="65" dur="500" fill="hold"/>
                                        <p:tgtEl>
                                          <p:spTgt spid="41"/>
                                        </p:tgtEl>
                                        <p:attrNameLst>
                                          <p:attrName>ppt_y</p:attrName>
                                        </p:attrNameLst>
                                      </p:cBhvr>
                                      <p:tavLst>
                                        <p:tav tm="0">
                                          <p:val>
                                            <p:strVal val="#ppt_y"/>
                                          </p:val>
                                        </p:tav>
                                        <p:tav tm="100000">
                                          <p:val>
                                            <p:strVal val="#ppt_y"/>
                                          </p:val>
                                        </p:tav>
                                      </p:tavLst>
                                    </p:anim>
                                  </p:childTnLst>
                                </p:cTn>
                              </p:par>
                            </p:childTnLst>
                          </p:cTn>
                        </p:par>
                        <p:par>
                          <p:cTn id="66" fill="hold">
                            <p:stCondLst>
                              <p:cond delay="1500"/>
                            </p:stCondLst>
                            <p:childTnLst>
                              <p:par>
                                <p:cTn id="67" presetID="2" presetClass="entr" presetSubtype="2" fill="hold" nodeType="after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childTnLst>
                          </p:cTn>
                        </p:par>
                        <p:par>
                          <p:cTn id="77" fill="hold">
                            <p:stCondLst>
                              <p:cond delay="500"/>
                            </p:stCondLst>
                            <p:childTnLst>
                              <p:par>
                                <p:cTn id="78" presetID="2" presetClass="entr" presetSubtype="4"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fill="hold"/>
                                        <p:tgtEl>
                                          <p:spTgt spid="43"/>
                                        </p:tgtEl>
                                        <p:attrNameLst>
                                          <p:attrName>ppt_x</p:attrName>
                                        </p:attrNameLst>
                                      </p:cBhvr>
                                      <p:tavLst>
                                        <p:tav tm="0">
                                          <p:val>
                                            <p:strVal val="#ppt_x"/>
                                          </p:val>
                                        </p:tav>
                                        <p:tav tm="100000">
                                          <p:val>
                                            <p:strVal val="#ppt_x"/>
                                          </p:val>
                                        </p:tav>
                                      </p:tavLst>
                                    </p:anim>
                                    <p:anim calcmode="lin" valueType="num">
                                      <p:cBhvr additive="base">
                                        <p:cTn id="81" dur="500" fill="hold"/>
                                        <p:tgtEl>
                                          <p:spTgt spid="43"/>
                                        </p:tgtEl>
                                        <p:attrNameLst>
                                          <p:attrName>ppt_y</p:attrName>
                                        </p:attrNameLst>
                                      </p:cBhvr>
                                      <p:tavLst>
                                        <p:tav tm="0">
                                          <p:val>
                                            <p:strVal val="1+#ppt_h/2"/>
                                          </p:val>
                                        </p:tav>
                                        <p:tav tm="100000">
                                          <p:val>
                                            <p:strVal val="#ppt_y"/>
                                          </p:val>
                                        </p:tav>
                                      </p:tavLst>
                                    </p:anim>
                                  </p:childTnLst>
                                </p:cTn>
                              </p:par>
                            </p:childTnLst>
                          </p:cTn>
                        </p:par>
                        <p:par>
                          <p:cTn id="82" fill="hold">
                            <p:stCondLst>
                              <p:cond delay="1000"/>
                            </p:stCondLst>
                            <p:childTnLst>
                              <p:par>
                                <p:cTn id="83" presetID="2" presetClass="entr" presetSubtype="4"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childTnLst>
                          </p:cTn>
                        </p:par>
                        <p:par>
                          <p:cTn id="87" fill="hold">
                            <p:stCondLst>
                              <p:cond delay="1500"/>
                            </p:stCondLst>
                            <p:childTnLst>
                              <p:par>
                                <p:cTn id="88" presetID="2" presetClass="entr" presetSubtype="4" fill="hold" nodeType="after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500" fill="hold"/>
                                        <p:tgtEl>
                                          <p:spTgt spid="42"/>
                                        </p:tgtEl>
                                        <p:attrNameLst>
                                          <p:attrName>ppt_x</p:attrName>
                                        </p:attrNameLst>
                                      </p:cBhvr>
                                      <p:tavLst>
                                        <p:tav tm="0">
                                          <p:val>
                                            <p:strVal val="#ppt_x"/>
                                          </p:val>
                                        </p:tav>
                                        <p:tav tm="100000">
                                          <p:val>
                                            <p:strVal val="#ppt_x"/>
                                          </p:val>
                                        </p:tav>
                                      </p:tavLst>
                                    </p:anim>
                                    <p:anim calcmode="lin" valueType="num">
                                      <p:cBhvr additive="base">
                                        <p:cTn id="9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6" grpId="0"/>
      <p:bldP spid="38" grpId="0" animBg="1"/>
      <p:bldP spid="39" grpId="0"/>
      <p:bldP spid="40" grpId="0"/>
      <p:bldP spid="30" grpId="0" autoUpdateAnimBg="0"/>
      <p:bldP spid="41" grpId="0" autoUpdateAnimBg="0"/>
      <p:bldP spid="44" grpId="0" autoUpdateAnimBg="0"/>
      <p:bldP spid="4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58304" y="1412616"/>
            <a:ext cx="11479696" cy="5445384"/>
          </a:xfrm>
        </p:spPr>
        <p:txBody>
          <a:bodyPr>
            <a:normAutofit/>
          </a:bodyPr>
          <a:lstStyle/>
          <a:p>
            <a:r>
              <a:rPr lang="en-US" altLang="zh-CN" sz="2400" dirty="0" err="1"/>
              <a:t>Matlab</a:t>
            </a:r>
            <a:r>
              <a:rPr lang="zh-CN" altLang="en-US" sz="2400" dirty="0"/>
              <a:t>的遗传工具箱</a:t>
            </a:r>
            <a:endParaRPr lang="en-US" altLang="zh-CN" sz="2000" dirty="0"/>
          </a:p>
          <a:p>
            <a:pPr marL="457200" lvl="1" indent="0">
              <a:buNone/>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x,endPop,bPop,traceInfo</a:t>
            </a:r>
            <a:r>
              <a:rPr lang="en-US" altLang="zh-CN" sz="2000" dirty="0">
                <a:latin typeface="Courier New" panose="02070309020205020404" pitchFamily="49" charset="0"/>
                <a:cs typeface="Courier New" panose="02070309020205020404" pitchFamily="49" charset="0"/>
              </a:rPr>
              <a:t>] =     </a:t>
            </a:r>
          </a:p>
          <a:p>
            <a:pPr marL="457200" lvl="1"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ga</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bounds,evalFN,evalOps,startPop,opts,termFN,termOps,selectFN</a:t>
            </a:r>
            <a:r>
              <a:rPr lang="en-US" altLang="zh-CN" sz="2000" dirty="0">
                <a:latin typeface="Courier New" panose="02070309020205020404" pitchFamily="49" charset="0"/>
                <a:cs typeface="Courier New" panose="02070309020205020404" pitchFamily="49" charset="0"/>
              </a:rPr>
              <a:t>,…</a:t>
            </a:r>
          </a:p>
          <a:p>
            <a:pPr marL="457200" lvl="1"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selectOps,xOverFNs,xOverOps,mutFNs,mutOps</a:t>
            </a:r>
            <a:r>
              <a:rPr lang="en-US" altLang="zh-CN" sz="2000" dirty="0">
                <a:latin typeface="Courier New" panose="02070309020205020404" pitchFamily="49" charset="0"/>
                <a:cs typeface="Courier New" panose="02070309020205020404" pitchFamily="49" charset="0"/>
              </a:rPr>
              <a:t>)</a:t>
            </a:r>
          </a:p>
          <a:p>
            <a:pPr marL="457200" lvl="1" indent="0">
              <a:buNone/>
            </a:pPr>
            <a:r>
              <a:rPr lang="zh-CN" altLang="en-US" sz="2000" dirty="0"/>
              <a:t>输出</a:t>
            </a:r>
            <a:r>
              <a:rPr lang="en-US" altLang="zh-CN" sz="2000" dirty="0"/>
              <a:t>: </a:t>
            </a:r>
          </a:p>
          <a:p>
            <a:pPr marL="457200" lvl="1" indent="0">
              <a:buNone/>
            </a:pPr>
            <a:r>
              <a:rPr lang="en-US" altLang="zh-CN" sz="2000" dirty="0"/>
              <a:t> x------</a:t>
            </a:r>
            <a:r>
              <a:rPr lang="zh-CN" altLang="en-US" sz="2000" dirty="0"/>
              <a:t>求得的最优解 </a:t>
            </a:r>
          </a:p>
          <a:p>
            <a:pPr marL="457200" lvl="1" indent="0">
              <a:buNone/>
            </a:pPr>
            <a:r>
              <a:rPr lang="zh-CN" altLang="en-US" sz="2000" dirty="0"/>
              <a:t> </a:t>
            </a:r>
            <a:r>
              <a:rPr lang="en-US" altLang="zh-CN" sz="2000" dirty="0" err="1"/>
              <a:t>endPop</a:t>
            </a:r>
            <a:r>
              <a:rPr lang="en-US" altLang="zh-CN" sz="2000" dirty="0"/>
              <a:t>------</a:t>
            </a:r>
            <a:r>
              <a:rPr lang="zh-CN" altLang="en-US" sz="2000" dirty="0"/>
              <a:t>最终得到的种群 </a:t>
            </a:r>
          </a:p>
          <a:p>
            <a:pPr marL="457200" lvl="1" indent="0">
              <a:buNone/>
            </a:pPr>
            <a:r>
              <a:rPr lang="zh-CN" altLang="en-US" sz="2000" dirty="0"/>
              <a:t> </a:t>
            </a:r>
            <a:r>
              <a:rPr lang="en-US" altLang="zh-CN" sz="2000" dirty="0" err="1"/>
              <a:t>bPop</a:t>
            </a:r>
            <a:r>
              <a:rPr lang="en-US" altLang="zh-CN" sz="2000" dirty="0"/>
              <a:t>------</a:t>
            </a:r>
            <a:r>
              <a:rPr lang="zh-CN" altLang="en-US" sz="2000" dirty="0"/>
              <a:t>最优种群的一个搜索轨迹</a:t>
            </a:r>
          </a:p>
          <a:p>
            <a:pPr marL="457200" lvl="1" indent="0">
              <a:buNone/>
            </a:pPr>
            <a:r>
              <a:rPr lang="zh-CN" altLang="en-US" sz="2000" dirty="0"/>
              <a:t> </a:t>
            </a:r>
            <a:r>
              <a:rPr lang="en-US" altLang="zh-CN" sz="2000" dirty="0" err="1"/>
              <a:t>traceInfo</a:t>
            </a:r>
            <a:r>
              <a:rPr lang="en-US" altLang="zh-CN" sz="2000" dirty="0"/>
              <a:t>------</a:t>
            </a:r>
            <a:r>
              <a:rPr lang="zh-CN" altLang="en-US" sz="2000" dirty="0"/>
              <a:t>每代种群中最优及平均个体构成的矩阵 </a:t>
            </a:r>
          </a:p>
          <a:p>
            <a:pPr marL="457200" lvl="1" indent="0">
              <a:buNone/>
            </a:pPr>
            <a:r>
              <a:rPr lang="zh-CN" altLang="en-US" sz="2000" dirty="0"/>
              <a:t>输入</a:t>
            </a:r>
            <a:r>
              <a:rPr lang="en-US" altLang="zh-CN" sz="2000" dirty="0"/>
              <a:t>: </a:t>
            </a:r>
          </a:p>
          <a:p>
            <a:pPr marL="457200" lvl="1" indent="0">
              <a:buNone/>
            </a:pPr>
            <a:r>
              <a:rPr lang="en-US" altLang="zh-CN" sz="2000" dirty="0"/>
              <a:t> bounds------</a:t>
            </a:r>
            <a:r>
              <a:rPr lang="zh-CN" altLang="en-US" sz="2000" dirty="0"/>
              <a:t>代表变量上下界的矩阵 </a:t>
            </a:r>
          </a:p>
          <a:p>
            <a:pPr marL="457200" lvl="1" indent="0">
              <a:buNone/>
            </a:pPr>
            <a:r>
              <a:rPr lang="zh-CN" altLang="en-US" sz="2000" dirty="0"/>
              <a:t> </a:t>
            </a:r>
            <a:r>
              <a:rPr lang="en-US" altLang="zh-CN" sz="2000" dirty="0" err="1"/>
              <a:t>evalFN</a:t>
            </a:r>
            <a:r>
              <a:rPr lang="en-US" altLang="zh-CN" sz="2000" dirty="0"/>
              <a:t>------</a:t>
            </a:r>
            <a:r>
              <a:rPr lang="zh-CN" altLang="en-US" sz="2000" dirty="0"/>
              <a:t>适应度函数 </a:t>
            </a:r>
          </a:p>
          <a:p>
            <a:pPr marL="457200" lvl="1" indent="0">
              <a:buNone/>
            </a:pPr>
            <a:r>
              <a:rPr lang="zh-CN" altLang="en-US" sz="2000" dirty="0"/>
              <a:t> </a:t>
            </a:r>
            <a:r>
              <a:rPr lang="en-US" altLang="zh-CN" sz="2000" dirty="0" err="1"/>
              <a:t>evalOps</a:t>
            </a:r>
            <a:r>
              <a:rPr lang="en-US" altLang="zh-CN" sz="2000" dirty="0"/>
              <a:t>------</a:t>
            </a:r>
            <a:r>
              <a:rPr lang="zh-CN" altLang="en-US" sz="2000" dirty="0"/>
              <a:t>传递给适应度函数的参数 </a:t>
            </a:r>
          </a:p>
          <a:p>
            <a:pPr marL="457200" lvl="1" indent="0">
              <a:buNone/>
            </a:pPr>
            <a:r>
              <a:rPr lang="zh-CN" altLang="en-US" sz="2000" dirty="0"/>
              <a:t> </a:t>
            </a:r>
            <a:r>
              <a:rPr lang="en-US" altLang="zh-CN" sz="2000" dirty="0" err="1"/>
              <a:t>startPop</a:t>
            </a:r>
            <a:r>
              <a:rPr lang="en-US" altLang="zh-CN" sz="2000" dirty="0"/>
              <a:t>------</a:t>
            </a:r>
            <a:r>
              <a:rPr lang="zh-CN" altLang="en-US" sz="2000" dirty="0"/>
              <a:t>初始种群 </a:t>
            </a:r>
            <a:endParaRPr lang="zh-CN" altLang="en-US" sz="2400" dirty="0"/>
          </a:p>
        </p:txBody>
      </p:sp>
    </p:spTree>
    <p:extLst>
      <p:ext uri="{BB962C8B-B14F-4D97-AF65-F5344CB8AC3E}">
        <p14:creationId xmlns:p14="http://schemas.microsoft.com/office/powerpoint/2010/main" val="1293216334"/>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 name="图片 2"/>
          <p:cNvPicPr>
            <a:picLocks noChangeAspect="1"/>
          </p:cNvPicPr>
          <p:nvPr/>
        </p:nvPicPr>
        <p:blipFill>
          <a:blip r:embed="rId3"/>
          <a:stretch>
            <a:fillRect/>
          </a:stretch>
        </p:blipFill>
        <p:spPr>
          <a:xfrm>
            <a:off x="2079942" y="2004060"/>
            <a:ext cx="7704138" cy="3543300"/>
          </a:xfrm>
          <a:prstGeom prst="rect">
            <a:avLst/>
          </a:prstGeom>
        </p:spPr>
      </p:pic>
    </p:spTree>
    <p:extLst>
      <p:ext uri="{BB962C8B-B14F-4D97-AF65-F5344CB8AC3E}">
        <p14:creationId xmlns:p14="http://schemas.microsoft.com/office/powerpoint/2010/main" val="113572161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零件参数设计问题的编码</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63713" y="1123447"/>
            <a:ext cx="11479696" cy="5445384"/>
          </a:xfrm>
        </p:spPr>
        <p:txBody>
          <a:bodyPr>
            <a:normAutofit/>
          </a:bodyPr>
          <a:lstStyle/>
          <a:p>
            <a:r>
              <a:rPr lang="zh-CN" altLang="en-US" sz="2400" dirty="0"/>
              <a:t>基因 </a:t>
            </a:r>
            <a:endParaRPr lang="en-US" altLang="zh-CN" sz="2400" dirty="0"/>
          </a:p>
          <a:p>
            <a:r>
              <a:rPr lang="en-US" altLang="zh-CN" sz="2400" dirty="0"/>
              <a:t>[x1,x2,…,x7,d1,d2,…,d7]</a:t>
            </a:r>
          </a:p>
          <a:p>
            <a:r>
              <a:rPr lang="zh-CN" altLang="en-US" sz="2400" dirty="0"/>
              <a:t>遗传算法的操作</a:t>
            </a:r>
            <a:endParaRPr lang="en-US" altLang="zh-CN" sz="2400" dirty="0"/>
          </a:p>
          <a:p>
            <a:pPr lvl="1"/>
            <a:r>
              <a:rPr lang="zh-CN" altLang="en-US" sz="2000" dirty="0"/>
              <a:t>交叉</a:t>
            </a:r>
            <a:endParaRPr lang="en-US" altLang="zh-CN" sz="2000" dirty="0"/>
          </a:p>
          <a:p>
            <a:pPr lvl="2"/>
            <a:r>
              <a:rPr lang="en-US" altLang="zh-CN" sz="1600" dirty="0"/>
              <a:t>x=[x1,x2,…,x7]     xi</a:t>
            </a:r>
            <a:r>
              <a:rPr lang="zh-CN" altLang="en-US" sz="1600" dirty="0"/>
              <a:t>二进制编码的交叉</a:t>
            </a:r>
            <a:endParaRPr lang="en-US" altLang="zh-CN" sz="1600" dirty="0"/>
          </a:p>
          <a:p>
            <a:pPr lvl="2"/>
            <a:r>
              <a:rPr lang="en-US" altLang="zh-CN" sz="1600" dirty="0"/>
              <a:t>d=[d1,d2,…,d7]    d</a:t>
            </a:r>
            <a:r>
              <a:rPr lang="zh-CN" altLang="en-US" sz="1600" dirty="0"/>
              <a:t>的简单交叉</a:t>
            </a:r>
            <a:endParaRPr lang="en-US" altLang="zh-CN" sz="1600" dirty="0"/>
          </a:p>
          <a:p>
            <a:pPr lvl="1"/>
            <a:r>
              <a:rPr lang="zh-CN" altLang="en-US" sz="2000" dirty="0"/>
              <a:t>变异</a:t>
            </a:r>
            <a:endParaRPr lang="en-US" altLang="zh-CN" sz="2000" dirty="0"/>
          </a:p>
          <a:p>
            <a:pPr lvl="2"/>
            <a:r>
              <a:rPr lang="zh-CN" altLang="en-US" sz="1600" dirty="0"/>
              <a:t>概率选择</a:t>
            </a:r>
            <a:endParaRPr lang="en-US" altLang="zh-CN" sz="1600" dirty="0"/>
          </a:p>
          <a:p>
            <a:pPr lvl="1"/>
            <a:r>
              <a:rPr lang="zh-CN" altLang="en-US" sz="2000" dirty="0"/>
              <a:t>适应度函数</a:t>
            </a:r>
            <a:endParaRPr lang="en-US" altLang="zh-CN" sz="2000" dirty="0"/>
          </a:p>
          <a:p>
            <a:pPr lvl="2"/>
            <a:r>
              <a:rPr lang="zh-CN" altLang="en-US" sz="1600" dirty="0"/>
              <a:t>损失费的相反数</a:t>
            </a:r>
            <a:endParaRPr lang="en-US" altLang="zh-CN" sz="1600" dirty="0"/>
          </a:p>
          <a:p>
            <a:endParaRPr lang="en-US" altLang="zh-CN" sz="2400" dirty="0" err="1"/>
          </a:p>
        </p:txBody>
      </p:sp>
      <p:graphicFrame>
        <p:nvGraphicFramePr>
          <p:cNvPr id="12" name="对象 11">
            <a:extLst>
              <a:ext uri="{FF2B5EF4-FFF2-40B4-BE49-F238E27FC236}">
                <a16:creationId xmlns:a16="http://schemas.microsoft.com/office/drawing/2014/main" id="{07781C4F-358B-41DC-8D3E-F2C811311460}"/>
              </a:ext>
            </a:extLst>
          </p:cNvPr>
          <p:cNvGraphicFramePr>
            <a:graphicFrameLocks noChangeAspect="1"/>
          </p:cNvGraphicFramePr>
          <p:nvPr>
            <p:extLst>
              <p:ext uri="{D42A27DB-BD31-4B8C-83A1-F6EECF244321}">
                <p14:modId xmlns:p14="http://schemas.microsoft.com/office/powerpoint/2010/main" val="946537175"/>
              </p:ext>
            </p:extLst>
          </p:nvPr>
        </p:nvGraphicFramePr>
        <p:xfrm>
          <a:off x="6644816" y="1869171"/>
          <a:ext cx="5171254" cy="1079562"/>
        </p:xfrm>
        <a:graphic>
          <a:graphicData uri="http://schemas.openxmlformats.org/presentationml/2006/ole">
            <mc:AlternateContent xmlns:mc="http://schemas.openxmlformats.org/markup-compatibility/2006">
              <mc:Choice xmlns:v="urn:schemas-microsoft-com:vml" Requires="v">
                <p:oleObj spid="_x0000_s31749" name="公式" r:id="rId4" imgW="4190760" imgH="850680" progId="Equation.3">
                  <p:embed/>
                </p:oleObj>
              </mc:Choice>
              <mc:Fallback>
                <p:oleObj name="公式" r:id="rId4" imgW="4190760" imgH="850680" progId="Equation.3">
                  <p:embed/>
                  <p:pic>
                    <p:nvPicPr>
                      <p:cNvPr id="5" name="对象 4"/>
                      <p:cNvPicPr/>
                      <p:nvPr/>
                    </p:nvPicPr>
                    <p:blipFill>
                      <a:blip r:embed="rId5"/>
                      <a:stretch>
                        <a:fillRect/>
                      </a:stretch>
                    </p:blipFill>
                    <p:spPr>
                      <a:xfrm>
                        <a:off x="6644816" y="1869171"/>
                        <a:ext cx="5171254" cy="1079562"/>
                      </a:xfrm>
                      <a:prstGeom prst="rect">
                        <a:avLst/>
                      </a:prstGeom>
                    </p:spPr>
                  </p:pic>
                </p:oleObj>
              </mc:Fallback>
            </mc:AlternateContent>
          </a:graphicData>
        </a:graphic>
      </p:graphicFrame>
      <p:pic>
        <p:nvPicPr>
          <p:cNvPr id="13" name="图片 12">
            <a:extLst>
              <a:ext uri="{FF2B5EF4-FFF2-40B4-BE49-F238E27FC236}">
                <a16:creationId xmlns:a16="http://schemas.microsoft.com/office/drawing/2014/main" id="{34BFA4D4-7145-43AA-BDDD-54D959BB0164}"/>
              </a:ext>
            </a:extLst>
          </p:cNvPr>
          <p:cNvPicPr>
            <a:picLocks noChangeAspect="1"/>
          </p:cNvPicPr>
          <p:nvPr/>
        </p:nvPicPr>
        <p:blipFill>
          <a:blip r:embed="rId6"/>
          <a:stretch>
            <a:fillRect/>
          </a:stretch>
        </p:blipFill>
        <p:spPr>
          <a:xfrm>
            <a:off x="7489438" y="4191472"/>
            <a:ext cx="3838575" cy="1724025"/>
          </a:xfrm>
          <a:prstGeom prst="rect">
            <a:avLst/>
          </a:prstGeom>
        </p:spPr>
      </p:pic>
    </p:spTree>
    <p:extLst>
      <p:ext uri="{BB962C8B-B14F-4D97-AF65-F5344CB8AC3E}">
        <p14:creationId xmlns:p14="http://schemas.microsoft.com/office/powerpoint/2010/main" val="415149051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优化问题分类</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内容占位符 2"/>
          <p:cNvSpPr>
            <a:spLocks noGrp="1"/>
          </p:cNvSpPr>
          <p:nvPr>
            <p:ph idx="1"/>
          </p:nvPr>
        </p:nvSpPr>
        <p:spPr>
          <a:xfrm>
            <a:off x="838200" y="1825624"/>
            <a:ext cx="10515600" cy="4113357"/>
          </a:xfrm>
        </p:spPr>
        <p:txBody>
          <a:bodyPr>
            <a:normAutofit fontScale="92500" lnSpcReduction="10000"/>
          </a:bodyPr>
          <a:lstStyle/>
          <a:p>
            <a:r>
              <a:rPr lang="zh-CN" altLang="en-US" dirty="0"/>
              <a:t>线性规划</a:t>
            </a:r>
            <a:endParaRPr lang="en-US" altLang="zh-CN" dirty="0"/>
          </a:p>
          <a:p>
            <a:r>
              <a:rPr lang="zh-CN" altLang="en-US" dirty="0"/>
              <a:t>二次规划问题</a:t>
            </a:r>
            <a:endParaRPr lang="en-US" altLang="zh-CN" dirty="0"/>
          </a:p>
          <a:p>
            <a:r>
              <a:rPr lang="zh-CN" altLang="en-US" dirty="0"/>
              <a:t>非线性规划</a:t>
            </a:r>
            <a:endParaRPr lang="en-US" altLang="zh-CN" dirty="0"/>
          </a:p>
          <a:p>
            <a:r>
              <a:rPr lang="zh-CN" altLang="en-US" dirty="0"/>
              <a:t>组合最优化</a:t>
            </a:r>
            <a:endParaRPr lang="en-US" altLang="zh-CN" dirty="0"/>
          </a:p>
          <a:p>
            <a:r>
              <a:rPr lang="zh-CN" altLang="en-US" dirty="0"/>
              <a:t>动态规划</a:t>
            </a:r>
            <a:endParaRPr lang="en-US" altLang="zh-CN" dirty="0"/>
          </a:p>
          <a:p>
            <a:r>
              <a:rPr lang="zh-CN" altLang="en-US" dirty="0"/>
              <a:t>图论中的优化问题</a:t>
            </a:r>
            <a:endParaRPr lang="en-US" altLang="zh-CN" dirty="0"/>
          </a:p>
          <a:p>
            <a:r>
              <a:rPr lang="zh-CN" altLang="en-US" dirty="0"/>
              <a:t>最小二乘问题</a:t>
            </a:r>
            <a:r>
              <a:rPr lang="en-US" altLang="zh-CN" dirty="0"/>
              <a:t>(</a:t>
            </a:r>
            <a:r>
              <a:rPr lang="zh-CN" altLang="en-US" dirty="0"/>
              <a:t>线性、非线性</a:t>
            </a:r>
            <a:r>
              <a:rPr lang="en-US" altLang="zh-CN" dirty="0"/>
              <a:t>)</a:t>
            </a:r>
          </a:p>
          <a:p>
            <a:r>
              <a:rPr lang="zh-CN" altLang="en-US" dirty="0"/>
              <a:t>变分问题</a:t>
            </a:r>
            <a:endParaRPr lang="en-US" altLang="zh-CN" dirty="0"/>
          </a:p>
          <a:p>
            <a:r>
              <a:rPr lang="zh-CN" altLang="en-US" dirty="0"/>
              <a:t>多目标规划</a:t>
            </a:r>
          </a:p>
        </p:txBody>
      </p:sp>
    </p:spTree>
    <p:extLst>
      <p:ext uri="{BB962C8B-B14F-4D97-AF65-F5344CB8AC3E}">
        <p14:creationId xmlns:p14="http://schemas.microsoft.com/office/powerpoint/2010/main" val="2964352063"/>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723925" y="4212117"/>
            <a:ext cx="317300" cy="403269"/>
          </a:xfrm>
          <a:prstGeom prst="rect">
            <a:avLst/>
          </a:prstGeom>
          <a:solidFill>
            <a:schemeClr val="bg1"/>
          </a:solidFill>
          <a:ln w="28575">
            <a:solidFill>
              <a:srgbClr val="91D0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5000"/>
              </a:lnSpc>
            </a:pPr>
            <a:endParaRPr lang="zh-CN" altLang="en-US" sz="1600" dirty="0">
              <a:solidFill>
                <a:schemeClr val="tx1"/>
              </a:solidFill>
            </a:endParaRPr>
          </a:p>
        </p:txBody>
      </p:sp>
      <p:sp>
        <p:nvSpPr>
          <p:cNvPr id="10" name="矩形 9"/>
          <p:cNvSpPr/>
          <p:nvPr/>
        </p:nvSpPr>
        <p:spPr>
          <a:xfrm>
            <a:off x="1708744" y="1077726"/>
            <a:ext cx="775568" cy="985699"/>
          </a:xfrm>
          <a:prstGeom prst="rect">
            <a:avLst/>
          </a:prstGeom>
          <a:solidFill>
            <a:schemeClr val="bg1"/>
          </a:solidFill>
          <a:ln w="19050">
            <a:solidFill>
              <a:srgbClr val="28719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5000"/>
              </a:lnSpc>
            </a:pPr>
            <a:endParaRPr lang="zh-CN" altLang="en-US" sz="1600" dirty="0">
              <a:solidFill>
                <a:schemeClr val="tx1"/>
              </a:solidFill>
            </a:endParaRPr>
          </a:p>
        </p:txBody>
      </p:sp>
      <p:sp>
        <p:nvSpPr>
          <p:cNvPr id="4" name="Rectangle 2"/>
          <p:cNvSpPr>
            <a:spLocks noGrp="1" noChangeArrowheads="1"/>
          </p:cNvSpPr>
          <p:nvPr/>
        </p:nvSpPr>
        <p:spPr bwMode="auto">
          <a:xfrm>
            <a:off x="5785457" y="3099920"/>
            <a:ext cx="3397648" cy="56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1">
                    <a:lumMod val="75000"/>
                  </a:schemeClr>
                </a:solidFill>
                <a:latin typeface="微软雅黑" panose="020B0503020204020204" pitchFamily="34" charset="-122"/>
                <a:ea typeface="微软雅黑" panose="020B0503020204020204" pitchFamily="34" charset="-122"/>
              </a:rPr>
              <a:t>cxd@tongji.edu.cn</a:t>
            </a:r>
          </a:p>
        </p:txBody>
      </p:sp>
      <p:sp>
        <p:nvSpPr>
          <p:cNvPr id="5" name="矩形 4"/>
          <p:cNvSpPr/>
          <p:nvPr/>
        </p:nvSpPr>
        <p:spPr>
          <a:xfrm>
            <a:off x="6006954" y="2229017"/>
            <a:ext cx="2954655" cy="646331"/>
          </a:xfrm>
          <a:prstGeom prst="rect">
            <a:avLst/>
          </a:prstGeom>
        </p:spPr>
        <p:txBody>
          <a:bodyPr wrap="none">
            <a:spAutoFit/>
          </a:bodyPr>
          <a:lstStyle/>
          <a:p>
            <a:r>
              <a:rPr lang="zh-CN" altLang="en-US" sz="3600" dirty="0">
                <a:solidFill>
                  <a:srgbClr val="0073AA"/>
                </a:solidFill>
                <a:latin typeface="微软雅黑" panose="020B0503020204020204" pitchFamily="34" charset="-122"/>
                <a:ea typeface="微软雅黑" panose="020B0503020204020204" pitchFamily="34" charset="-122"/>
              </a:rPr>
              <a:t>问题及建议？</a:t>
            </a:r>
          </a:p>
        </p:txBody>
      </p:sp>
      <p:cxnSp>
        <p:nvCxnSpPr>
          <p:cNvPr id="7" name="直接连接符 6"/>
          <p:cNvCxnSpPr/>
          <p:nvPr/>
        </p:nvCxnSpPr>
        <p:spPr>
          <a:xfrm>
            <a:off x="5474371" y="2977905"/>
            <a:ext cx="4019825" cy="19458"/>
          </a:xfrm>
          <a:prstGeom prst="line">
            <a:avLst/>
          </a:prstGeom>
          <a:ln w="34925" cmpd="sng">
            <a:solidFill>
              <a:srgbClr val="02578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6617972"/>
            <a:ext cx="12192000" cy="240031"/>
          </a:xfrm>
          <a:prstGeom prst="rect">
            <a:avLst/>
          </a:prstGeom>
          <a:solidFill>
            <a:srgbClr val="287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28719C"/>
              </a:solidFill>
            </a:endParaRPr>
          </a:p>
        </p:txBody>
      </p:sp>
      <p:sp>
        <p:nvSpPr>
          <p:cNvPr id="9" name="矩形 8"/>
          <p:cNvSpPr/>
          <p:nvPr/>
        </p:nvSpPr>
        <p:spPr>
          <a:xfrm>
            <a:off x="2377883" y="1906751"/>
            <a:ext cx="1635919" cy="2181225"/>
          </a:xfrm>
          <a:prstGeom prst="rect">
            <a:avLst/>
          </a:prstGeom>
          <a:solidFill>
            <a:srgbClr val="0073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25000"/>
              </a:lnSpc>
            </a:pPr>
            <a:r>
              <a:rPr lang="zh-CN" altLang="en-US" sz="4000" dirty="0">
                <a:latin typeface="微软雅黑" panose="020B0503020204020204" pitchFamily="34" charset="-122"/>
                <a:ea typeface="微软雅黑" panose="020B0503020204020204" pitchFamily="34" charset="-122"/>
              </a:rPr>
              <a:t>谢谢聆听</a:t>
            </a:r>
          </a:p>
        </p:txBody>
      </p:sp>
      <p:sp>
        <p:nvSpPr>
          <p:cNvPr id="13" name="矩形 12"/>
          <p:cNvSpPr/>
          <p:nvPr/>
        </p:nvSpPr>
        <p:spPr>
          <a:xfrm>
            <a:off x="2093298" y="2279796"/>
            <a:ext cx="207145" cy="272387"/>
          </a:xfrm>
          <a:prstGeom prst="rect">
            <a:avLst/>
          </a:prstGeom>
          <a:solidFill>
            <a:schemeClr val="bg1"/>
          </a:solidFill>
          <a:ln>
            <a:solidFill>
              <a:srgbClr val="91D0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pPr>
            <a:endParaRPr lang="zh-CN" altLang="en-US" sz="1600" dirty="0">
              <a:solidFill>
                <a:schemeClr val="tx1"/>
              </a:solidFill>
            </a:endParaRPr>
          </a:p>
        </p:txBody>
      </p:sp>
      <p:pic>
        <p:nvPicPr>
          <p:cNvPr id="14" name="图片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15784" y="5743353"/>
            <a:ext cx="1733047" cy="535957"/>
          </a:xfrm>
          <a:prstGeom prst="rect">
            <a:avLst/>
          </a:prstGeom>
        </p:spPr>
      </p:pic>
    </p:spTree>
    <p:extLst>
      <p:ext uri="{BB962C8B-B14F-4D97-AF65-F5344CB8AC3E}">
        <p14:creationId xmlns:p14="http://schemas.microsoft.com/office/powerpoint/2010/main" val="23268757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优化问题的形式</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4035151824"/>
              </p:ext>
            </p:extLst>
          </p:nvPr>
        </p:nvGraphicFramePr>
        <p:xfrm>
          <a:off x="2367915" y="1253271"/>
          <a:ext cx="6400165" cy="2285504"/>
        </p:xfrm>
        <a:graphic>
          <a:graphicData uri="http://schemas.openxmlformats.org/presentationml/2006/ole">
            <mc:AlternateContent xmlns:mc="http://schemas.openxmlformats.org/markup-compatibility/2006">
              <mc:Choice xmlns:v="urn:schemas-microsoft-com:vml" Requires="v">
                <p:oleObj spid="_x0000_s25616" name="公式" r:id="rId4" imgW="1955520" imgH="698400" progId="Equation.3">
                  <p:embed/>
                </p:oleObj>
              </mc:Choice>
              <mc:Fallback>
                <p:oleObj name="公式" r:id="rId4" imgW="1955520" imgH="698400" progId="Equation.3">
                  <p:embed/>
                  <p:pic>
                    <p:nvPicPr>
                      <p:cNvPr id="0" name=""/>
                      <p:cNvPicPr/>
                      <p:nvPr/>
                    </p:nvPicPr>
                    <p:blipFill>
                      <a:blip r:embed="rId5"/>
                      <a:stretch>
                        <a:fillRect/>
                      </a:stretch>
                    </p:blipFill>
                    <p:spPr>
                      <a:xfrm>
                        <a:off x="2367915" y="1253271"/>
                        <a:ext cx="6400165" cy="2285504"/>
                      </a:xfrm>
                      <a:prstGeom prst="rect">
                        <a:avLst/>
                      </a:prstGeom>
                    </p:spPr>
                  </p:pic>
                </p:oleObj>
              </mc:Fallback>
            </mc:AlternateContent>
          </a:graphicData>
        </a:graphic>
      </p:graphicFrame>
      <p:sp>
        <p:nvSpPr>
          <p:cNvPr id="6" name="文本框 5"/>
          <p:cNvSpPr txBox="1"/>
          <p:nvPr/>
        </p:nvSpPr>
        <p:spPr>
          <a:xfrm>
            <a:off x="1290320" y="4358640"/>
            <a:ext cx="6038704" cy="954107"/>
          </a:xfrm>
          <a:prstGeom prst="rect">
            <a:avLst/>
          </a:prstGeom>
          <a:noFill/>
        </p:spPr>
        <p:txBody>
          <a:bodyPr wrap="none" rtlCol="0">
            <a:spAutoFit/>
          </a:bodyPr>
          <a:lstStyle/>
          <a:p>
            <a:r>
              <a:rPr lang="zh-CN" altLang="en-US" sz="2800" dirty="0"/>
              <a:t>常用工具：</a:t>
            </a:r>
            <a:r>
              <a:rPr lang="en-US" altLang="zh-CN" sz="2800" dirty="0" err="1"/>
              <a:t>Matlab</a:t>
            </a:r>
            <a:r>
              <a:rPr lang="zh-CN" altLang="en-US" sz="2800" dirty="0"/>
              <a:t>的优化工具箱</a:t>
            </a:r>
            <a:r>
              <a:rPr lang="en-US" altLang="zh-CN" sz="2800" dirty="0" err="1"/>
              <a:t>optim</a:t>
            </a:r>
            <a:endParaRPr lang="en-US" altLang="zh-CN" sz="2800" dirty="0"/>
          </a:p>
          <a:p>
            <a:r>
              <a:rPr lang="en-US" altLang="zh-CN" sz="2800" dirty="0"/>
              <a:t>                      LINGO/LINDO </a:t>
            </a:r>
            <a:r>
              <a:rPr lang="zh-CN" altLang="en-US" sz="2800" dirty="0"/>
              <a:t>软件</a:t>
            </a:r>
          </a:p>
        </p:txBody>
      </p:sp>
    </p:spTree>
    <p:extLst>
      <p:ext uri="{BB962C8B-B14F-4D97-AF65-F5344CB8AC3E}">
        <p14:creationId xmlns:p14="http://schemas.microsoft.com/office/powerpoint/2010/main" val="5662546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优化问题的</a:t>
            </a:r>
            <a:r>
              <a:rPr lang="en-US" altLang="zh-CN" sz="2400" b="1" dirty="0" err="1">
                <a:solidFill>
                  <a:schemeClr val="accent1">
                    <a:lumMod val="75000"/>
                  </a:schemeClr>
                </a:solidFill>
                <a:latin typeface="微软雅黑" panose="020B0503020204020204" pitchFamily="34" charset="-122"/>
                <a:ea typeface="微软雅黑" panose="020B0503020204020204" pitchFamily="34" charset="-122"/>
              </a:rPr>
              <a:t>Matlab</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函数</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内容占位符 2"/>
          <p:cNvSpPr>
            <a:spLocks noGrp="1"/>
          </p:cNvSpPr>
          <p:nvPr>
            <p:ph idx="1"/>
          </p:nvPr>
        </p:nvSpPr>
        <p:spPr>
          <a:xfrm>
            <a:off x="838200" y="1663065"/>
            <a:ext cx="10515600" cy="4351338"/>
          </a:xfrm>
        </p:spPr>
        <p:txBody>
          <a:bodyPr>
            <a:normAutofit lnSpcReduction="10000"/>
          </a:bodyPr>
          <a:lstStyle/>
          <a:p>
            <a:r>
              <a:rPr lang="zh-CN" altLang="en-US" dirty="0"/>
              <a:t>线性规划             </a:t>
            </a:r>
            <a:r>
              <a:rPr lang="en-US" altLang="zh-CN" dirty="0" err="1">
                <a:solidFill>
                  <a:srgbClr val="FF0000"/>
                </a:solidFill>
              </a:rPr>
              <a:t>linprog</a:t>
            </a:r>
            <a:endParaRPr lang="en-US" altLang="zh-CN" dirty="0">
              <a:solidFill>
                <a:srgbClr val="FF0000"/>
              </a:solidFill>
            </a:endParaRPr>
          </a:p>
          <a:p>
            <a:r>
              <a:rPr lang="zh-CN" altLang="en-US" dirty="0"/>
              <a:t>二次规划问题    </a:t>
            </a:r>
            <a:r>
              <a:rPr lang="en-US" altLang="zh-CN" dirty="0" err="1">
                <a:solidFill>
                  <a:srgbClr val="FF0000"/>
                </a:solidFill>
              </a:rPr>
              <a:t>quadprog</a:t>
            </a:r>
            <a:endParaRPr lang="en-US" altLang="zh-CN" dirty="0">
              <a:solidFill>
                <a:srgbClr val="FF0000"/>
              </a:solidFill>
            </a:endParaRPr>
          </a:p>
          <a:p>
            <a:r>
              <a:rPr lang="zh-CN" altLang="en-US" dirty="0"/>
              <a:t>非线性规划         </a:t>
            </a:r>
            <a:r>
              <a:rPr lang="en-US" altLang="zh-CN" dirty="0" err="1">
                <a:solidFill>
                  <a:srgbClr val="FF0000"/>
                </a:solidFill>
              </a:rPr>
              <a:t>fmincon</a:t>
            </a:r>
            <a:endParaRPr lang="en-US" altLang="zh-CN" dirty="0">
              <a:solidFill>
                <a:srgbClr val="FF0000"/>
              </a:solidFill>
            </a:endParaRPr>
          </a:p>
          <a:p>
            <a:r>
              <a:rPr lang="zh-CN" altLang="en-US" dirty="0"/>
              <a:t>组合最优化         </a:t>
            </a:r>
            <a:endParaRPr lang="en-US" altLang="zh-CN" dirty="0"/>
          </a:p>
          <a:p>
            <a:r>
              <a:rPr lang="zh-CN" altLang="en-US" dirty="0"/>
              <a:t>动态规划</a:t>
            </a:r>
            <a:endParaRPr lang="en-US" altLang="zh-CN" dirty="0"/>
          </a:p>
          <a:p>
            <a:r>
              <a:rPr lang="zh-CN" altLang="en-US" dirty="0"/>
              <a:t>图论中的优化问题  </a:t>
            </a:r>
            <a:r>
              <a:rPr lang="en-US" altLang="zh-CN" dirty="0">
                <a:solidFill>
                  <a:schemeClr val="accent1">
                    <a:lumMod val="75000"/>
                  </a:schemeClr>
                </a:solidFill>
              </a:rPr>
              <a:t>http://www.ams.jhu.edu/~ers/matgraph</a:t>
            </a:r>
          </a:p>
          <a:p>
            <a:r>
              <a:rPr lang="zh-CN" altLang="en-US" dirty="0"/>
              <a:t>最小二乘问题</a:t>
            </a:r>
            <a:r>
              <a:rPr lang="en-US" altLang="zh-CN" dirty="0"/>
              <a:t>(</a:t>
            </a:r>
            <a:r>
              <a:rPr lang="zh-CN" altLang="en-US" dirty="0"/>
              <a:t>线性、非线性</a:t>
            </a:r>
            <a:r>
              <a:rPr lang="en-US" altLang="zh-CN" dirty="0"/>
              <a:t>)   </a:t>
            </a:r>
            <a:r>
              <a:rPr lang="en-US" altLang="zh-CN" dirty="0" err="1">
                <a:solidFill>
                  <a:srgbClr val="FF0000"/>
                </a:solidFill>
              </a:rPr>
              <a:t>nlinfit</a:t>
            </a:r>
            <a:endParaRPr lang="en-US" altLang="zh-CN" dirty="0">
              <a:solidFill>
                <a:srgbClr val="FF0000"/>
              </a:solidFill>
            </a:endParaRPr>
          </a:p>
          <a:p>
            <a:r>
              <a:rPr lang="zh-CN" altLang="en-US" dirty="0"/>
              <a:t>变分问题</a:t>
            </a:r>
            <a:endParaRPr lang="en-US" altLang="zh-CN" dirty="0"/>
          </a:p>
          <a:p>
            <a:r>
              <a:rPr lang="zh-CN" altLang="en-US" dirty="0"/>
              <a:t>多目标规划         </a:t>
            </a:r>
            <a:r>
              <a:rPr lang="en-US" altLang="zh-CN" dirty="0" err="1">
                <a:solidFill>
                  <a:srgbClr val="FF0000"/>
                </a:solidFill>
              </a:rPr>
              <a:t>fgoalattain</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26056989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优化问题的</a:t>
            </a:r>
            <a:r>
              <a:rPr lang="en-US" altLang="zh-CN" sz="2400" b="1" dirty="0" err="1">
                <a:solidFill>
                  <a:schemeClr val="accent1">
                    <a:lumMod val="75000"/>
                  </a:schemeClr>
                </a:solidFill>
                <a:latin typeface="微软雅黑" panose="020B0503020204020204" pitchFamily="34" charset="-122"/>
                <a:ea typeface="微软雅黑" panose="020B0503020204020204" pitchFamily="34" charset="-122"/>
              </a:rPr>
              <a:t>Matlab</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函数</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内容占位符 2"/>
          <p:cNvSpPr>
            <a:spLocks noGrp="1"/>
          </p:cNvSpPr>
          <p:nvPr>
            <p:ph idx="1"/>
          </p:nvPr>
        </p:nvSpPr>
        <p:spPr>
          <a:xfrm>
            <a:off x="838200" y="1663065"/>
            <a:ext cx="10515600" cy="4351338"/>
          </a:xfrm>
        </p:spPr>
        <p:txBody>
          <a:bodyPr>
            <a:normAutofit lnSpcReduction="10000"/>
          </a:bodyPr>
          <a:lstStyle/>
          <a:p>
            <a:r>
              <a:rPr lang="zh-CN" altLang="en-US" dirty="0"/>
              <a:t>线性规划             </a:t>
            </a:r>
            <a:r>
              <a:rPr lang="en-US" altLang="zh-CN" dirty="0" err="1">
                <a:solidFill>
                  <a:srgbClr val="FF0000"/>
                </a:solidFill>
              </a:rPr>
              <a:t>linprog</a:t>
            </a:r>
            <a:endParaRPr lang="en-US" altLang="zh-CN" dirty="0">
              <a:solidFill>
                <a:srgbClr val="FF0000"/>
              </a:solidFill>
            </a:endParaRPr>
          </a:p>
          <a:p>
            <a:r>
              <a:rPr lang="en-US" altLang="zh-CN" dirty="0"/>
              <a:t>[</a:t>
            </a:r>
            <a:r>
              <a:rPr lang="en-US" altLang="zh-CN" dirty="0" err="1"/>
              <a:t>x,fv,flag</a:t>
            </a:r>
            <a:r>
              <a:rPr lang="en-US" altLang="zh-CN" dirty="0"/>
              <a:t>] = </a:t>
            </a:r>
            <a:r>
              <a:rPr lang="en-US" altLang="zh-CN" dirty="0" err="1"/>
              <a:t>linprog</a:t>
            </a:r>
            <a:r>
              <a:rPr lang="en-US" altLang="zh-CN" dirty="0"/>
              <a:t>(</a:t>
            </a:r>
            <a:r>
              <a:rPr lang="en-US" altLang="zh-CN" dirty="0" err="1"/>
              <a:t>c,A,b,Aeq,beq,lb,ub</a:t>
            </a:r>
            <a:r>
              <a:rPr lang="en-US" altLang="zh-CN" dirty="0"/>
              <a:t>)</a:t>
            </a:r>
          </a:p>
          <a:p>
            <a:r>
              <a:rPr lang="zh-CN" altLang="en-US" dirty="0"/>
              <a:t>二次规划问题    </a:t>
            </a:r>
            <a:r>
              <a:rPr lang="en-US" altLang="zh-CN" dirty="0" err="1">
                <a:solidFill>
                  <a:srgbClr val="FF0000"/>
                </a:solidFill>
              </a:rPr>
              <a:t>quadprog</a:t>
            </a:r>
            <a:endParaRPr lang="en-US" altLang="zh-CN" dirty="0">
              <a:solidFill>
                <a:srgbClr val="FF0000"/>
              </a:solidFill>
            </a:endParaRPr>
          </a:p>
          <a:p>
            <a:r>
              <a:rPr lang="en-US" altLang="zh-CN" dirty="0"/>
              <a:t>[</a:t>
            </a:r>
            <a:r>
              <a:rPr lang="en-US" altLang="zh-CN" dirty="0" err="1"/>
              <a:t>x,fv,flag</a:t>
            </a:r>
            <a:r>
              <a:rPr lang="en-US" altLang="zh-CN" dirty="0"/>
              <a:t>] = </a:t>
            </a:r>
            <a:r>
              <a:rPr lang="en-US" altLang="zh-CN" dirty="0" err="1"/>
              <a:t>quadprog</a:t>
            </a:r>
            <a:r>
              <a:rPr lang="en-US" altLang="zh-CN" dirty="0"/>
              <a:t>(</a:t>
            </a:r>
            <a:r>
              <a:rPr lang="en-US" altLang="zh-CN" dirty="0" err="1"/>
              <a:t>H,c,A,b,Aeq,beq,lb,ub</a:t>
            </a:r>
            <a:r>
              <a:rPr lang="en-US" altLang="zh-CN" dirty="0" smtClean="0"/>
              <a:t>)</a:t>
            </a:r>
          </a:p>
          <a:p>
            <a:endParaRPr lang="en-US" altLang="zh-CN" dirty="0"/>
          </a:p>
          <a:p>
            <a:r>
              <a:rPr lang="zh-CN" altLang="en-US" dirty="0" smtClean="0"/>
              <a:t>有有限最有解</a:t>
            </a:r>
            <a:endParaRPr lang="en-US" altLang="zh-CN" dirty="0" smtClean="0"/>
          </a:p>
          <a:p>
            <a:r>
              <a:rPr lang="zh-CN" altLang="en-US" dirty="0"/>
              <a:t>不</a:t>
            </a:r>
            <a:r>
              <a:rPr lang="zh-CN" altLang="en-US" dirty="0" smtClean="0"/>
              <a:t>可行</a:t>
            </a:r>
            <a:endParaRPr lang="en-US" altLang="zh-CN" dirty="0" smtClean="0"/>
          </a:p>
          <a:p>
            <a:r>
              <a:rPr lang="zh-CN" altLang="en-US" dirty="0" smtClean="0"/>
              <a:t>无界</a:t>
            </a:r>
            <a:endParaRPr lang="en-US" altLang="zh-CN" dirty="0" smtClean="0"/>
          </a:p>
          <a:p>
            <a:r>
              <a:rPr lang="zh-CN" altLang="en-US" dirty="0" smtClean="0"/>
              <a:t>算不</a:t>
            </a:r>
            <a:r>
              <a:rPr lang="zh-CN" altLang="en-US" dirty="0"/>
              <a:t>出来</a:t>
            </a:r>
            <a:endParaRPr lang="en-US" altLang="zh-CN" dirty="0"/>
          </a:p>
          <a:p>
            <a:endParaRPr lang="zh-CN" altLang="en-US" dirty="0"/>
          </a:p>
        </p:txBody>
      </p:sp>
    </p:spTree>
    <p:extLst>
      <p:ext uri="{BB962C8B-B14F-4D97-AF65-F5344CB8AC3E}">
        <p14:creationId xmlns:p14="http://schemas.microsoft.com/office/powerpoint/2010/main" val="28623798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优化问题的基本思想</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8" name="矩形 27"/>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内容占位符 2"/>
          <p:cNvSpPr>
            <a:spLocks noGrp="1"/>
          </p:cNvSpPr>
          <p:nvPr>
            <p:ph idx="1"/>
          </p:nvPr>
        </p:nvSpPr>
        <p:spPr>
          <a:xfrm>
            <a:off x="838200" y="1589904"/>
            <a:ext cx="10515600" cy="4349078"/>
          </a:xfrm>
        </p:spPr>
        <p:txBody>
          <a:bodyPr>
            <a:normAutofit fontScale="92500" lnSpcReduction="20000"/>
          </a:bodyPr>
          <a:lstStyle/>
          <a:p>
            <a:r>
              <a:rPr lang="zh-CN" altLang="en-US" dirty="0"/>
              <a:t>问题的近似化</a:t>
            </a:r>
            <a:endParaRPr lang="en-US" altLang="zh-CN" dirty="0"/>
          </a:p>
          <a:p>
            <a:r>
              <a:rPr lang="zh-CN" altLang="en-US" dirty="0"/>
              <a:t>模拟</a:t>
            </a:r>
            <a:r>
              <a:rPr lang="en-US" altLang="zh-CN" dirty="0"/>
              <a:t>- Monte Carlo</a:t>
            </a:r>
            <a:r>
              <a:rPr lang="zh-CN" altLang="en-US" dirty="0"/>
              <a:t>方法</a:t>
            </a:r>
            <a:endParaRPr lang="en-US" altLang="zh-CN" dirty="0"/>
          </a:p>
          <a:p>
            <a:r>
              <a:rPr lang="zh-CN" altLang="en-US" dirty="0"/>
              <a:t>数据插值、拟合，参数估计</a:t>
            </a:r>
            <a:endParaRPr lang="en-US" altLang="zh-CN" dirty="0"/>
          </a:p>
          <a:p>
            <a:r>
              <a:rPr lang="zh-CN" altLang="en-US" dirty="0"/>
              <a:t>图论方法建模</a:t>
            </a:r>
            <a:endParaRPr lang="en-US" altLang="zh-CN" dirty="0"/>
          </a:p>
          <a:p>
            <a:r>
              <a:rPr lang="zh-CN" altLang="en-US" dirty="0"/>
              <a:t>分支定界方法，分治算法</a:t>
            </a:r>
            <a:endParaRPr lang="en-US" altLang="zh-CN" dirty="0"/>
          </a:p>
          <a:p>
            <a:r>
              <a:rPr lang="zh-CN" altLang="en-US" dirty="0"/>
              <a:t>网格化算法，穷举法</a:t>
            </a:r>
            <a:endParaRPr lang="en-US" altLang="zh-CN" dirty="0"/>
          </a:p>
          <a:p>
            <a:r>
              <a:rPr lang="zh-CN" altLang="en-US" dirty="0"/>
              <a:t>启示性方法</a:t>
            </a:r>
            <a:r>
              <a:rPr lang="en-US" altLang="zh-CN" dirty="0"/>
              <a:t>(</a:t>
            </a:r>
            <a:r>
              <a:rPr lang="zh-CN" altLang="en-US" dirty="0"/>
              <a:t>从简化问题中得到思想</a:t>
            </a:r>
            <a:r>
              <a:rPr lang="en-US" altLang="zh-CN" dirty="0"/>
              <a:t>)</a:t>
            </a:r>
          </a:p>
          <a:p>
            <a:r>
              <a:rPr lang="zh-CN" altLang="en-US" dirty="0"/>
              <a:t>非经典优化算法</a:t>
            </a:r>
            <a:endParaRPr lang="en-US" altLang="zh-CN" dirty="0"/>
          </a:p>
          <a:p>
            <a:pPr lvl="1"/>
            <a:r>
              <a:rPr lang="zh-CN" altLang="en-US" dirty="0"/>
              <a:t>模拟退火算法</a:t>
            </a:r>
            <a:r>
              <a:rPr lang="en-US" altLang="zh-CN" dirty="0"/>
              <a:t>(SA)</a:t>
            </a:r>
          </a:p>
          <a:p>
            <a:pPr lvl="1"/>
            <a:r>
              <a:rPr lang="zh-CN" altLang="en-US" dirty="0"/>
              <a:t>神经网络算法</a:t>
            </a:r>
            <a:r>
              <a:rPr lang="en-US" altLang="zh-CN" dirty="0"/>
              <a:t>(BP)</a:t>
            </a:r>
          </a:p>
          <a:p>
            <a:pPr lvl="1"/>
            <a:r>
              <a:rPr lang="zh-CN" altLang="en-US" dirty="0"/>
              <a:t>遗传算法</a:t>
            </a:r>
            <a:r>
              <a:rPr lang="en-US" altLang="zh-CN" dirty="0"/>
              <a:t>(GA)</a:t>
            </a:r>
            <a:endParaRPr lang="zh-CN" altLang="en-US" dirty="0"/>
          </a:p>
        </p:txBody>
      </p:sp>
    </p:spTree>
    <p:extLst>
      <p:ext uri="{BB962C8B-B14F-4D97-AF65-F5344CB8AC3E}">
        <p14:creationId xmlns:p14="http://schemas.microsoft.com/office/powerpoint/2010/main" val="208139136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math.tongji.edu.cn/model/docs/cumcm2017A.png">
            <a:extLst>
              <a:ext uri="{FF2B5EF4-FFF2-40B4-BE49-F238E27FC236}">
                <a16:creationId xmlns:a16="http://schemas.microsoft.com/office/drawing/2014/main" id="{C2C53048-549B-4B14-B451-C0AE7B631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505" y="4495800"/>
            <a:ext cx="6334125"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问题的近似化</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234370" y="1426613"/>
            <a:ext cx="11479696" cy="5150743"/>
          </a:xfrm>
        </p:spPr>
        <p:txBody>
          <a:bodyPr>
            <a:normAutofit/>
          </a:bodyPr>
          <a:lstStyle/>
          <a:p>
            <a:r>
              <a:rPr lang="en-US" altLang="zh-CN" sz="1900" dirty="0"/>
              <a:t>CT(Computed Tomography)</a:t>
            </a:r>
            <a:r>
              <a:rPr lang="zh-CN" altLang="en-US" sz="1900" dirty="0"/>
              <a:t>可以在不破坏样品的情况下，利用样品对射线能量的吸收特性对生物组织和工程材料的样品进行断层成像，由此获取样品内部的结构信息。一种典型的二维</a:t>
            </a:r>
            <a:r>
              <a:rPr lang="en-US" altLang="zh-CN" sz="1900" dirty="0"/>
              <a:t>CT</a:t>
            </a:r>
            <a:r>
              <a:rPr lang="zh-CN" altLang="en-US" sz="1900" dirty="0"/>
              <a:t>系统如图</a:t>
            </a:r>
            <a:r>
              <a:rPr lang="en-US" altLang="zh-CN" sz="1900" dirty="0"/>
              <a:t>1</a:t>
            </a:r>
            <a:r>
              <a:rPr lang="zh-CN" altLang="en-US" sz="1900" dirty="0"/>
              <a:t>所示，平行入射的</a:t>
            </a:r>
            <a:r>
              <a:rPr lang="en-US" altLang="zh-CN" sz="1900" dirty="0"/>
              <a:t>X</a:t>
            </a:r>
            <a:r>
              <a:rPr lang="zh-CN" altLang="en-US" sz="1900" dirty="0"/>
              <a:t>射线垂直于探测器平面，每个探测器单元看成一个接收点，且等距排列。</a:t>
            </a:r>
            <a:r>
              <a:rPr lang="en-US" altLang="zh-CN" sz="1900" dirty="0"/>
              <a:t>X</a:t>
            </a:r>
            <a:r>
              <a:rPr lang="zh-CN" altLang="en-US" sz="1900" dirty="0"/>
              <a:t>射线的发射器和探测器相对位置固定不变，整个发射</a:t>
            </a:r>
            <a:r>
              <a:rPr lang="en-US" altLang="zh-CN" sz="1900" dirty="0"/>
              <a:t>-</a:t>
            </a:r>
            <a:r>
              <a:rPr lang="zh-CN" altLang="en-US" sz="1900" dirty="0"/>
              <a:t>接收系统绕某固定的旋转中心逆时针旋转</a:t>
            </a:r>
            <a:r>
              <a:rPr lang="en-US" altLang="zh-CN" sz="1900" dirty="0"/>
              <a:t>180</a:t>
            </a:r>
            <a:r>
              <a:rPr lang="zh-CN" altLang="en-US" sz="1900" dirty="0"/>
              <a:t>次。对每一个</a:t>
            </a:r>
            <a:r>
              <a:rPr lang="en-US" altLang="zh-CN" sz="1900" dirty="0"/>
              <a:t>X</a:t>
            </a:r>
            <a:r>
              <a:rPr lang="zh-CN" altLang="en-US" sz="1900" dirty="0"/>
              <a:t>射线方向，在具有</a:t>
            </a:r>
            <a:r>
              <a:rPr lang="en-US" altLang="zh-CN" sz="1900" dirty="0"/>
              <a:t>512</a:t>
            </a:r>
            <a:r>
              <a:rPr lang="zh-CN" altLang="en-US" sz="1900" dirty="0"/>
              <a:t>个等距单元的探测器上测量经位置固定不动的二维待检测介质吸收衰减后的射线能量，并经过增益等处理后得到</a:t>
            </a:r>
            <a:r>
              <a:rPr lang="en-US" altLang="zh-CN" sz="1900" dirty="0"/>
              <a:t>180</a:t>
            </a:r>
            <a:r>
              <a:rPr lang="zh-CN" altLang="en-US" sz="1900" dirty="0"/>
              <a:t>组接收信息。</a:t>
            </a:r>
          </a:p>
          <a:p>
            <a:r>
              <a:rPr lang="en-US" altLang="zh-CN" sz="1900" dirty="0"/>
              <a:t>CT</a:t>
            </a:r>
            <a:r>
              <a:rPr lang="zh-CN" altLang="en-US" sz="1900" dirty="0"/>
              <a:t>系统安装时往往存在误差，从而影响成像质量，因此需要对安装好的</a:t>
            </a:r>
            <a:r>
              <a:rPr lang="en-US" altLang="zh-CN" sz="1900" dirty="0"/>
              <a:t>CT</a:t>
            </a:r>
            <a:r>
              <a:rPr lang="zh-CN" altLang="en-US" sz="1900" dirty="0"/>
              <a:t>系统进行参数标定，即借助于已知结构的样品（称为模板）标定</a:t>
            </a:r>
            <a:r>
              <a:rPr lang="en-US" altLang="zh-CN" sz="1900" dirty="0"/>
              <a:t>CT</a:t>
            </a:r>
            <a:r>
              <a:rPr lang="zh-CN" altLang="en-US" sz="1900" dirty="0"/>
              <a:t>系统的参数，并据此对未知结构的样品进行成像。</a:t>
            </a:r>
          </a:p>
          <a:p>
            <a:r>
              <a:rPr lang="en-US" altLang="zh-CN" sz="1900" dirty="0"/>
              <a:t>(1) </a:t>
            </a:r>
            <a:r>
              <a:rPr lang="zh-CN" altLang="en-US" sz="1900" dirty="0"/>
              <a:t>在正方形托盘上放置两个均匀固体介质组成的标定模板，模板的几何信息如图</a:t>
            </a:r>
            <a:r>
              <a:rPr lang="en-US" altLang="zh-CN" sz="1900" dirty="0"/>
              <a:t>2</a:t>
            </a:r>
            <a:r>
              <a:rPr lang="zh-CN" altLang="en-US" sz="1900" dirty="0"/>
              <a:t>所示，相应的数据文件见附件</a:t>
            </a:r>
            <a:r>
              <a:rPr lang="en-US" altLang="zh-CN" sz="1900" dirty="0"/>
              <a:t>1</a:t>
            </a:r>
            <a:r>
              <a:rPr lang="zh-CN" altLang="en-US" sz="1900" dirty="0"/>
              <a:t>，其中每一点的数值反映了该点的吸收强度，这里称为“吸收率”。对应于该模板的接收信息见附件</a:t>
            </a:r>
            <a:r>
              <a:rPr lang="en-US" altLang="zh-CN" sz="1900" dirty="0"/>
              <a:t>2</a:t>
            </a:r>
            <a:r>
              <a:rPr lang="zh-CN" altLang="en-US" sz="1900" dirty="0"/>
              <a:t>。请根据这一模板及其接收信息，确定</a:t>
            </a:r>
            <a:r>
              <a:rPr lang="en-US" altLang="zh-CN" sz="1900" dirty="0"/>
              <a:t>CT</a:t>
            </a:r>
            <a:r>
              <a:rPr lang="zh-CN" altLang="en-US" sz="1900" dirty="0"/>
              <a:t>系统旋转中心在正方形托盘中的位置、探测器单元之间的距离以及该</a:t>
            </a:r>
            <a:r>
              <a:rPr lang="en-US" altLang="zh-CN" sz="1900" dirty="0"/>
              <a:t>CT</a:t>
            </a:r>
            <a:r>
              <a:rPr lang="zh-CN" altLang="en-US" sz="1900" dirty="0"/>
              <a:t>系统使用的</a:t>
            </a:r>
            <a:r>
              <a:rPr lang="en-US" altLang="zh-CN" sz="1900" dirty="0"/>
              <a:t>X</a:t>
            </a:r>
            <a:r>
              <a:rPr lang="zh-CN" altLang="en-US" sz="1900" dirty="0"/>
              <a:t>射线的</a:t>
            </a:r>
            <a:r>
              <a:rPr lang="en-US" altLang="zh-CN" sz="1900" dirty="0"/>
              <a:t>180</a:t>
            </a:r>
            <a:r>
              <a:rPr lang="zh-CN" altLang="en-US" sz="1900" dirty="0"/>
              <a:t>个方向。</a:t>
            </a:r>
          </a:p>
          <a:p>
            <a:endParaRPr lang="en-US" altLang="zh-CN" sz="2000" dirty="0"/>
          </a:p>
          <a:p>
            <a:pPr marL="0" indent="0">
              <a:buNone/>
            </a:pPr>
            <a:endParaRPr lang="en-US" altLang="zh-CN" sz="2000" dirty="0"/>
          </a:p>
          <a:p>
            <a:endParaRPr lang="en-US" altLang="zh-CN" sz="2000" dirty="0"/>
          </a:p>
          <a:p>
            <a:endParaRPr lang="en-US" altLang="zh-CN" sz="2000" dirty="0"/>
          </a:p>
          <a:p>
            <a:pPr marL="0" indent="0">
              <a:buNone/>
            </a:pPr>
            <a:endParaRPr lang="zh-CN" altLang="en-US" dirty="0"/>
          </a:p>
        </p:txBody>
      </p:sp>
      <p:sp>
        <p:nvSpPr>
          <p:cNvPr id="27" name="文本框 24"/>
          <p:cNvSpPr txBox="1"/>
          <p:nvPr/>
        </p:nvSpPr>
        <p:spPr>
          <a:xfrm>
            <a:off x="101605" y="1012507"/>
            <a:ext cx="5112233"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CUMCM2017A  CT</a:t>
            </a:r>
            <a:r>
              <a:rPr lang="zh-CN" altLang="en-US" sz="2000" dirty="0">
                <a:latin typeface="Cooper Black" panose="0208090404030B020404" pitchFamily="18" charset="0"/>
                <a:ea typeface="微软雅黑" panose="020B0503020204020204" pitchFamily="34" charset="-122"/>
              </a:rPr>
              <a:t>系统参数标定及成像</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830967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问题的近似化</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4"/>
          <p:cNvSpPr txBox="1"/>
          <p:nvPr/>
        </p:nvSpPr>
        <p:spPr>
          <a:xfrm>
            <a:off x="101605" y="1012507"/>
            <a:ext cx="5112233" cy="4401205"/>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CUMCM2017A  CT</a:t>
            </a:r>
            <a:r>
              <a:rPr lang="zh-CN" altLang="en-US" sz="2000" dirty="0">
                <a:latin typeface="Cooper Black" panose="0208090404030B020404" pitchFamily="18" charset="0"/>
                <a:ea typeface="微软雅黑" panose="020B0503020204020204" pitchFamily="34" charset="-122"/>
              </a:rPr>
              <a:t>系统参数标定及</a:t>
            </a:r>
            <a:r>
              <a:rPr lang="zh-CN" altLang="en-US" sz="2000" dirty="0" smtClean="0">
                <a:latin typeface="Cooper Black" panose="0208090404030B020404" pitchFamily="18" charset="0"/>
                <a:ea typeface="微软雅黑" panose="020B0503020204020204" pitchFamily="34" charset="-122"/>
              </a:rPr>
              <a:t>成像</a:t>
            </a: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742950" lvl="1" indent="-28575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问题的近似化  </a:t>
            </a:r>
            <a:r>
              <a:rPr lang="en-US" altLang="zh-CN" sz="2000" dirty="0" smtClean="0">
                <a:solidFill>
                  <a:srgbClr val="FF0000"/>
                </a:solidFill>
                <a:latin typeface="微软雅黑" panose="020B0503020204020204" pitchFamily="34" charset="-122"/>
                <a:ea typeface="微软雅黑" panose="020B0503020204020204" pitchFamily="34" charset="-122"/>
              </a:rPr>
              <a:t>vs</a:t>
            </a:r>
            <a:r>
              <a:rPr lang="zh-CN" altLang="en-US" sz="2000" dirty="0" smtClean="0">
                <a:latin typeface="微软雅黑" panose="020B0503020204020204" pitchFamily="34" charset="-122"/>
                <a:ea typeface="微软雅黑" panose="020B0503020204020204" pitchFamily="34" charset="-122"/>
              </a:rPr>
              <a:t>  算法的近似化</a:t>
            </a:r>
            <a:endParaRPr lang="zh-CN" altLang="en-US"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3CFF073B-C887-4213-AD59-97F7C17454A8}"/>
              </a:ext>
            </a:extLst>
          </p:cNvPr>
          <p:cNvPicPr>
            <a:picLocks noChangeAspect="1"/>
          </p:cNvPicPr>
          <p:nvPr/>
        </p:nvPicPr>
        <p:blipFill>
          <a:blip r:embed="rId3"/>
          <a:stretch>
            <a:fillRect/>
          </a:stretch>
        </p:blipFill>
        <p:spPr>
          <a:xfrm>
            <a:off x="3384238" y="1538177"/>
            <a:ext cx="5397785" cy="1578944"/>
          </a:xfrm>
          <a:prstGeom prst="rect">
            <a:avLst/>
          </a:prstGeom>
        </p:spPr>
      </p:pic>
      <p:pic>
        <p:nvPicPr>
          <p:cNvPr id="13" name="图片 12">
            <a:extLst>
              <a:ext uri="{FF2B5EF4-FFF2-40B4-BE49-F238E27FC236}">
                <a16:creationId xmlns:a16="http://schemas.microsoft.com/office/drawing/2014/main" id="{940D6978-C2CE-4E85-9D37-C4F969A8B490}"/>
              </a:ext>
            </a:extLst>
          </p:cNvPr>
          <p:cNvPicPr>
            <a:picLocks noChangeAspect="1"/>
          </p:cNvPicPr>
          <p:nvPr/>
        </p:nvPicPr>
        <p:blipFill>
          <a:blip r:embed="rId4"/>
          <a:stretch>
            <a:fillRect/>
          </a:stretch>
        </p:blipFill>
        <p:spPr>
          <a:xfrm>
            <a:off x="3584215" y="3242681"/>
            <a:ext cx="4863609" cy="1578944"/>
          </a:xfrm>
          <a:prstGeom prst="rect">
            <a:avLst/>
          </a:prstGeom>
        </p:spPr>
      </p:pic>
    </p:spTree>
    <p:extLst>
      <p:ext uri="{BB962C8B-B14F-4D97-AF65-F5344CB8AC3E}">
        <p14:creationId xmlns:p14="http://schemas.microsoft.com/office/powerpoint/2010/main" val="4021807092"/>
      </p:ext>
    </p:extLst>
  </p:cSld>
  <p:clrMapOvr>
    <a:masterClrMapping/>
  </p:clrMapOvr>
  <p:transition spd="slow">
    <p:randomBar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2716</Words>
  <Application>Microsoft Office PowerPoint</Application>
  <PresentationFormat>宽屏</PresentationFormat>
  <Paragraphs>405</Paragraphs>
  <Slides>30</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5" baseType="lpstr">
      <vt:lpstr>仿宋</vt:lpstr>
      <vt:lpstr>华文楷体</vt:lpstr>
      <vt:lpstr>宋体</vt:lpstr>
      <vt:lpstr>微软雅黑</vt:lpstr>
      <vt:lpstr>Arial</vt:lpstr>
      <vt:lpstr>Calibri</vt:lpstr>
      <vt:lpstr>Calibri Light</vt:lpstr>
      <vt:lpstr>Cooper Black</vt:lpstr>
      <vt:lpstr>Courier New</vt:lpstr>
      <vt:lpstr>Symbol</vt:lpstr>
      <vt:lpstr>Times New Roman</vt:lpstr>
      <vt:lpstr>Verdana</vt:lpstr>
      <vt:lpstr>Wingdings</vt:lpstr>
      <vt:lpstr>Office 主题</vt:lpstr>
      <vt:lpstr>公式</vt:lpstr>
      <vt:lpstr>数学模型及其算法思想</vt:lpstr>
      <vt:lpstr>提纲</vt:lpstr>
      <vt:lpstr>优化问题分类</vt:lpstr>
      <vt:lpstr>优化问题的形式</vt:lpstr>
      <vt:lpstr>优化问题的Matlab函数</vt:lpstr>
      <vt:lpstr>优化问题的Matlab函数</vt:lpstr>
      <vt:lpstr>优化问题的基本思想</vt:lpstr>
      <vt:lpstr>例: 问题的近似化 </vt:lpstr>
      <vt:lpstr>例: 问题的近似化 </vt:lpstr>
      <vt:lpstr>例: Monte Carlo模拟 </vt:lpstr>
      <vt:lpstr>例: Monte Carlo模拟 </vt:lpstr>
      <vt:lpstr>例: 数据插值、拟合，参数估计 </vt:lpstr>
      <vt:lpstr>例: 数据插值、拟合，参数估计 </vt:lpstr>
      <vt:lpstr>例: 图论方法建模 </vt:lpstr>
      <vt:lpstr>例: 图论方法建模 </vt:lpstr>
      <vt:lpstr>例: 分支定界法，分治算法</vt:lpstr>
      <vt:lpstr>例: 分治算法</vt:lpstr>
      <vt:lpstr>例: 网格化算法、穷举法 </vt:lpstr>
      <vt:lpstr>例: 网格化算法、穷举法 </vt:lpstr>
      <vt:lpstr>例: 遗传算法介绍 </vt:lpstr>
      <vt:lpstr>例: 遗传算法介绍</vt:lpstr>
      <vt:lpstr>例: 遗传算法介绍</vt:lpstr>
      <vt:lpstr>例: 遗传算法介绍</vt:lpstr>
      <vt:lpstr>例: 遗传算法介绍</vt:lpstr>
      <vt:lpstr>例: 遗传算法介绍</vt:lpstr>
      <vt:lpstr>例: 遗传算法介绍</vt:lpstr>
      <vt:lpstr>例: 遗传算法介绍</vt:lpstr>
      <vt:lpstr>例: 遗传算法介绍</vt:lpstr>
      <vt:lpstr>例: 零件参数设计问题的编码</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2016同济数模校赛点评</dc:title>
  <dc:creator>Microsoft</dc:creator>
  <cp:lastModifiedBy>CHEN XIONGDA</cp:lastModifiedBy>
  <cp:revision>835</cp:revision>
  <dcterms:created xsi:type="dcterms:W3CDTF">2016-05-12T15:10:55Z</dcterms:created>
  <dcterms:modified xsi:type="dcterms:W3CDTF">2019-08-31T11:17:36Z</dcterms:modified>
</cp:coreProperties>
</file>