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61" r:id="rId8"/>
    <p:sldId id="267" r:id="rId9"/>
    <p:sldId id="262" r:id="rId10"/>
    <p:sldId id="268" r:id="rId11"/>
    <p:sldId id="269" r:id="rId12"/>
    <p:sldId id="271" r:id="rId13"/>
    <p:sldId id="270" r:id="rId14"/>
    <p:sldId id="272" r:id="rId15"/>
    <p:sldId id="266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N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A95B41-AE6C-4CDE-B01D-B1194834A34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96B380-EC87-46F1-A8FD-331061CD53D9}" type="slidenum">
              <a:rPr lang="nl-NL" smtClean="0"/>
              <a:t>‹#›</a:t>
            </a:fld>
            <a:endParaRPr lang="nl-NL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Contagion Risk in Interconnected Banking Ecosystems</a:t>
            </a:r>
            <a:endParaRPr lang="nl-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Arno Bargerbos, Erasmus </a:t>
            </a:r>
            <a:r>
              <a:rPr lang="nl-NL" dirty="0" err="1" smtClean="0"/>
              <a:t>Elsner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Dorela</a:t>
            </a:r>
            <a:r>
              <a:rPr lang="nl-NL" dirty="0" smtClean="0"/>
              <a:t> </a:t>
            </a:r>
            <a:r>
              <a:rPr lang="nl-NL" dirty="0" err="1" smtClean="0"/>
              <a:t>Kozmai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64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Results: random vs scale free (standard balance sheet)</a:t>
            </a:r>
            <a:endParaRPr lang="nl-N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Random networks: </a:t>
            </a:r>
          </a:p>
          <a:p>
            <a:pPr lvl="1"/>
            <a:r>
              <a:rPr lang="nl-NL" dirty="0" smtClean="0"/>
              <a:t>Binomially distributed; every bank has a similar amount of connections</a:t>
            </a:r>
          </a:p>
          <a:p>
            <a:r>
              <a:rPr lang="nl-NL" dirty="0" smtClean="0"/>
              <a:t>Scale free networks</a:t>
            </a:r>
          </a:p>
          <a:p>
            <a:pPr lvl="1"/>
            <a:r>
              <a:rPr lang="nl-NL" dirty="0" smtClean="0"/>
              <a:t>Power law distribution, many banks with few connections, a few banks with many connections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88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Results: random vs scale free (randomized)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531766"/>
            <a:ext cx="4450080" cy="33455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44" y="2495011"/>
            <a:ext cx="4594752" cy="3454269"/>
          </a:xfrm>
          <a:prstGeom prst="rect">
            <a:avLst/>
          </a:prstGeom>
        </p:spPr>
      </p:pic>
      <p:sp>
        <p:nvSpPr>
          <p:cNvPr id="6" name="Content Placeholder 10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Declination in resilience for both types of networks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30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Results: random vs scale free (randomized)</a:t>
            </a:r>
            <a:endParaRPr lang="nl-N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Random networks: </a:t>
            </a:r>
          </a:p>
          <a:p>
            <a:pPr lvl="1"/>
            <a:r>
              <a:rPr lang="nl-NL" dirty="0" smtClean="0"/>
              <a:t>Some of the typical banks borrowing more than they should</a:t>
            </a:r>
          </a:p>
          <a:p>
            <a:r>
              <a:rPr lang="nl-NL" dirty="0" smtClean="0"/>
              <a:t>Scale free networks</a:t>
            </a:r>
          </a:p>
          <a:p>
            <a:pPr lvl="1"/>
            <a:r>
              <a:rPr lang="nl-NL" dirty="0" smtClean="0"/>
              <a:t>Some of the highly connected banks borrowing more than they should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41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Results: Random vs Smart Regulator (Scale free network)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93" y="2492896"/>
            <a:ext cx="5050213" cy="3796677"/>
          </a:xfrm>
        </p:spPr>
      </p:pic>
      <p:sp>
        <p:nvSpPr>
          <p:cNvPr id="7" name="Content Placeholder 10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smtClean="0"/>
              <a:t>Smart Regulator works better than random regulator</a:t>
            </a:r>
          </a:p>
          <a:p>
            <a:r>
              <a:rPr lang="nl-NL" sz="2400" dirty="0" smtClean="0"/>
              <a:t>Reducing interconnectivity is not the only factor in the increased stability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23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Results: Smart Regulator in Scale Free network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501783" cy="33843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39" y="1772816"/>
            <a:ext cx="459756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Random vs Scale free (standard balance sheet)</a:t>
            </a:r>
          </a:p>
          <a:p>
            <a:pPr lvl="1"/>
            <a:r>
              <a:rPr lang="nl-NL" dirty="0" smtClean="0"/>
              <a:t>Scale free networks are more resilient</a:t>
            </a:r>
          </a:p>
          <a:p>
            <a:r>
              <a:rPr lang="nl-NL" dirty="0" smtClean="0"/>
              <a:t>Randomized interbank assets</a:t>
            </a:r>
          </a:p>
          <a:p>
            <a:pPr lvl="1"/>
            <a:r>
              <a:rPr lang="nl-NL" dirty="0" smtClean="0"/>
              <a:t>Both networks less resillient, moreso for the scale free network</a:t>
            </a:r>
          </a:p>
          <a:p>
            <a:pPr lvl="1"/>
            <a:r>
              <a:rPr lang="nl-NL" dirty="0" smtClean="0"/>
              <a:t>System more realistic, not all loans are equal</a:t>
            </a:r>
            <a:endParaRPr lang="nl-NL" dirty="0" smtClean="0"/>
          </a:p>
          <a:p>
            <a:r>
              <a:rPr lang="nl-NL" dirty="0" smtClean="0"/>
              <a:t>Regulation</a:t>
            </a:r>
          </a:p>
          <a:p>
            <a:pPr lvl="1"/>
            <a:r>
              <a:rPr lang="nl-NL" dirty="0" smtClean="0"/>
              <a:t>Smart regulator better than random regulator</a:t>
            </a:r>
          </a:p>
          <a:p>
            <a:pPr lvl="1"/>
            <a:r>
              <a:rPr lang="nl-NL" dirty="0" smtClean="0"/>
              <a:t>Smart regulator more effective in the scale free network than in random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18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Financial regulation before global financial crisis (GFC) of 2007-2008: </a:t>
            </a:r>
            <a:r>
              <a:rPr lang="en-US" b="1" dirty="0" err="1" smtClean="0"/>
              <a:t>microprudential</a:t>
            </a:r>
            <a:r>
              <a:rPr lang="en-US" b="1" dirty="0" smtClean="0"/>
              <a:t> supervision</a:t>
            </a:r>
          </a:p>
          <a:p>
            <a:r>
              <a:rPr lang="en-US" b="1" dirty="0" smtClean="0"/>
              <a:t>Basel II Capital Accord: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dirty="0" smtClean="0"/>
              <a:t>Narrow focus on balance sheet structure of individual bank, i.e. capital adequacy</a:t>
            </a:r>
          </a:p>
          <a:p>
            <a:r>
              <a:rPr lang="en-US" dirty="0" smtClean="0"/>
              <a:t>Ignores systemic risk through interconnectivity and contagion risk </a:t>
            </a:r>
          </a:p>
        </p:txBody>
      </p:sp>
      <p:pic>
        <p:nvPicPr>
          <p:cNvPr id="19" name="Picture 18" descr="Screen shot 2014-12-15 at 3.37.0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90800"/>
            <a:ext cx="5816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15 at 3.52.5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86000"/>
            <a:ext cx="4660900" cy="307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nl-NL" sz="2400" dirty="0" err="1" smtClean="0"/>
              <a:t>Since</a:t>
            </a:r>
            <a:r>
              <a:rPr lang="nl-NL" sz="2400" dirty="0" smtClean="0"/>
              <a:t> the GFC:</a:t>
            </a:r>
          </a:p>
          <a:p>
            <a:pPr lvl="1"/>
            <a:r>
              <a:rPr lang="nl-NL" sz="2100" dirty="0" smtClean="0"/>
              <a:t>Shift </a:t>
            </a:r>
            <a:r>
              <a:rPr lang="nl-NL" sz="2100" dirty="0" err="1" smtClean="0"/>
              <a:t>from</a:t>
            </a:r>
            <a:r>
              <a:rPr lang="nl-NL" sz="2100" dirty="0" smtClean="0"/>
              <a:t> </a:t>
            </a:r>
            <a:r>
              <a:rPr lang="nl-NL" sz="2100" b="1" dirty="0" err="1" smtClean="0"/>
              <a:t>microprudential</a:t>
            </a:r>
            <a:r>
              <a:rPr lang="nl-NL" sz="2100" dirty="0" smtClean="0"/>
              <a:t> to </a:t>
            </a:r>
            <a:r>
              <a:rPr lang="nl-NL" sz="2100" b="1" dirty="0" err="1" smtClean="0"/>
              <a:t>macroprudential</a:t>
            </a:r>
            <a:r>
              <a:rPr lang="nl-NL" sz="2100" dirty="0" smtClean="0"/>
              <a:t> </a:t>
            </a:r>
            <a:r>
              <a:rPr lang="nl-NL" sz="2100" b="1" dirty="0" err="1" smtClean="0"/>
              <a:t>regulation</a:t>
            </a:r>
            <a:endParaRPr lang="nl-NL" sz="2100" b="1" dirty="0" smtClean="0"/>
          </a:p>
          <a:p>
            <a:pPr lvl="1"/>
            <a:r>
              <a:rPr lang="nl-NL" sz="2100" dirty="0" smtClean="0"/>
              <a:t>Push </a:t>
            </a:r>
            <a:r>
              <a:rPr lang="nl-NL" sz="2100" dirty="0" err="1" smtClean="0"/>
              <a:t>by</a:t>
            </a:r>
            <a:r>
              <a:rPr lang="nl-NL" sz="2100" dirty="0" smtClean="0"/>
              <a:t> </a:t>
            </a:r>
            <a:r>
              <a:rPr lang="nl-NL" sz="2100" dirty="0" err="1" smtClean="0"/>
              <a:t>systemic</a:t>
            </a:r>
            <a:r>
              <a:rPr lang="nl-NL" sz="2100" dirty="0" smtClean="0"/>
              <a:t> surveillance </a:t>
            </a:r>
            <a:r>
              <a:rPr lang="nl-NL" sz="2100" dirty="0" err="1" smtClean="0"/>
              <a:t>bodies</a:t>
            </a:r>
            <a:r>
              <a:rPr lang="nl-NL" sz="2100" dirty="0" smtClean="0"/>
              <a:t> (IMF, FSB, BIS) to </a:t>
            </a:r>
            <a:r>
              <a:rPr lang="nl-NL" sz="2100" dirty="0" err="1" smtClean="0"/>
              <a:t>extend</a:t>
            </a:r>
            <a:r>
              <a:rPr lang="nl-NL" sz="2100" dirty="0" smtClean="0"/>
              <a:t> focus </a:t>
            </a:r>
            <a:r>
              <a:rPr lang="nl-NL" sz="2100" dirty="0" err="1" smtClean="0"/>
              <a:t>beyond</a:t>
            </a:r>
            <a:r>
              <a:rPr lang="nl-NL" sz="2100" dirty="0" smtClean="0"/>
              <a:t> bank </a:t>
            </a:r>
            <a:r>
              <a:rPr lang="nl-NL" sz="2100" dirty="0" err="1" smtClean="0"/>
              <a:t>capitalization</a:t>
            </a:r>
            <a:r>
              <a:rPr lang="nl-NL" sz="2100" dirty="0" smtClean="0"/>
              <a:t> to </a:t>
            </a:r>
            <a:r>
              <a:rPr lang="nl-NL" sz="2100" b="1" dirty="0" err="1" smtClean="0"/>
              <a:t>interconnetedness</a:t>
            </a:r>
            <a:endParaRPr lang="nl-NL" sz="2100" b="1" dirty="0" smtClean="0"/>
          </a:p>
          <a:p>
            <a:pPr lvl="1"/>
            <a:endParaRPr lang="nl-NL" sz="2100" dirty="0" smtClean="0"/>
          </a:p>
          <a:p>
            <a:pPr lvl="1"/>
            <a:endParaRPr lang="nl-NL" sz="2100" dirty="0" smtClean="0"/>
          </a:p>
          <a:p>
            <a:pPr lvl="1"/>
            <a:endParaRPr lang="nl-NL" sz="2100" dirty="0" smtClean="0"/>
          </a:p>
          <a:p>
            <a:pPr lvl="1"/>
            <a:endParaRPr lang="nl-NL" sz="2100" dirty="0" smtClean="0"/>
          </a:p>
          <a:p>
            <a:pPr lvl="1"/>
            <a:endParaRPr lang="nl-NL" sz="2100" dirty="0" smtClean="0"/>
          </a:p>
          <a:p>
            <a:pPr lvl="1"/>
            <a:endParaRPr lang="nl-NL" sz="2100" dirty="0" smtClean="0"/>
          </a:p>
          <a:p>
            <a:pPr lvl="1"/>
            <a:endParaRPr lang="nl-NL" sz="2100" dirty="0" smtClean="0"/>
          </a:p>
          <a:p>
            <a:pPr lvl="1"/>
            <a:endParaRPr lang="nl-NL" sz="21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en-US" sz="2200" dirty="0" smtClean="0"/>
              <a:t>“[</a:t>
            </a:r>
            <a:r>
              <a:rPr lang="en-US" sz="2200" dirty="0" err="1" smtClean="0"/>
              <a:t>T]he</a:t>
            </a:r>
            <a:r>
              <a:rPr lang="en-US" sz="2200" dirty="0" smtClean="0"/>
              <a:t> risk of failure of large, </a:t>
            </a:r>
            <a:r>
              <a:rPr lang="en-US" sz="2200" b="1" dirty="0" smtClean="0"/>
              <a:t>interconnected firms</a:t>
            </a:r>
            <a:r>
              <a:rPr lang="en-US" sz="2200" dirty="0" smtClean="0"/>
              <a:t> must be reduced,</a:t>
            </a:r>
          </a:p>
          <a:p>
            <a:pPr>
              <a:buNone/>
            </a:pPr>
            <a:r>
              <a:rPr lang="en-US" sz="2200" dirty="0" smtClean="0"/>
              <a:t>whether by reducing their size, </a:t>
            </a:r>
            <a:r>
              <a:rPr lang="en-US" sz="2200" b="1" dirty="0" smtClean="0"/>
              <a:t>curtailing their interconnections</a:t>
            </a:r>
            <a:r>
              <a:rPr lang="en-US" sz="2200" dirty="0" smtClean="0"/>
              <a:t>, or limiting</a:t>
            </a:r>
          </a:p>
          <a:p>
            <a:pPr>
              <a:buNone/>
            </a:pPr>
            <a:r>
              <a:rPr lang="en-US" sz="2200" dirty="0" smtClean="0"/>
              <a:t>their activities.” </a:t>
            </a:r>
            <a:r>
              <a:rPr lang="en-US" sz="2400" dirty="0" smtClean="0"/>
              <a:t>				</a:t>
            </a:r>
            <a:r>
              <a:rPr lang="en-US" sz="2162" dirty="0" smtClean="0"/>
              <a:t>	– Paul Volcker, 2012 </a:t>
            </a:r>
            <a:endParaRPr lang="nl-NL" sz="2162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165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Model (1/3)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Nier</a:t>
            </a:r>
            <a:r>
              <a:rPr lang="de-DE" dirty="0" smtClean="0"/>
              <a:t> et al. (2007)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Bank‘s</a:t>
            </a:r>
            <a:r>
              <a:rPr lang="de-DE" dirty="0" smtClean="0"/>
              <a:t> Balance </a:t>
            </a:r>
            <a:r>
              <a:rPr lang="de-DE" dirty="0" err="1" smtClean="0"/>
              <a:t>Sheets</a:t>
            </a:r>
            <a:endParaRPr lang="nl-NL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33600" y="25908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743994" y="4342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106194" y="4342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81794" y="4342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3600" y="60960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95800" y="4953000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33600" y="3810000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3429000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4648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External Assets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28956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Interbank Loans</a:t>
            </a:r>
          </a:p>
          <a:p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2819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Interbank Debt</a:t>
            </a:r>
          </a:p>
          <a:p>
            <a:endParaRPr lang="en-US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4038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Depositors</a:t>
            </a:r>
          </a:p>
          <a:p>
            <a:endParaRPr lang="en-US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5334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Equity</a:t>
            </a:r>
          </a:p>
          <a:p>
            <a:endParaRPr lang="en-US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743200" y="22098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ASSETS 	     LIABILITIES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5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Model (2/3)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Interbank </a:t>
            </a:r>
            <a:r>
              <a:rPr lang="de-DE" dirty="0" err="1" smtClean="0"/>
              <a:t>loan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 </a:t>
            </a:r>
            <a:r>
              <a:rPr lang="de-DE" dirty="0" err="1" smtClean="0"/>
              <a:t>NxN</a:t>
            </a:r>
            <a:r>
              <a:rPr lang="de-DE" dirty="0" smtClean="0"/>
              <a:t> </a:t>
            </a:r>
            <a:r>
              <a:rPr lang="de-DE" dirty="0" err="1" smtClean="0"/>
              <a:t>adjacency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endParaRPr lang="nl-NL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2482334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Bank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4311134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Bank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71800" y="3244334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Bank 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4463534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Bank 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" y="3320534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Bank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25334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Bank 3</a:t>
            </a:r>
            <a:endParaRPr lang="en-US" dirty="0"/>
          </a:p>
        </p:txBody>
      </p:sp>
      <p:cxnSp>
        <p:nvCxnSpPr>
          <p:cNvPr id="24" name="Straight Connector 23"/>
          <p:cNvCxnSpPr>
            <a:stCxn id="14" idx="3"/>
            <a:endCxn id="20" idx="0"/>
          </p:cNvCxnSpPr>
          <p:nvPr/>
        </p:nvCxnSpPr>
        <p:spPr>
          <a:xfrm>
            <a:off x="2743200" y="2667000"/>
            <a:ext cx="647700" cy="57733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23" idx="0"/>
          </p:cNvCxnSpPr>
          <p:nvPr/>
        </p:nvCxnSpPr>
        <p:spPr>
          <a:xfrm rot="5400000">
            <a:off x="1899166" y="3200400"/>
            <a:ext cx="773668" cy="7620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2"/>
            <a:endCxn id="23" idx="3"/>
          </p:cNvCxnSpPr>
          <p:nvPr/>
        </p:nvCxnSpPr>
        <p:spPr>
          <a:xfrm rot="5400000">
            <a:off x="2930783" y="3349883"/>
            <a:ext cx="196334" cy="72390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1"/>
            <a:endCxn id="23" idx="2"/>
          </p:cNvCxnSpPr>
          <p:nvPr/>
        </p:nvCxnSpPr>
        <p:spPr>
          <a:xfrm rot="10800000">
            <a:off x="2247900" y="3994666"/>
            <a:ext cx="571500" cy="50113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19" idx="0"/>
          </p:cNvCxnSpPr>
          <p:nvPr/>
        </p:nvCxnSpPr>
        <p:spPr>
          <a:xfrm rot="5400000">
            <a:off x="2965966" y="3886200"/>
            <a:ext cx="697468" cy="15240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3"/>
            <a:endCxn id="19" idx="1"/>
          </p:cNvCxnSpPr>
          <p:nvPr/>
        </p:nvCxnSpPr>
        <p:spPr>
          <a:xfrm flipV="1">
            <a:off x="1752600" y="4495800"/>
            <a:ext cx="1066800" cy="15240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0"/>
            <a:endCxn id="22" idx="2"/>
          </p:cNvCxnSpPr>
          <p:nvPr/>
        </p:nvCxnSpPr>
        <p:spPr>
          <a:xfrm rot="16200000" flipV="1">
            <a:off x="870466" y="4000500"/>
            <a:ext cx="773668" cy="15240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3" idx="1"/>
            <a:endCxn id="22" idx="3"/>
          </p:cNvCxnSpPr>
          <p:nvPr/>
        </p:nvCxnSpPr>
        <p:spPr>
          <a:xfrm rot="10800000">
            <a:off x="1600200" y="3505200"/>
            <a:ext cx="228600" cy="30480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1"/>
            <a:endCxn id="22" idx="0"/>
          </p:cNvCxnSpPr>
          <p:nvPr/>
        </p:nvCxnSpPr>
        <p:spPr>
          <a:xfrm rot="10800000" flipV="1">
            <a:off x="1181100" y="2667000"/>
            <a:ext cx="723900" cy="65353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Screen shot 2014-12-15 at 3.26.0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2514600"/>
            <a:ext cx="4203700" cy="2336800"/>
          </a:xfrm>
          <a:prstGeom prst="rect">
            <a:avLst/>
          </a:prstGeom>
        </p:spPr>
      </p:pic>
      <p:sp>
        <p:nvSpPr>
          <p:cNvPr id="64" name="Right Arrow 63"/>
          <p:cNvSpPr/>
          <p:nvPr/>
        </p:nvSpPr>
        <p:spPr>
          <a:xfrm>
            <a:off x="4114800" y="3505200"/>
            <a:ext cx="838200" cy="533400"/>
          </a:xfrm>
          <a:prstGeom prst="rightArrow">
            <a:avLst/>
          </a:prstGeom>
          <a:solidFill>
            <a:schemeClr val="tx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495800" y="5105400"/>
            <a:ext cx="2362200" cy="1143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Model (3/3)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Shock</a:t>
            </a:r>
            <a:r>
              <a:rPr lang="de-DE" dirty="0" smtClean="0"/>
              <a:t> </a:t>
            </a:r>
            <a:r>
              <a:rPr lang="de-DE" dirty="0" err="1" smtClean="0"/>
              <a:t>initialization</a:t>
            </a:r>
            <a:r>
              <a:rPr lang="de-DE" dirty="0" smtClean="0"/>
              <a:t> via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assets</a:t>
            </a:r>
            <a:endParaRPr lang="de-DE" dirty="0" smtClean="0"/>
          </a:p>
          <a:p>
            <a:r>
              <a:rPr lang="de-DE" dirty="0" err="1" smtClean="0"/>
              <a:t>Shock</a:t>
            </a:r>
            <a:r>
              <a:rPr lang="de-DE" dirty="0" smtClean="0"/>
              <a:t> </a:t>
            </a:r>
            <a:r>
              <a:rPr lang="de-DE" dirty="0" err="1" smtClean="0"/>
              <a:t>propagation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interbank</a:t>
            </a:r>
            <a:r>
              <a:rPr lang="de-DE" dirty="0" smtClean="0"/>
              <a:t> </a:t>
            </a:r>
            <a:r>
              <a:rPr lang="de-DE" dirty="0" err="1" smtClean="0"/>
              <a:t>lenders</a:t>
            </a:r>
            <a:endParaRPr lang="nl-NL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33600" y="2743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743994" y="44950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106194" y="44950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80206" y="44950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3600" y="62484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95800" y="5105400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33600" y="3962400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3808412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3962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External Assets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30480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Interbank Loans</a:t>
            </a:r>
          </a:p>
          <a:p>
            <a:endParaRPr lang="en-US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4191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Depositors</a:t>
            </a:r>
          </a:p>
          <a:p>
            <a:endParaRPr lang="en-US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1816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WIPEOUT EQUITY HOLDERS</a:t>
            </a:r>
          </a:p>
          <a:p>
            <a:endParaRPr lang="en-US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743200" y="2362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ASSETS 	     LIABILITIES</a:t>
            </a:r>
          </a:p>
          <a:p>
            <a:endParaRPr lang="en-US" b="1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4648200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33600" y="4343400"/>
            <a:ext cx="2362200" cy="1905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38400" y="5105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EXOGENOUS SHOCK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480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(1)</a:t>
            </a:r>
            <a:endParaRPr lang="en-US" b="1" dirty="0"/>
          </a:p>
        </p:txBody>
      </p:sp>
      <p:cxnSp>
        <p:nvCxnSpPr>
          <p:cNvPr id="29" name="Straight Connector 28"/>
          <p:cNvCxnSpPr>
            <a:stCxn id="24" idx="1"/>
          </p:cNvCxnSpPr>
          <p:nvPr/>
        </p:nvCxnSpPr>
        <p:spPr>
          <a:xfrm rot="10800000">
            <a:off x="649716" y="5291746"/>
            <a:ext cx="1483885" cy="4154"/>
          </a:xfrm>
          <a:prstGeom prst="line">
            <a:avLst/>
          </a:prstGeom>
          <a:ln w="730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342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(2)</a:t>
            </a:r>
            <a:endParaRPr lang="en-US" b="1" dirty="0"/>
          </a:p>
        </p:txBody>
      </p:sp>
      <p:cxnSp>
        <p:nvCxnSpPr>
          <p:cNvPr id="33" name="Straight Connector 32"/>
          <p:cNvCxnSpPr/>
          <p:nvPr/>
        </p:nvCxnSpPr>
        <p:spPr>
          <a:xfrm rot="10800000" flipV="1">
            <a:off x="7162800" y="5791200"/>
            <a:ext cx="1580780" cy="5897"/>
          </a:xfrm>
          <a:prstGeom prst="line">
            <a:avLst/>
          </a:prstGeom>
          <a:ln w="730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24400" y="2667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PARTIAL WIPEOUT IB LENDERS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2743200"/>
            <a:ext cx="2362200" cy="838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648200" y="268587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PARTIAL WIPEOUT IB LENDERS</a:t>
            </a:r>
          </a:p>
          <a:p>
            <a:endParaRPr lang="en-US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8580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(3)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 rot="10800000" flipV="1">
            <a:off x="7010400" y="2667000"/>
            <a:ext cx="1676400" cy="386897"/>
          </a:xfrm>
          <a:prstGeom prst="line">
            <a:avLst/>
          </a:prstGeom>
          <a:ln w="730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7010400" y="3226399"/>
            <a:ext cx="1752600" cy="5897"/>
          </a:xfrm>
          <a:prstGeom prst="line">
            <a:avLst/>
          </a:prstGeom>
          <a:ln w="730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010400" y="3429000"/>
            <a:ext cx="1676400" cy="253183"/>
          </a:xfrm>
          <a:prstGeom prst="line">
            <a:avLst/>
          </a:prstGeom>
          <a:ln w="730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Adjustments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Implemented a directed scale free network algorithm</a:t>
            </a:r>
            <a:r>
              <a:rPr lang="nl-NL" baseline="30000" dirty="0" smtClean="0"/>
              <a:t>1</a:t>
            </a:r>
            <a:endParaRPr lang="nl-NL" baseline="30000" dirty="0" smtClean="0"/>
          </a:p>
          <a:p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27584" y="6381328"/>
            <a:ext cx="87667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LMRoman12-Regular"/>
              </a:rPr>
              <a:t>1: Fan </a:t>
            </a:r>
            <a:r>
              <a:rPr lang="en-US" sz="1100" dirty="0">
                <a:latin typeface="LMRoman12-Regular"/>
              </a:rPr>
              <a:t>Chung and </a:t>
            </a:r>
            <a:r>
              <a:rPr lang="en-US" sz="1100" dirty="0">
                <a:latin typeface="LMRoman12-Regular"/>
              </a:rPr>
              <a:t>Linyuan</a:t>
            </a:r>
            <a:r>
              <a:rPr lang="en-US" sz="1100" dirty="0">
                <a:latin typeface="LMRoman12-Regular"/>
              </a:rPr>
              <a:t> Lu. Complex graphs and </a:t>
            </a:r>
            <a:r>
              <a:rPr lang="en-US" sz="1100" dirty="0" smtClean="0">
                <a:latin typeface="LMRoman12-Regular"/>
              </a:rPr>
              <a:t>networks</a:t>
            </a:r>
            <a:r>
              <a:rPr lang="nl-NL" sz="1100" dirty="0" smtClean="0">
                <a:latin typeface="LMRoman12-Regular"/>
              </a:rPr>
              <a:t>. </a:t>
            </a:r>
            <a:r>
              <a:rPr lang="nl-NL" sz="1100" dirty="0">
                <a:latin typeface="LMRoman12-Regular"/>
              </a:rPr>
              <a:t>2006.</a:t>
            </a:r>
            <a:endParaRPr lang="nl-NL" sz="1100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30" y="1679900"/>
            <a:ext cx="6453939" cy="45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Adjustments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nl-NL" dirty="0"/>
                  <a:t>We </a:t>
                </a:r>
                <a:r>
                  <a:rPr lang="nl-NL" dirty="0" err="1"/>
                  <a:t>randomize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interbank</a:t>
                </a:r>
                <a:r>
                  <a:rPr lang="nl-NL" dirty="0"/>
                  <a:t> </a:t>
                </a:r>
                <a:r>
                  <a:rPr lang="nl-NL" dirty="0" err="1"/>
                  <a:t>borrowings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,..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NL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remains</a:t>
                </a:r>
                <a:r>
                  <a:rPr lang="nl-NL" dirty="0"/>
                  <a:t> </a:t>
                </a:r>
                <a:r>
                  <a:rPr lang="nl-NL" dirty="0" err="1"/>
                  <a:t>fixed</a:t>
                </a:r>
                <a:r>
                  <a:rPr lang="nl-NL" dirty="0"/>
                  <a:t> </a:t>
                </a:r>
              </a:p>
              <a:p>
                <a:endParaRPr lang="nl-NL" dirty="0"/>
              </a:p>
              <a:p>
                <a:r>
                  <a:rPr lang="nl-NL" dirty="0"/>
                  <a:t>Random regulator: </a:t>
                </a:r>
                <a:r>
                  <a:rPr lang="nl-NL" dirty="0" err="1"/>
                  <a:t>choose</a:t>
                </a:r>
                <a:r>
                  <a:rPr lang="nl-NL" dirty="0"/>
                  <a:t> a random </a:t>
                </a:r>
                <a:r>
                  <a:rPr lang="nl-NL" dirty="0" err="1"/>
                  <a:t>unhealthy</a:t>
                </a:r>
                <a:r>
                  <a:rPr lang="nl-NL" dirty="0"/>
                  <a:t> bank,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randomly</a:t>
                </a:r>
                <a:r>
                  <a:rPr lang="nl-NL" dirty="0"/>
                  <a:t> </a:t>
                </a:r>
                <a:r>
                  <a:rPr lang="nl-NL" dirty="0" err="1"/>
                  <a:t>terminate</a:t>
                </a:r>
                <a:r>
                  <a:rPr lang="nl-NL" dirty="0"/>
                  <a:t> </a:t>
                </a:r>
                <a:r>
                  <a:rPr lang="nl-NL" dirty="0" err="1"/>
                  <a:t>one</a:t>
                </a:r>
                <a:r>
                  <a:rPr lang="nl-NL" dirty="0"/>
                  <a:t> of </a:t>
                </a:r>
                <a:r>
                  <a:rPr lang="nl-NL" dirty="0" err="1"/>
                  <a:t>its</a:t>
                </a:r>
                <a:r>
                  <a:rPr lang="nl-NL" dirty="0"/>
                  <a:t> </a:t>
                </a:r>
                <a:r>
                  <a:rPr lang="nl-NL" dirty="0" err="1"/>
                  <a:t>borrowings</a:t>
                </a:r>
                <a:endParaRPr lang="nl-NL" dirty="0"/>
              </a:p>
              <a:p>
                <a:endParaRPr lang="nl-NL" dirty="0"/>
              </a:p>
              <a:p>
                <a:r>
                  <a:rPr lang="nl-NL" dirty="0"/>
                  <a:t>Smart regulator: </a:t>
                </a:r>
                <a:r>
                  <a:rPr lang="nl-NL" dirty="0" err="1"/>
                  <a:t>choose</a:t>
                </a:r>
                <a:r>
                  <a:rPr lang="nl-NL" dirty="0"/>
                  <a:t> the </a:t>
                </a:r>
                <a:r>
                  <a:rPr lang="nl-NL" dirty="0" err="1"/>
                  <a:t>least</a:t>
                </a:r>
                <a:r>
                  <a:rPr lang="nl-NL" dirty="0"/>
                  <a:t> </a:t>
                </a:r>
                <a:r>
                  <a:rPr lang="nl-NL" dirty="0" err="1"/>
                  <a:t>healthy</a:t>
                </a:r>
                <a:r>
                  <a:rPr lang="nl-NL" dirty="0"/>
                  <a:t> bank, </a:t>
                </a:r>
                <a:r>
                  <a:rPr lang="nl-NL" dirty="0" err="1"/>
                  <a:t>terminate</a:t>
                </a:r>
                <a:r>
                  <a:rPr lang="nl-NL" dirty="0"/>
                  <a:t> the </a:t>
                </a:r>
                <a:r>
                  <a:rPr lang="nl-NL" dirty="0" err="1"/>
                  <a:t>borrowing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the bank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will</a:t>
                </a:r>
                <a:r>
                  <a:rPr lang="nl-NL" dirty="0"/>
                  <a:t> benefit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the most</a:t>
                </a:r>
                <a:endParaRPr lang="nl-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9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Results: random vs scale free (standard balance sheet)</a:t>
            </a:r>
            <a:endParaRPr lang="nl-NL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566951"/>
            <a:ext cx="4464495" cy="3356344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5" y="1573988"/>
            <a:ext cx="4383127" cy="329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444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Bookman Old Style</vt:lpstr>
      <vt:lpstr>Cambria Math</vt:lpstr>
      <vt:lpstr>Gill Sans MT</vt:lpstr>
      <vt:lpstr>LMRoman12-Regular</vt:lpstr>
      <vt:lpstr>Wingdings</vt:lpstr>
      <vt:lpstr>Wingdings 3</vt:lpstr>
      <vt:lpstr>Origin</vt:lpstr>
      <vt:lpstr>Contagion Risk in Interconnected Banking Ecosystems</vt:lpstr>
      <vt:lpstr>Introduction</vt:lpstr>
      <vt:lpstr>Introduction</vt:lpstr>
      <vt:lpstr>Basic Model (1/3)</vt:lpstr>
      <vt:lpstr>Basic Model (2/3)</vt:lpstr>
      <vt:lpstr>Basic Model (3/3)</vt:lpstr>
      <vt:lpstr>Adjustments</vt:lpstr>
      <vt:lpstr>Adjustments</vt:lpstr>
      <vt:lpstr>Results: random vs scale free (standard balance sheet)</vt:lpstr>
      <vt:lpstr>Results: random vs scale free (standard balance sheet)</vt:lpstr>
      <vt:lpstr>Results: random vs scale free (randomized)</vt:lpstr>
      <vt:lpstr>Results: random vs scale free (randomized)</vt:lpstr>
      <vt:lpstr>Results: Random vs Smart Regulator (Scale free network)</vt:lpstr>
      <vt:lpstr>Results: Smart Regulator in Scale Free network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europäische Flüchtlingsproblematik und Lampedusa</dc:title>
  <dc:creator>Arno</dc:creator>
  <cp:lastModifiedBy>Admins</cp:lastModifiedBy>
  <cp:revision>23</cp:revision>
  <dcterms:created xsi:type="dcterms:W3CDTF">2014-06-09T20:44:13Z</dcterms:created>
  <dcterms:modified xsi:type="dcterms:W3CDTF">2014-12-15T14:46:29Z</dcterms:modified>
</cp:coreProperties>
</file>