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262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3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336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6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39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391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17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D3B82-FC38-439E-961E-2FCE305D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 propedéutico MCD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84800-5EC8-420B-9382-55C3E638C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Análisis Exploratorio de Base de Datos de Películas</a:t>
            </a:r>
          </a:p>
          <a:p>
            <a:r>
              <a:rPr lang="es-MX"/>
              <a:t>Librerías </a:t>
            </a:r>
            <a:r>
              <a:rPr lang="es-MX" dirty="0"/>
              <a:t>utilizadas:</a:t>
            </a:r>
          </a:p>
          <a:p>
            <a:r>
              <a:rPr lang="es-MX" dirty="0"/>
              <a:t>pandas, 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matplotlib</a:t>
            </a:r>
            <a:r>
              <a:rPr lang="es-MX" dirty="0"/>
              <a:t>, </a:t>
            </a:r>
            <a:r>
              <a:rPr lang="es-MX" dirty="0" err="1"/>
              <a:t>seaborn</a:t>
            </a:r>
            <a:r>
              <a:rPr lang="es-MX" dirty="0"/>
              <a:t>, </a:t>
            </a:r>
            <a:r>
              <a:rPr lang="es-MX" dirty="0" err="1"/>
              <a:t>sklearn</a:t>
            </a:r>
            <a:r>
              <a:rPr lang="es-MX" dirty="0"/>
              <a:t>, </a:t>
            </a:r>
            <a:r>
              <a:rPr lang="es-MX" dirty="0" err="1"/>
              <a:t>FactorAnalyzer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62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4E3CD-1358-44E0-BAD1-BB37E7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33552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9434D3-783D-4FC4-8C01-B383E5D0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2" y="2171700"/>
            <a:ext cx="8141795" cy="43532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7EF253-DF8F-42A2-B55A-327C1FA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0. Introducción</a:t>
            </a:r>
            <a:br>
              <a:rPr lang="es-MX" b="1" dirty="0"/>
            </a:br>
            <a:r>
              <a:rPr lang="es-ES" sz="1800" dirty="0"/>
              <a:t>A través del sitio de </a:t>
            </a:r>
            <a:r>
              <a:rPr lang="es-ES" sz="1800" dirty="0" err="1"/>
              <a:t>kaggle</a:t>
            </a:r>
            <a:r>
              <a:rPr lang="es-ES" sz="1800" dirty="0"/>
              <a:t> se obtuvo una base de datos con información de 6,820 películas lanzadas de 1986 a 2016. Cada filme cuenta con 9 variables cualitativas y 7 variables cuantitativas. Cada variable está definida de la siguiente forma.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54358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F253-DF8F-42A2-B55A-327C1FA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1.1 Análisis Descriptivo Datos Cualitativos</a:t>
            </a:r>
            <a:br>
              <a:rPr lang="es-MX" b="1" dirty="0"/>
            </a:br>
            <a:r>
              <a:rPr lang="es-ES" sz="1800" b="1" dirty="0"/>
              <a:t>-</a:t>
            </a:r>
            <a:r>
              <a:rPr lang="es-ES" sz="1800" dirty="0"/>
              <a:t>Universal </a:t>
            </a:r>
            <a:r>
              <a:rPr lang="es-ES" sz="1800" dirty="0" err="1"/>
              <a:t>Pictures</a:t>
            </a:r>
            <a:r>
              <a:rPr lang="es-ES" sz="1800" dirty="0"/>
              <a:t>, Warner Bros y Paramount </a:t>
            </a:r>
            <a:r>
              <a:rPr lang="es-ES" sz="1800" dirty="0" err="1"/>
              <a:t>Pictures</a:t>
            </a:r>
            <a:r>
              <a:rPr lang="es-ES" sz="1800" dirty="0"/>
              <a:t> son las 3 principales compañías productoras.</a:t>
            </a:r>
            <a:br>
              <a:rPr lang="es-ES" sz="1800" dirty="0"/>
            </a:br>
            <a:r>
              <a:rPr lang="es-ES" sz="1800" dirty="0"/>
              <a:t>-El género más popular es la comedia (30% del total de la base), seguido de Drama (21%) y Acción (20%).</a:t>
            </a:r>
            <a:br>
              <a:rPr lang="es-ES" sz="1800" dirty="0"/>
            </a:br>
            <a:r>
              <a:rPr lang="es-ES" sz="1800" dirty="0"/>
              <a:t>-Estados Unidos es indiscutiblemente el país con más cintas concentrando el 71% del total seguido de Reino Unido con el 10% y Francia con el 4%. Sabiendo esto, resulta natural que los 6 directores y protagonistas más comunes son de origen estadounidense. Sin embargo, esta situación no se cumple del todo en los escritores de películas, pues Luc </a:t>
            </a:r>
            <a:r>
              <a:rPr lang="es-ES" sz="1800" dirty="0" err="1"/>
              <a:t>Besson</a:t>
            </a:r>
            <a:r>
              <a:rPr lang="es-ES" sz="1800" dirty="0"/>
              <a:t> es de origen francés y William Shakespeare era inglés. Aunque todos son de género masculino.</a:t>
            </a:r>
            <a:endParaRPr lang="es-MX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A7B50F-1BD8-4142-9A2E-F3F80176C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1" t="16035" r="46811"/>
          <a:stretch/>
        </p:blipFill>
        <p:spPr>
          <a:xfrm>
            <a:off x="1917581" y="3429000"/>
            <a:ext cx="2104007" cy="2743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ECD6F9-A0B7-4326-8DA7-4010DEE4C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7" t="13762" r="46537"/>
          <a:stretch/>
        </p:blipFill>
        <p:spPr>
          <a:xfrm>
            <a:off x="5051394" y="3346882"/>
            <a:ext cx="1819923" cy="27681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2F6985-1D54-4226-AE7E-B3A659C2A5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99" t="14017" r="43724"/>
          <a:stretch/>
        </p:blipFill>
        <p:spPr>
          <a:xfrm>
            <a:off x="7847860" y="3346882"/>
            <a:ext cx="1988599" cy="27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F253-DF8F-42A2-B55A-327C1FA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1.2 Análisis Descriptivo Datos Numéricos</a:t>
            </a:r>
            <a:br>
              <a:rPr lang="es-MX" b="1" dirty="0"/>
            </a:br>
            <a:r>
              <a:rPr lang="es-ES" sz="1800" b="1" dirty="0"/>
              <a:t>-</a:t>
            </a:r>
            <a:r>
              <a:rPr lang="es-ES" sz="1800" dirty="0"/>
              <a:t>Se observa una correlación positiva de mediana intensidad con la calificación o score alcanzado por las cintas lo cual sugiere que las películas con mayor puntaje suelen ser de larga duración. </a:t>
            </a:r>
            <a:br>
              <a:rPr lang="es-ES" sz="1800" dirty="0"/>
            </a:br>
            <a:r>
              <a:rPr lang="es-ES" sz="1800" dirty="0"/>
              <a:t>-Se encontró que entre mayor presupuesto asignado tuvo un filme, mayor fue su ingreso total. Sin embargo, no se observa una correlación lineal positiva fuerte entre el presupuesto y el </a:t>
            </a:r>
            <a:r>
              <a:rPr lang="es-ES" sz="1800" dirty="0" err="1"/>
              <a:t>profit</a:t>
            </a:r>
            <a:r>
              <a:rPr lang="es-ES" sz="1800" dirty="0"/>
              <a:t> (ganancia después de costos).</a:t>
            </a:r>
            <a:endParaRPr lang="es-MX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68F14B-1ABE-49FB-B076-FD8864F0D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4" t="24110" r="30770"/>
          <a:stretch/>
        </p:blipFill>
        <p:spPr>
          <a:xfrm>
            <a:off x="2979175" y="2274900"/>
            <a:ext cx="6386050" cy="22119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86C2B5-79A1-4BEE-AAB4-E681EB24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24" y="4549344"/>
            <a:ext cx="5324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6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F253-DF8F-42A2-B55A-327C1FA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1.2 Análisis Descriptivo Datos Numéricos</a:t>
            </a:r>
            <a:br>
              <a:rPr lang="es-MX" b="1" dirty="0"/>
            </a:br>
            <a:r>
              <a:rPr lang="es-ES" sz="1800" b="1" dirty="0"/>
              <a:t>-</a:t>
            </a:r>
            <a:r>
              <a:rPr lang="es-ES" sz="1800" dirty="0"/>
              <a:t>El </a:t>
            </a:r>
            <a:r>
              <a:rPr lang="es-ES" sz="1800" dirty="0" err="1"/>
              <a:t>budget</a:t>
            </a:r>
            <a:r>
              <a:rPr lang="es-ES" sz="1800" dirty="0"/>
              <a:t>, </a:t>
            </a:r>
            <a:r>
              <a:rPr lang="es-ES" sz="1800" dirty="0" err="1"/>
              <a:t>gross</a:t>
            </a:r>
            <a:r>
              <a:rPr lang="es-ES" sz="1800" dirty="0"/>
              <a:t> y </a:t>
            </a:r>
            <a:r>
              <a:rPr lang="es-ES" sz="1800" dirty="0" err="1"/>
              <a:t>profit</a:t>
            </a:r>
            <a:r>
              <a:rPr lang="es-ES" sz="1800" dirty="0"/>
              <a:t> tienen mucha dispersión entre las películas dado que hay muchos montos que corresponden a valores extremos respecto a la media.</a:t>
            </a:r>
            <a:endParaRPr lang="es-MX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C424AA-7B5A-40B4-9EDD-92902AD33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84" y="1908887"/>
            <a:ext cx="4782753" cy="47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F253-DF8F-42A2-B55A-327C1FA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2.0 Muestra de Datos</a:t>
            </a:r>
            <a:br>
              <a:rPr lang="es-MX" b="1" dirty="0"/>
            </a:br>
            <a:r>
              <a:rPr lang="es-ES" sz="1800" dirty="0"/>
              <a:t>Para los objetivos de análisis de la segunda parte del proyecto que incluyen el análisis factorial y la </a:t>
            </a:r>
            <a:r>
              <a:rPr lang="es-ES" sz="1800" dirty="0" err="1"/>
              <a:t>clusterización</a:t>
            </a:r>
            <a:r>
              <a:rPr lang="es-ES" sz="1800" dirty="0"/>
              <a:t> de k-medias, se decidió reducir la base a una muestra de 36 películas (con 4 de los filmes más populares por cada uno de los 8 géneros de clasificación) dado que la original contaba con demasiadas observaciones: 6,820 cintas. Además, se extrajo un arreglo con las variables numéricas y no se calcula la variable </a:t>
            </a:r>
            <a:r>
              <a:rPr lang="es-ES" sz="1800" dirty="0" err="1"/>
              <a:t>profit</a:t>
            </a:r>
            <a:r>
              <a:rPr lang="es-ES" sz="1800" dirty="0"/>
              <a:t> pues está en función de Budget y Gross.</a:t>
            </a:r>
            <a:br>
              <a:rPr lang="es-ES" sz="1800" dirty="0"/>
            </a:br>
            <a:br>
              <a:rPr lang="es-ES" sz="1800" dirty="0"/>
            </a:br>
            <a:endParaRPr lang="es-MX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DB280B-8108-4B20-8598-E8412C6D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521535"/>
            <a:ext cx="8677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F253-DF8F-42A2-B55A-327C1FA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2.1 Análisis de factores</a:t>
            </a:r>
            <a:br>
              <a:rPr lang="es-MX" b="1" dirty="0"/>
            </a:br>
            <a:r>
              <a:rPr lang="es-ES" sz="1800" dirty="0"/>
              <a:t>-Primero se usó la prueba de Kaiser-Meyer-</a:t>
            </a:r>
            <a:r>
              <a:rPr lang="es-ES" sz="1800" dirty="0" err="1"/>
              <a:t>Olkin</a:t>
            </a:r>
            <a:r>
              <a:rPr lang="es-ES" sz="1800" dirty="0"/>
              <a:t> (KMO) para verificar que el análisis de factores fuese adecuado para nuestro </a:t>
            </a:r>
            <a:r>
              <a:rPr lang="es-ES" sz="1800" dirty="0" err="1"/>
              <a:t>dataset</a:t>
            </a:r>
            <a:r>
              <a:rPr lang="es-ES" sz="1800" dirty="0"/>
              <a:t>.</a:t>
            </a:r>
            <a:br>
              <a:rPr lang="es-ES" sz="1800" dirty="0"/>
            </a:br>
            <a:r>
              <a:rPr lang="es-ES" sz="1800" dirty="0"/>
              <a:t>-Se ejecutó un análisis con un factor mostrando el gráfico de sedimentación para encontrar el número de factores que se deben tomar para el análisis. Se encontró que sólo necesitamos 2 factores para el análisis.</a:t>
            </a:r>
            <a:br>
              <a:rPr lang="es-ES" sz="1800" dirty="0"/>
            </a:br>
            <a:r>
              <a:rPr lang="es-ES" sz="1800" dirty="0"/>
              <a:t>-Se hizo una rotación con el método </a:t>
            </a:r>
            <a:r>
              <a:rPr lang="es-ES" sz="1800" dirty="0" err="1"/>
              <a:t>varimax</a:t>
            </a:r>
            <a:r>
              <a:rPr lang="es-ES" sz="1800" dirty="0"/>
              <a:t> para facilitar la interpretación de los 2 factores y graficamos las variables utilizando las cargas factoriales como coordenadas.</a:t>
            </a:r>
            <a:endParaRPr lang="es-MX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F3D4D3-31C6-4307-A4F8-93D69A406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64"/>
          <a:stretch/>
        </p:blipFill>
        <p:spPr>
          <a:xfrm>
            <a:off x="1662112" y="2956257"/>
            <a:ext cx="4649912" cy="1371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AA689-643F-435C-AEAA-F83AF4F8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3" y="2723589"/>
            <a:ext cx="3324225" cy="2219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6F3E30-D15B-4363-911F-7A9DD0A63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2" y="4733925"/>
            <a:ext cx="1647825" cy="1438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8B60C6-A527-43D7-A9DF-8914F2AF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850" y="4553128"/>
            <a:ext cx="3009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5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F253-DF8F-42A2-B55A-327C1FA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2.1 </a:t>
            </a:r>
            <a:r>
              <a:rPr lang="es-MX" b="1" dirty="0" err="1"/>
              <a:t>Clusterización</a:t>
            </a:r>
            <a:r>
              <a:rPr lang="es-MX" b="1" dirty="0"/>
              <a:t> por k-medias</a:t>
            </a:r>
            <a:br>
              <a:rPr lang="es-MX" b="1" dirty="0"/>
            </a:br>
            <a:r>
              <a:rPr lang="es-ES" sz="1800" dirty="0"/>
              <a:t>-K-medias es un método de agrupamiento, que tiene como objetivo la partición de un conjunto de n observaciones en k grupos en el que cada observación pertenece al grupo cuyo valor medio es más cercano.</a:t>
            </a:r>
            <a:br>
              <a:rPr lang="es-ES" sz="1800" dirty="0"/>
            </a:br>
            <a:r>
              <a:rPr lang="es-ES" sz="1800" dirty="0"/>
              <a:t>-Para determinar el número de grupos k, ajustamos </a:t>
            </a:r>
            <a:r>
              <a:rPr lang="es-ES" sz="1800" dirty="0" err="1"/>
              <a:t>clusters</a:t>
            </a:r>
            <a:r>
              <a:rPr lang="es-ES" sz="1800" dirty="0"/>
              <a:t> de tamaño 1 a 15 para decidir que el k óptimo era de 4 a partir del gráfico de codo con los scores generados en cada agrupamiento.</a:t>
            </a:r>
            <a:endParaRPr lang="es-MX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E46074-4C16-4EAA-BC11-13603B63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50" y="2723589"/>
            <a:ext cx="3114675" cy="2200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8BB963-F424-4562-A5BE-051BCD04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388883"/>
            <a:ext cx="8858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F253-DF8F-42A2-B55A-327C1FA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2.1 </a:t>
            </a:r>
            <a:r>
              <a:rPr lang="es-MX" b="1" dirty="0" err="1"/>
              <a:t>Clusterización</a:t>
            </a:r>
            <a:r>
              <a:rPr lang="es-MX" b="1" dirty="0"/>
              <a:t> por k-medias</a:t>
            </a:r>
            <a:br>
              <a:rPr lang="es-MX" b="1" dirty="0"/>
            </a:br>
            <a:r>
              <a:rPr lang="es-ES" sz="1800" dirty="0"/>
              <a:t>-Se calcularon los centros de gravedad de los 4 grupos que obtuvimos para describirlos. Con ello, identificamos que el </a:t>
            </a:r>
            <a:r>
              <a:rPr lang="es-ES" sz="1800" dirty="0" err="1"/>
              <a:t>cluster</a:t>
            </a:r>
            <a:r>
              <a:rPr lang="es-ES" sz="1800" dirty="0"/>
              <a:t> 2 es el líder ya que promedia los presupuestos (156 M), ganancias (276 M), duraciones (2h:11min), score (7.7) y votos (373 k) más altos. El </a:t>
            </a:r>
            <a:r>
              <a:rPr lang="es-ES" sz="1800" dirty="0" err="1"/>
              <a:t>cluster</a:t>
            </a:r>
            <a:r>
              <a:rPr lang="es-ES" sz="1800" dirty="0"/>
              <a:t> 0 también destaca por tener largas duraciones (2h), un alto score (7.4) y el segundo lugar en ingresos totales (69 M) a pesar de ser tercer lugar en presupuesto (35 M). </a:t>
            </a:r>
            <a:endParaRPr lang="es-MX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585B19-55BF-4457-BA72-EF1D8213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98" y="2845985"/>
            <a:ext cx="4429125" cy="1171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EBFD1F-9C15-4C31-A9FB-BC0703CB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99" y="2900864"/>
            <a:ext cx="4837163" cy="28551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F445F98-C212-4EB2-B321-661FA6323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623" y="4155770"/>
            <a:ext cx="5172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196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0</TotalTime>
  <Words>63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Franklin Gothic Book</vt:lpstr>
      <vt:lpstr>Recorte</vt:lpstr>
      <vt:lpstr>proyecto final propedéutico MCD</vt:lpstr>
      <vt:lpstr>0. Introducción A través del sitio de kaggle se obtuvo una base de datos con información de 6,820 películas lanzadas de 1986 a 2016. Cada filme cuenta con 9 variables cualitativas y 7 variables cuantitativas. Cada variable está definida de la siguiente forma.</vt:lpstr>
      <vt:lpstr>1.1 Análisis Descriptivo Datos Cualitativos -Universal Pictures, Warner Bros y Paramount Pictures son las 3 principales compañías productoras. -El género más popular es la comedia (30% del total de la base), seguido de Drama (21%) y Acción (20%). -Estados Unidos es indiscutiblemente el país con más cintas concentrando el 71% del total seguido de Reino Unido con el 10% y Francia con el 4%. Sabiendo esto, resulta natural que los 6 directores y protagonistas más comunes son de origen estadounidense. Sin embargo, esta situación no se cumple del todo en los escritores de películas, pues Luc Besson es de origen francés y William Shakespeare era inglés. Aunque todos son de género masculino.</vt:lpstr>
      <vt:lpstr>1.2 Análisis Descriptivo Datos Numéricos -Se observa una correlación positiva de mediana intensidad con la calificación o score alcanzado por las cintas lo cual sugiere que las películas con mayor puntaje suelen ser de larga duración.  -Se encontró que entre mayor presupuesto asignado tuvo un filme, mayor fue su ingreso total. Sin embargo, no se observa una correlación lineal positiva fuerte entre el presupuesto y el profit (ganancia después de costos).</vt:lpstr>
      <vt:lpstr>1.2 Análisis Descriptivo Datos Numéricos -El budget, gross y profit tienen mucha dispersión entre las películas dado que hay muchos montos que corresponden a valores extremos respecto a la media.</vt:lpstr>
      <vt:lpstr>2.0 Muestra de Datos Para los objetivos de análisis de la segunda parte del proyecto que incluyen el análisis factorial y la clusterización de k-medias, se decidió reducir la base a una muestra de 36 películas (con 4 de los filmes más populares por cada uno de los 8 géneros de clasificación) dado que la original contaba con demasiadas observaciones: 6,820 cintas. Además, se extrajo un arreglo con las variables numéricas y no se calcula la variable profit pues está en función de Budget y Gross.  </vt:lpstr>
      <vt:lpstr>2.1 Análisis de factores -Primero se usó la prueba de Kaiser-Meyer-Olkin (KMO) para verificar que el análisis de factores fuese adecuado para nuestro dataset. -Se ejecutó un análisis con un factor mostrando el gráfico de sedimentación para encontrar el número de factores que se deben tomar para el análisis. Se encontró que sólo necesitamos 2 factores para el análisis. -Se hizo una rotación con el método varimax para facilitar la interpretación de los 2 factores y graficamos las variables utilizando las cargas factoriales como coordenadas.</vt:lpstr>
      <vt:lpstr>2.1 Clusterización por k-medias -K-medias es un método de agrupamiento, que tiene como objetivo la partición de un conjunto de n observaciones en k grupos en el que cada observación pertenece al grupo cuyo valor medio es más cercano. -Para determinar el número de grupos k, ajustamos clusters de tamaño 1 a 15 para decidir que el k óptimo era de 4 a partir del gráfico de codo con los scores generados en cada agrupamiento.</vt:lpstr>
      <vt:lpstr>2.1 Clusterización por k-medias -Se calcularon los centros de gravedad de los 4 grupos que obtuvimos para describirlos. Con ello, identificamos que el cluster 2 es el líder ya que promedia los presupuestos (156 M), ganancias (276 M), duraciones (2h:11min), score (7.7) y votos (373 k) más altos. El cluster 0 también destaca por tener largas duraciones (2h), un alto score (7.4) y el segundo lugar en ingresos totales (69 M) a pesar de ser tercer lugar en presupuesto (35 M). 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propedéutico</dc:title>
  <dc:creator>Dorely Morales Santiago</dc:creator>
  <cp:lastModifiedBy>Dorely Morales Santiago</cp:lastModifiedBy>
  <cp:revision>13</cp:revision>
  <dcterms:created xsi:type="dcterms:W3CDTF">2019-07-15T20:47:56Z</dcterms:created>
  <dcterms:modified xsi:type="dcterms:W3CDTF">2019-07-15T22:50:43Z</dcterms:modified>
</cp:coreProperties>
</file>