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901" r:id="rId3"/>
    <p:sldId id="902" r:id="rId4"/>
    <p:sldId id="908" r:id="rId5"/>
    <p:sldId id="909" r:id="rId6"/>
    <p:sldId id="258" r:id="rId7"/>
    <p:sldId id="910" r:id="rId8"/>
    <p:sldId id="263" r:id="rId9"/>
    <p:sldId id="260" r:id="rId10"/>
    <p:sldId id="262" r:id="rId11"/>
    <p:sldId id="907" r:id="rId12"/>
    <p:sldId id="905" r:id="rId13"/>
    <p:sldId id="911" r:id="rId14"/>
    <p:sldId id="904" r:id="rId15"/>
    <p:sldId id="259" r:id="rId16"/>
    <p:sldId id="824" r:id="rId17"/>
    <p:sldId id="826" r:id="rId18"/>
    <p:sldId id="828" r:id="rId19"/>
    <p:sldId id="829" r:id="rId20"/>
    <p:sldId id="831" r:id="rId21"/>
    <p:sldId id="832" r:id="rId22"/>
    <p:sldId id="833" r:id="rId23"/>
    <p:sldId id="903" r:id="rId24"/>
    <p:sldId id="257" r:id="rId25"/>
    <p:sldId id="912" r:id="rId26"/>
    <p:sldId id="647" r:id="rId27"/>
    <p:sldId id="913" r:id="rId28"/>
    <p:sldId id="261" r:id="rId29"/>
    <p:sldId id="914" r:id="rId30"/>
    <p:sldId id="915" r:id="rId31"/>
    <p:sldId id="264" r:id="rId32"/>
    <p:sldId id="266" r:id="rId33"/>
    <p:sldId id="265" r:id="rId34"/>
    <p:sldId id="916" r:id="rId35"/>
    <p:sldId id="917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3"/>
    <p:restoredTop sz="96208"/>
  </p:normalViewPr>
  <p:slideViewPr>
    <p:cSldViewPr snapToGrid="0" snapToObjects="1">
      <p:cViewPr varScale="1">
        <p:scale>
          <a:sx n="152" d="100"/>
          <a:sy n="152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0E31-CDB4-4C4C-ADD1-816401568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E9C54-D456-1945-AD73-3D1F4C0FF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5DFA-BBB3-AB45-A36D-4173CA8C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B05A-1DD5-5743-9E75-EDBC6C71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E6EE-2138-584A-8E12-B9D6C4E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7367-FD28-1445-A735-535BFE48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E061-AA74-8346-9FDD-8456B90CD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4BCB-A234-254B-A264-33C143F5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E192-648E-2940-B5E5-5678095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2982-252E-E54C-9999-6A897623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061B-8C2F-CA4D-9761-56D0F302C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5503A-164B-2741-A186-19F94301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E2BA-8013-494C-B382-6347E948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4D67-F162-E84E-9079-6764DD6B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FC47-5708-5849-A1CA-197C653D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ED65-604F-7244-B7C6-1E41DC95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15EC-A979-044B-BA5C-976F3F24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CE53D-F2DA-274A-BE90-2F006B6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8A5E-09D6-FF41-B0BC-83A1C7A1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751E-D60D-E646-8D52-30D7131F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B85F-BF8B-7541-A91D-A6A14D7E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C37-332E-8144-9EAE-0E106CEF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8E5C-6601-0C43-A963-1CAEB7E6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EF00-780E-9248-86D8-A50D089E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0178-A7B4-B746-9F40-0FFF8E9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C323-5DEF-E144-832F-DD967EF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3BF7-0A89-534E-8646-D25009A38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16B98-6968-C949-A1E9-25B917E7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46D4-E596-6E47-89EC-2295BAFD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8643B-2017-3741-8631-D887C3D5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B23C0-539B-4E48-AACA-BD3565D6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F9BD-D9CB-8941-878F-8C37643D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178D-90C9-5E49-8358-11EF5E61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4917C-2F40-3440-82BA-A657664A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3708-C40A-9D45-BE26-9B1C1C01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AA5FD-B143-BB48-935F-2DCB974FE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1EA80-BEF2-E04C-8C86-1C9C6207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3380D-EE0D-BB4F-B4E9-A05ACB9D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A7EB4-9236-3840-999E-3EBB89DA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B226-6ED1-DC4B-A0BE-605B231C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138C3-4811-504C-996D-E1C2CD21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B6EE3-3483-D04E-B39B-9E2DF0C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5BB2F-D120-F442-AE98-523C163B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36A2-1865-9247-8784-6BD3E1B9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8D7D3-B0CB-7A49-9B23-43A15588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FE13B-86F0-C342-B612-7EFD5081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C261-BDEE-AF41-8E92-F2932769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0AB7-6AEB-6B43-943F-82D246E3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317E5-34DD-3D4E-AC94-9D363265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E099-42B9-FA4B-92EA-AE39F2FC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974F-A32E-D848-B6DE-F5DFD22F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E651-25CC-ED4B-82A0-1ED37AA4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2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C3EE-0372-9744-9C49-AC431936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ED7C2-7092-9A49-905A-3B737555C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5CBFF-024B-8049-91A6-7FBDAC44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F1D0A-9E3E-BA47-8389-7E2025D6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C3855-7404-8B4C-A970-1B50C278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04AD-32D0-1541-BA27-890AB526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2DB2D-7FF9-7247-9B4B-C622C2D1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E9BB2-6029-894F-A0BC-2CF969AA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A17E-DDCA-4C43-9287-A8C357E5C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923F-1D17-8E41-B821-3EF1759791B5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0887-19E6-AD4D-BF94-4B6EEF4BF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283C-A369-CB40-8F33-3AE81E9A2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B364-7B9D-5D48-A960-668D18895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  <a:t>Data Queries:</a:t>
            </a:r>
            <a:b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</a:br>
            <a: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  <a:t>Concepts and Practice</a:t>
            </a:r>
          </a:p>
        </p:txBody>
      </p:sp>
    </p:spTree>
    <p:extLst>
      <p:ext uri="{BB962C8B-B14F-4D97-AF65-F5344CB8AC3E}">
        <p14:creationId xmlns:p14="http://schemas.microsoft.com/office/powerpoint/2010/main" val="14463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Properties of Measurement Scales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6344E0-E5EB-744B-AFA0-7DE0B7BE7AF1}"/>
              </a:ext>
            </a:extLst>
          </p:cNvPr>
          <p:cNvGraphicFramePr>
            <a:graphicFrameLocks noGrp="1"/>
          </p:cNvGraphicFramePr>
          <p:nvPr/>
        </p:nvGraphicFramePr>
        <p:xfrm>
          <a:off x="1687755" y="2090702"/>
          <a:ext cx="8128000" cy="375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6867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21984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0199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34009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0447921"/>
                    </a:ext>
                  </a:extLst>
                </a:gridCol>
              </a:tblGrid>
              <a:tr h="937675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Nominal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Ordinal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Interval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Ratio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19712"/>
                  </a:ext>
                </a:extLst>
              </a:tr>
              <a:tr h="937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Order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844358"/>
                  </a:ext>
                </a:extLst>
              </a:tr>
              <a:tr h="937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Equidistance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919826"/>
                  </a:ext>
                </a:extLst>
              </a:tr>
              <a:tr h="937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True Zero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08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823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Data Files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4" y="774552"/>
            <a:ext cx="10876879" cy="58306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Data </a:t>
            </a:r>
            <a:r>
              <a:rPr lang="en-US" b="1" dirty="0">
                <a:latin typeface="Cambria" panose="02040503050406030204" pitchFamily="18" charset="0"/>
              </a:rPr>
              <a:t>may be stored in various formats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Spreadsheet formats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Excel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Numbers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Google Sheets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Delimited formats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Comma separated values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Tab separated values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Software specific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SPSS, SAS, Stata, R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Application specific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JavaScript Object Notation (JSON)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Extensible Markup Language (XML)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Databases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SQLite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PostgreSQL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Unstructured data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Text files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Portable Document Format (PDF)</a:t>
            </a:r>
          </a:p>
          <a:p>
            <a:r>
              <a:rPr lang="en-US" b="1" dirty="0">
                <a:latin typeface="Cambria" panose="02040503050406030204" pitchFamily="18" charset="0"/>
              </a:rPr>
              <a:t>Software must read various formats with different procedures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US" b="1" dirty="0">
                <a:latin typeface="Cambria" panose="02040503050406030204" pitchFamily="18" charset="0"/>
              </a:rPr>
              <a:t> can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read </a:t>
            </a:r>
            <a:r>
              <a:rPr lang="en-US" b="1" dirty="0">
                <a:latin typeface="Cambria" panose="02040503050406030204" pitchFamily="18" charset="0"/>
              </a:rPr>
              <a:t>various data formats</a:t>
            </a: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823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Data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4" y="774552"/>
            <a:ext cx="10876879" cy="58306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Data cleaning </a:t>
            </a:r>
            <a:r>
              <a:rPr lang="en-US" b="1" dirty="0">
                <a:latin typeface="Cambria" panose="02040503050406030204" pitchFamily="18" charset="0"/>
              </a:rPr>
              <a:t>consists of making data ready to facilitate analytical work tasks</a:t>
            </a:r>
          </a:p>
          <a:p>
            <a:r>
              <a:rPr lang="en-US" b="1" dirty="0">
                <a:latin typeface="Cambria" panose="02040503050406030204" pitchFamily="18" charset="0"/>
              </a:rPr>
              <a:t>Typical data cleaning tasks include: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Renaming variables to following a consistent naming convention (e.g.,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snake_case</a:t>
            </a:r>
            <a:r>
              <a:rPr lang="en-US" b="1" dirty="0">
                <a:latin typeface="Cambria" panose="02040503050406030204" pitchFamily="18" charset="0"/>
              </a:rPr>
              <a:t>)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Converting character variables to nominal and ordinal factors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Changing the order of the levels of factor variables in preparation for summary computations and visualizations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Changing the labels of factor variables in preparation for visualization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Converting date information into an appropriate date format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823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Data Querying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4" y="774552"/>
            <a:ext cx="10876879" cy="58306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Data querying </a:t>
            </a:r>
            <a:r>
              <a:rPr lang="en-US" b="1" dirty="0">
                <a:latin typeface="Cambria" panose="02040503050406030204" pitchFamily="18" charset="0"/>
              </a:rPr>
              <a:t>consists of examining data to better understand it for summary computations, modeling, and reporting</a:t>
            </a:r>
          </a:p>
          <a:p>
            <a:r>
              <a:rPr lang="en-US" b="1" dirty="0">
                <a:latin typeface="Cambria" panose="02040503050406030204" pitchFamily="18" charset="0"/>
              </a:rPr>
              <a:t>Typical data querying tasks include: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Examining the values of any given set of variables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Examining the values of any given set of units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Examining the plausibility of values for any given variable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Examining which units meet specified filtering conditions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Examining top and bottom scores on numeric variables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5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8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Summarizing Data: 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Central Tendency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5" y="968822"/>
            <a:ext cx="6918064" cy="57869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Measures of central tendency</a:t>
            </a:r>
            <a:r>
              <a:rPr lang="en-US" b="1" dirty="0">
                <a:latin typeface="Cambria" panose="02040503050406030204" pitchFamily="18" charset="0"/>
              </a:rPr>
              <a:t>: calculate a single value most representative of all values for a variable 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Mode</a:t>
            </a:r>
            <a:r>
              <a:rPr lang="en-US" b="1" dirty="0">
                <a:latin typeface="Cambria" panose="02040503050406030204" pitchFamily="18" charset="0"/>
              </a:rPr>
              <a:t>: the most frequently occurring value for a variable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5, 5, 5,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12</a:t>
            </a:r>
            <a:r>
              <a:rPr lang="en-US" b="1" dirty="0">
                <a:latin typeface="Cambria" panose="02040503050406030204" pitchFamily="18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12</a:t>
            </a:r>
            <a:r>
              <a:rPr lang="en-US" b="1" dirty="0">
                <a:latin typeface="Cambria" panose="02040503050406030204" pitchFamily="18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12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12</a:t>
            </a:r>
            <a:r>
              <a:rPr lang="en-US" b="1" dirty="0">
                <a:latin typeface="Cambria" panose="02040503050406030204" pitchFamily="18" charset="0"/>
              </a:rPr>
              <a:t>, 13, 13, 13, 14, 17, 18, 20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Median</a:t>
            </a:r>
            <a:r>
              <a:rPr lang="en-US" b="1" dirty="0">
                <a:latin typeface="Cambria" panose="02040503050406030204" pitchFamily="18" charset="0"/>
              </a:rPr>
              <a:t>: the value of a variable where 50% of other values are below and 50% of other values are above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5, 5, 5, 12, 12, 12,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13</a:t>
            </a:r>
            <a:r>
              <a:rPr lang="en-US" b="1" dirty="0">
                <a:latin typeface="Cambria" panose="02040503050406030204" pitchFamily="18" charset="0"/>
              </a:rPr>
              <a:t>, 13, 13, 14, 17, 18, 20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Average two middle values due to even number of values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Average the two middle values: (12 + 13)/2 = 12.5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Mean</a:t>
            </a:r>
            <a:r>
              <a:rPr lang="en-US" b="1" dirty="0">
                <a:latin typeface="Cambria" panose="02040503050406030204" pitchFamily="18" charset="0"/>
              </a:rPr>
              <a:t>: the sum of all the values divided by the number of values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5, 5, 5, 12, 12, 12, 12, 13, 13, 13, 14, 17, 18, 20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Sum: 5 + 5 + … + 18 + 20 = 171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Mean: 171/14 = 12.21</a:t>
            </a: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D40084-4CAA-CD48-8486-171AFE94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1" y="4776396"/>
            <a:ext cx="4511040" cy="1554478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0E4620-3C29-0E42-9BA6-3FFD88FA14C6}"/>
              </a:ext>
            </a:extLst>
          </p:cNvPr>
          <p:cNvGraphicFramePr>
            <a:graphicFrameLocks noGrp="1"/>
          </p:cNvGraphicFramePr>
          <p:nvPr/>
        </p:nvGraphicFramePr>
        <p:xfrm>
          <a:off x="8469854" y="774552"/>
          <a:ext cx="372214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073">
                  <a:extLst>
                    <a:ext uri="{9D8B030D-6E8A-4147-A177-3AD203B41FA5}">
                      <a16:colId xmlns:a16="http://schemas.microsoft.com/office/drawing/2014/main" val="3808932584"/>
                    </a:ext>
                  </a:extLst>
                </a:gridCol>
                <a:gridCol w="1861073">
                  <a:extLst>
                    <a:ext uri="{9D8B030D-6E8A-4147-A177-3AD203B41FA5}">
                      <a16:colId xmlns:a16="http://schemas.microsoft.com/office/drawing/2014/main" val="1300226660"/>
                    </a:ext>
                  </a:extLst>
                </a:gridCol>
              </a:tblGrid>
              <a:tr h="269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9611"/>
                  </a:ext>
                </a:extLst>
              </a:tr>
              <a:tr h="269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0505"/>
                  </a:ext>
                </a:extLst>
              </a:tr>
              <a:tr h="269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0010"/>
                  </a:ext>
                </a:extLst>
              </a:tr>
              <a:tr h="269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881219"/>
                  </a:ext>
                </a:extLst>
              </a:tr>
              <a:tr h="269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07332"/>
                  </a:ext>
                </a:extLst>
              </a:tr>
              <a:tr h="269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52808"/>
                  </a:ext>
                </a:extLst>
              </a:tr>
              <a:tr h="269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4926"/>
                  </a:ext>
                </a:extLst>
              </a:tr>
              <a:tr h="269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3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11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17"/>
            <a:ext cx="10515600" cy="935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Summarizing Data: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Properties of Central Tendencies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5" y="1065006"/>
            <a:ext cx="11661432" cy="567267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Mode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Multiple modes may occur (bimodal, trimodal, etc.) or all scores may have the same frequency (rectangular distribution)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The only measure of central tendency appropriate for nominal data, and it can be used for all measurement scales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Median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Less sensitive to extreme scores than the mean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A single unusual value does not change the median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Good measure for skewed distributions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Best measure for ordinal data, and it can be used for ordinal, interval, and ratio scales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Mean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Sensitive to extreme scores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A single unusual value may drastically change the mean, especially in small samples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Generally, most stable measure from sample to sample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Preferred measure if data is continuous and normally distributed, and it can be used for interval and ratio scales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0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8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Summarizing Data: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Variability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5" y="1118794"/>
            <a:ext cx="6993180" cy="54864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Measures of variability</a:t>
            </a:r>
            <a:r>
              <a:rPr lang="en-US" b="1" dirty="0">
                <a:latin typeface="Cambria" panose="02040503050406030204" pitchFamily="18" charset="0"/>
              </a:rPr>
              <a:t>: how far do scores fall from the center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Variance</a:t>
            </a:r>
            <a:r>
              <a:rPr lang="en-US" b="1" dirty="0">
                <a:latin typeface="Cambria" panose="02040503050406030204" pitchFamily="18" charset="0"/>
              </a:rPr>
              <a:t>: squared deviation of scores from the mean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Measures variability in squared units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Affected by outliers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Standard Deviation</a:t>
            </a:r>
            <a:r>
              <a:rPr lang="en-US" b="1" dirty="0">
                <a:latin typeface="Cambria" panose="02040503050406030204" pitchFamily="18" charset="0"/>
              </a:rPr>
              <a:t>: square root of the variance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Measures variability in original units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Affected by outliers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Range</a:t>
            </a:r>
            <a:r>
              <a:rPr lang="en-US" b="1" dirty="0">
                <a:latin typeface="Cambria" panose="02040503050406030204" pitchFamily="18" charset="0"/>
              </a:rPr>
              <a:t>: difference between minimum and maximum values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Informative if no outliers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Interquartile Range (IQR)</a:t>
            </a:r>
            <a:r>
              <a:rPr lang="en-US" b="1" dirty="0">
                <a:latin typeface="Cambria" panose="02040503050406030204" pitchFamily="18" charset="0"/>
              </a:rPr>
              <a:t>: difference between 25</a:t>
            </a:r>
            <a:r>
              <a:rPr lang="en-US" b="1" baseline="30000" dirty="0">
                <a:latin typeface="Cambria" panose="02040503050406030204" pitchFamily="18" charset="0"/>
              </a:rPr>
              <a:t>th</a:t>
            </a:r>
            <a:r>
              <a:rPr lang="en-US" b="1" dirty="0">
                <a:latin typeface="Cambria" panose="02040503050406030204" pitchFamily="18" charset="0"/>
              </a:rPr>
              <a:t> and 75</a:t>
            </a:r>
            <a:r>
              <a:rPr lang="en-US" b="1" baseline="30000" dirty="0">
                <a:latin typeface="Cambria" panose="02040503050406030204" pitchFamily="18" charset="0"/>
              </a:rPr>
              <a:t>th</a:t>
            </a:r>
            <a:r>
              <a:rPr lang="en-US" b="1" dirty="0">
                <a:latin typeface="Cambria" panose="02040503050406030204" pitchFamily="18" charset="0"/>
              </a:rPr>
              <a:t> percentiles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Useful in the presence of outliers</a:t>
            </a: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84C1D9-2AD2-EA42-8455-C180B06EC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70" y="1484646"/>
            <a:ext cx="3581400" cy="1242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FF40FA-DA9D-8040-8146-77CB76D44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70" y="3509589"/>
            <a:ext cx="3581400" cy="1242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B1F2E4-A0EE-B74F-A3BB-5598980D3EB2}"/>
              </a:ext>
            </a:extLst>
          </p:cNvPr>
          <p:cNvSpPr txBox="1"/>
          <p:nvPr/>
        </p:nvSpPr>
        <p:spPr>
          <a:xfrm>
            <a:off x="7698405" y="997193"/>
            <a:ext cx="418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Population Standard Deviation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F2D82-9E79-1344-9BD2-10C8BD9182CB}"/>
              </a:ext>
            </a:extLst>
          </p:cNvPr>
          <p:cNvSpPr txBox="1"/>
          <p:nvPr/>
        </p:nvSpPr>
        <p:spPr>
          <a:xfrm>
            <a:off x="7698405" y="2989636"/>
            <a:ext cx="418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Sample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03459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8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Summarizing Data: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Percentiles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4" y="1183340"/>
            <a:ext cx="10999695" cy="542185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Percentiles</a:t>
            </a:r>
            <a:r>
              <a:rPr lang="en-US" b="1" dirty="0">
                <a:latin typeface="Cambria" panose="02040503050406030204" pitchFamily="18" charset="0"/>
              </a:rPr>
              <a:t>: measures the proportion of variable values that equal or fall below a particular value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Example: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5, 6, 7, 8, 9, 14, 17, 18, 19, 24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60</a:t>
            </a:r>
            <a:r>
              <a:rPr lang="en-US" b="1" baseline="30000" dirty="0">
                <a:solidFill>
                  <a:srgbClr val="FF0000"/>
                </a:solidFill>
                <a:latin typeface="Cambria" panose="02040503050406030204" pitchFamily="18" charset="0"/>
              </a:rPr>
              <a:t>th</a:t>
            </a:r>
            <a:r>
              <a:rPr lang="en-US" b="1" dirty="0">
                <a:latin typeface="Cambria" panose="02040503050406030204" pitchFamily="18" charset="0"/>
              </a:rPr>
              <a:t> percentile of a variable is 15.2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This implies 60% of the values of the variable equal or fall below the value of 15.2</a:t>
            </a:r>
          </a:p>
          <a:p>
            <a:r>
              <a:rPr lang="en-US" b="1" dirty="0">
                <a:latin typeface="Cambria" panose="02040503050406030204" pitchFamily="18" charset="0"/>
              </a:rPr>
              <a:t>Common percentiles: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25</a:t>
            </a:r>
            <a:r>
              <a:rPr lang="en-US" b="1" baseline="30000" dirty="0">
                <a:solidFill>
                  <a:srgbClr val="FF0000"/>
                </a:solidFill>
                <a:latin typeface="Cambria" panose="02040503050406030204" pitchFamily="18" charset="0"/>
              </a:rPr>
              <a:t>th</a:t>
            </a:r>
            <a:r>
              <a:rPr lang="en-US" b="1" dirty="0">
                <a:latin typeface="Cambria" panose="02040503050406030204" pitchFamily="18" charset="0"/>
              </a:rPr>
              <a:t> percentile (first quartile): 25% of values equal or fall below the value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50</a:t>
            </a:r>
            <a:r>
              <a:rPr lang="en-US" b="1" baseline="30000" dirty="0">
                <a:solidFill>
                  <a:srgbClr val="FF0000"/>
                </a:solidFill>
                <a:latin typeface="Cambria" panose="02040503050406030204" pitchFamily="18" charset="0"/>
              </a:rPr>
              <a:t>th</a:t>
            </a:r>
            <a:r>
              <a:rPr lang="en-US" b="1" dirty="0">
                <a:latin typeface="Cambria" panose="02040503050406030204" pitchFamily="18" charset="0"/>
              </a:rPr>
              <a:t> percentile (second quartile; median): 50% of values equal or fall below the value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75</a:t>
            </a:r>
            <a:r>
              <a:rPr lang="en-US" b="1" baseline="30000" dirty="0">
                <a:solidFill>
                  <a:srgbClr val="FF0000"/>
                </a:solidFill>
                <a:latin typeface="Cambria" panose="02040503050406030204" pitchFamily="18" charset="0"/>
              </a:rPr>
              <a:t>th</a:t>
            </a:r>
            <a:r>
              <a:rPr lang="en-US" b="1" dirty="0">
                <a:latin typeface="Cambria" panose="02040503050406030204" pitchFamily="18" charset="0"/>
              </a:rPr>
              <a:t> percentile (third quartile): 75% of values equal or fall below the value</a:t>
            </a:r>
          </a:p>
          <a:p>
            <a:r>
              <a:rPr lang="en-US" b="1" dirty="0">
                <a:latin typeface="Cambria" panose="02040503050406030204" pitchFamily="18" charset="0"/>
              </a:rPr>
              <a:t>Common uses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Interquartile Range (IQR)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Boxplot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8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Visualizing Data: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Plotting for Discrete/Categorical Variables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5" y="1140310"/>
            <a:ext cx="5336690" cy="546488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Bar charts</a:t>
            </a:r>
            <a:r>
              <a:rPr lang="en-US" b="1" dirty="0">
                <a:latin typeface="Cambria" panose="02040503050406030204" pitchFamily="18" charset="0"/>
              </a:rPr>
              <a:t>: calculates and visualizes the frequency or proportion of occurrence for each value of a discrete variable with vertical or horizontal bars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Pie charts</a:t>
            </a:r>
            <a:r>
              <a:rPr lang="en-US" b="1" dirty="0">
                <a:latin typeface="Cambria" panose="02040503050406030204" pitchFamily="18" charset="0"/>
              </a:rPr>
              <a:t>: calculates and visualizes the frequency or proportion of occurrence for each value of a discrete variable in a divided circle</a:t>
            </a:r>
          </a:p>
          <a:p>
            <a:r>
              <a:rPr lang="en-US" b="1" dirty="0">
                <a:latin typeface="Cambria" panose="02040503050406030204" pitchFamily="18" charset="0"/>
              </a:rPr>
              <a:t>Research on human interpretation of charts suggests people make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more accurate assessments with bar than pie charts</a:t>
            </a: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6E12D-C492-4302-27F3-288A658B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95" y="1914861"/>
            <a:ext cx="6048165" cy="37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8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Visualizing Data: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Plotting for Continuous/Numeric Variables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5" y="1247886"/>
            <a:ext cx="6110864" cy="53573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Histograms</a:t>
            </a:r>
            <a:r>
              <a:rPr lang="en-US" b="1" dirty="0">
                <a:latin typeface="Cambria" panose="02040503050406030204" pitchFamily="18" charset="0"/>
              </a:rPr>
              <a:t>: calculates and visualizes the frequency or proportion of occurrence for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bins of values </a:t>
            </a:r>
            <a:r>
              <a:rPr lang="en-US" b="1" dirty="0">
                <a:latin typeface="Cambria" panose="02040503050406030204" pitchFamily="18" charset="0"/>
              </a:rPr>
              <a:t>of a continuous variable with vertical or horizontal bars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Density plots</a:t>
            </a:r>
            <a:r>
              <a:rPr lang="en-US" b="1" dirty="0">
                <a:latin typeface="Cambria" panose="02040503050406030204" pitchFamily="18" charset="0"/>
              </a:rPr>
              <a:t>: calculates and visualizes the density of occurrence for each value of a continuous variable </a:t>
            </a: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FB6F7-4488-9130-1B80-33A665FC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208" y="968823"/>
            <a:ext cx="4539293" cy="28526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479AA4-E296-AE4B-8A3C-FDA7AF1C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116" y="3859557"/>
            <a:ext cx="4776933" cy="29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2858-6AA8-9C4F-923B-23E71668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8707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AE7F-F8C8-5748-8A21-57FE627E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1"/>
            <a:ext cx="10515600" cy="540835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Data Queries: Concepts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Analytic workflows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Data files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Cleaning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Querying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Summarizing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Visualizing data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Data Queries: Practice 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R, RStudio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R Markdown scripts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Importing, cleaning, querying, summarizing, </a:t>
            </a:r>
            <a:r>
              <a:rPr lang="en-US" b="1">
                <a:latin typeface="Cambria" panose="02040503050406030204" pitchFamily="18" charset="0"/>
              </a:rPr>
              <a:t>visualizing data</a:t>
            </a:r>
            <a:endParaRPr lang="en-US" b="1" dirty="0">
              <a:latin typeface="Cambria" panose="02040503050406030204" pitchFamily="18" charset="0"/>
            </a:endParaRPr>
          </a:p>
          <a:p>
            <a:pPr lvl="1"/>
            <a:endParaRPr lang="en-US" b="1" i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4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8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Visualizing Data: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Plotting for Two Discrete Variables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7350"/>
            <a:ext cx="4184725" cy="47485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Dodged bar charts</a:t>
            </a:r>
            <a:r>
              <a:rPr lang="en-US" b="1" dirty="0">
                <a:latin typeface="Cambria" panose="02040503050406030204" pitchFamily="18" charset="0"/>
              </a:rPr>
              <a:t>: calculates and visualizes the frequency or proportion of occurrence for values of one level of one discrete variable across levels of another discrete variable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3E267-14AA-5A14-DD31-2B98142A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57350"/>
            <a:ext cx="7772400" cy="48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5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8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Visualizing Data: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Plotting for Two Continuous Variables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9253"/>
            <a:ext cx="4283241" cy="43891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Scatterplots</a:t>
            </a:r>
            <a:r>
              <a:rPr lang="en-US" b="1" dirty="0">
                <a:latin typeface="Cambria" panose="02040503050406030204" pitchFamily="18" charset="0"/>
              </a:rPr>
              <a:t>: visualizes the pairing of values across two continuous variables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0C329-1222-5967-A1AA-9DCD76A3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41" y="1330178"/>
            <a:ext cx="7772400" cy="48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823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Cooper Black" panose="0208090404030B020404" pitchFamily="18" charset="77"/>
              </a:rPr>
              <a:t>Visualizing Data:</a:t>
            </a:r>
            <a:br>
              <a:rPr lang="en-US" sz="3000" dirty="0">
                <a:latin typeface="Cooper Black" panose="0208090404030B020404" pitchFamily="18" charset="77"/>
              </a:rPr>
            </a:br>
            <a:r>
              <a:rPr lang="en-US" sz="3000" dirty="0">
                <a:latin typeface="Cooper Black" panose="0208090404030B020404" pitchFamily="18" charset="77"/>
              </a:rPr>
              <a:t>Plotting When Combining Discrete and Continuous Variables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246"/>
            <a:ext cx="4283241" cy="56258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Boxplot</a:t>
            </a:r>
            <a:r>
              <a:rPr lang="en-US" b="1" dirty="0">
                <a:latin typeface="Cambria" panose="02040503050406030204" pitchFamily="18" charset="0"/>
              </a:rPr>
              <a:t>: visualizes the distribution of continuous variable across levels of discrete variable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Box </a:t>
            </a:r>
            <a:r>
              <a:rPr lang="en-US" b="1" dirty="0">
                <a:latin typeface="Cambria" panose="02040503050406030204" pitchFamily="18" charset="0"/>
              </a:rPr>
              <a:t>reflects first, second, and third quartiles of continuous variable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End of whiskers</a:t>
            </a:r>
            <a:r>
              <a:rPr lang="en-US" b="1" dirty="0">
                <a:latin typeface="Cambria" panose="02040503050406030204" pitchFamily="18" charset="0"/>
              </a:rPr>
              <a:t> reflect the smallest and largest value of continuous variable within:</a:t>
            </a:r>
          </a:p>
          <a:p>
            <a:pPr lvl="2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Q1 - 1.5*IQR</a:t>
            </a:r>
          </a:p>
          <a:p>
            <a:pPr lvl="2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Q3 + 1.5*IQR</a:t>
            </a: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700B5-45BA-BA27-7BFE-73BDF3F9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41" y="1287147"/>
            <a:ext cx="7772400" cy="48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3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0" dirty="0">
                <a:latin typeface="Cooper Black" panose="0208090404030B020404" pitchFamily="18" charset="77"/>
              </a:rPr>
              <a:t>Data Queries:</a:t>
            </a:r>
            <a:br>
              <a:rPr lang="en-US" noProof="0" dirty="0">
                <a:latin typeface="Cooper Black" panose="0208090404030B020404" pitchFamily="18" charset="77"/>
              </a:rPr>
            </a:br>
            <a:r>
              <a:rPr lang="en-US" noProof="0" dirty="0">
                <a:latin typeface="Cooper Black" panose="0208090404030B020404" pitchFamily="18" charset="77"/>
              </a:rPr>
              <a:t>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8AEE7-4E7B-4585-A611-CB540405B1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1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ooper Black" panose="0208090404030B020404" pitchFamily="18" charset="77"/>
              </a:rPr>
              <a:t>R Graphical User Interface (GUI)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81BAA3-3172-2748-9C58-4E0A4EFA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37" y="1602889"/>
            <a:ext cx="5724853" cy="488998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0359EF-FAA7-FD42-A174-F42ADD00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10" y="1602890"/>
            <a:ext cx="5724853" cy="48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0515"/>
          </a:xfrm>
        </p:spPr>
        <p:txBody>
          <a:bodyPr/>
          <a:lstStyle/>
          <a:p>
            <a:pPr algn="ctr"/>
            <a:r>
              <a:rPr lang="en-US" i="1" dirty="0">
                <a:latin typeface="Cooper Black" panose="0208090404030B020404" pitchFamily="18" charset="77"/>
              </a:rPr>
              <a:t>RStudio GUI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B749460-0DFA-BA3F-A87D-38C40081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13" y="909067"/>
            <a:ext cx="9294607" cy="56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0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05424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dirty="0" err="1">
                <a:latin typeface="Cooper Black" panose="0208090404030B020404" pitchFamily="18" charset="77"/>
              </a:rPr>
              <a:t>Downloading</a:t>
            </a:r>
            <a:r>
              <a:rPr lang="de-DE" dirty="0">
                <a:latin typeface="Cooper Black" panose="0208090404030B020404" pitchFamily="18" charset="77"/>
              </a:rPr>
              <a:t> Software </a:t>
            </a:r>
            <a:r>
              <a:rPr lang="de-DE" dirty="0" err="1">
                <a:latin typeface="Cooper Black" panose="0208090404030B020404" pitchFamily="18" charset="77"/>
              </a:rPr>
              <a:t>and</a:t>
            </a:r>
            <a:r>
              <a:rPr lang="de-DE" dirty="0">
                <a:latin typeface="Cooper Black" panose="0208090404030B020404" pitchFamily="18" charset="77"/>
              </a:rPr>
              <a:t> 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C67A2-BF91-E549-8BF8-D5FD67A8362D}"/>
              </a:ext>
            </a:extLst>
          </p:cNvPr>
          <p:cNvSpPr txBox="1"/>
          <p:nvPr/>
        </p:nvSpPr>
        <p:spPr>
          <a:xfrm>
            <a:off x="505609" y="1054249"/>
            <a:ext cx="57983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Download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US" b="1" i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from </a:t>
            </a:r>
            <a:r>
              <a:rPr lang="en-US" b="1" dirty="0">
                <a:latin typeface="Cambria" panose="02040503050406030204" pitchFamily="18" charset="0"/>
                <a:hlinkClick r:id="rId2"/>
              </a:rPr>
              <a:t>https://www.r-project.org</a:t>
            </a:r>
            <a:endParaRPr lang="en-US" b="1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Download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RStudio</a:t>
            </a:r>
            <a:r>
              <a:rPr lang="en-US" b="1" i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from </a:t>
            </a:r>
            <a:r>
              <a:rPr lang="en-US" b="1" dirty="0">
                <a:latin typeface="Cambria" panose="02040503050406030204" pitchFamily="18" charset="0"/>
                <a:hlinkClick r:id="rId3"/>
              </a:rPr>
              <a:t>https://posit.co/download/rstudio-desktop/</a:t>
            </a:r>
            <a:endParaRPr lang="en-US" b="1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Generally,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US" b="1" i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functions are contained in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Initial download of </a:t>
            </a:r>
            <a:r>
              <a:rPr lang="en-US" b="1" i="1" dirty="0">
                <a:latin typeface="Cambria" panose="02040503050406030204" pitchFamily="18" charset="0"/>
              </a:rPr>
              <a:t>R </a:t>
            </a:r>
            <a:r>
              <a:rPr lang="en-US" b="1" dirty="0">
                <a:latin typeface="Cambria" panose="02040503050406030204" pitchFamily="18" charset="0"/>
              </a:rPr>
              <a:t>comes with foundational packages that provide basic functionality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base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utils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stats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Additional packages require separate downloads from within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RStudio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here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tidyverse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readxl</a:t>
            </a:r>
            <a:r>
              <a:rPr lang="en-US" b="1" dirty="0">
                <a:latin typeface="Cambria" panose="02040503050406030204" pitchFamily="18" charset="0"/>
              </a:rPr>
              <a:t> ,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lubridate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skimr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scales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Download these additional packages by using the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install.packages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 </a:t>
            </a:r>
            <a:r>
              <a:rPr lang="en-US" b="1" dirty="0">
                <a:latin typeface="Cambria" panose="02040503050406030204" pitchFamily="18" charset="0"/>
              </a:rPr>
              <a:t>function in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Console</a:t>
            </a:r>
            <a:r>
              <a:rPr lang="en-US" b="1" dirty="0">
                <a:latin typeface="Cambria" panose="02040503050406030204" pitchFamily="18" charset="0"/>
              </a:rPr>
              <a:t> window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install.packages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(“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tidyverse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80DB62-210E-9AFE-2736-F53085634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649" y="915050"/>
            <a:ext cx="4983001" cy="2515953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51745F-0D31-5486-41AD-7E5123366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649" y="3775934"/>
            <a:ext cx="5245724" cy="26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612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52350"/>
            <a:ext cx="6616850" cy="706065"/>
          </a:xfrm>
        </p:spPr>
        <p:txBody>
          <a:bodyPr anchor="ctr"/>
          <a:lstStyle/>
          <a:p>
            <a:pPr algn="ctr"/>
            <a:r>
              <a:rPr lang="en-US" i="1" dirty="0">
                <a:latin typeface="Cooper Black" panose="0208090404030B020404" pitchFamily="18" charset="77"/>
              </a:rPr>
              <a:t>R Markdown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80306"/>
            <a:ext cx="4970032" cy="5800193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 Markdown scripts </a:t>
            </a:r>
            <a:r>
              <a:rPr lang="en-US" b="1" dirty="0">
                <a:latin typeface="Cambria" panose="02040503050406030204" pitchFamily="18" charset="0"/>
              </a:rPr>
              <a:t>are useful for producing reproducible reports consisting of three parts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YAML section to set-up a report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R Markdown sections to describe analytical work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Code chunks to perform analytical work</a:t>
            </a:r>
          </a:p>
          <a:p>
            <a:r>
              <a:rPr lang="en-US" b="1" dirty="0">
                <a:latin typeface="Cambria" panose="02040503050406030204" pitchFamily="18" charset="0"/>
              </a:rPr>
              <a:t>Reports output to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HTML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PDF</a:t>
            </a:r>
            <a:r>
              <a:rPr lang="en-US" b="1" dirty="0">
                <a:latin typeface="Cambria" panose="02040503050406030204" pitchFamily="18" charset="0"/>
              </a:rPr>
              <a:t>, and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Word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Can control what outputs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Descriptions plus code plus results, just descriptions and code, just descriptions and results</a:t>
            </a:r>
          </a:p>
          <a:p>
            <a:endParaRPr lang="en-US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E5B07B5-DEEE-8D97-C1C0-9E31B37C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76" y="52350"/>
            <a:ext cx="4627357" cy="269680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BE61E1D-D105-6C12-3624-BF90636C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60" y="2871045"/>
            <a:ext cx="4510517" cy="166430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DE8E1D-6E1E-0F5C-2517-53FB7E933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267" y="3120511"/>
            <a:ext cx="2927866" cy="36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72"/>
            <a:ext cx="10515600" cy="6788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Code Chunk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C58E6-D51D-B348-84CD-3BAEB442DD64}"/>
              </a:ext>
            </a:extLst>
          </p:cNvPr>
          <p:cNvSpPr txBox="1"/>
          <p:nvPr/>
        </p:nvSpPr>
        <p:spPr>
          <a:xfrm>
            <a:off x="76462" y="643767"/>
            <a:ext cx="70451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Code chunks </a:t>
            </a:r>
            <a:r>
              <a:rPr lang="en-US" b="1" dirty="0">
                <a:latin typeface="Cambria" panose="02040503050406030204" pitchFamily="18" charset="0"/>
              </a:rPr>
              <a:t>begin and end with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three backticks </a:t>
            </a:r>
            <a:r>
              <a:rPr lang="en-US" b="1" dirty="0">
                <a:latin typeface="Cambria" panose="020405030504060302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```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Code chunks require a specification of the type of code that will be written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Indicated by the first statement inside the curly (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{ }</a:t>
            </a:r>
            <a:r>
              <a:rPr lang="en-US" b="1" dirty="0">
                <a:latin typeface="Cambria" panose="02040503050406030204" pitchFamily="18" charset="0"/>
              </a:rPr>
              <a:t>) braces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The letter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US" b="1" dirty="0">
                <a:latin typeface="Cambria" panose="02040503050406030204" pitchFamily="18" charset="0"/>
              </a:rPr>
              <a:t> indicates we will write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 </a:t>
            </a:r>
            <a:r>
              <a:rPr lang="en-US" b="1" dirty="0">
                <a:latin typeface="Cambria" panose="02040503050406030204" pitchFamily="18" charset="0"/>
              </a:rPr>
              <a:t>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RStudio</a:t>
            </a:r>
            <a:r>
              <a:rPr lang="en-US" b="1" i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supports other languages like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Python</a:t>
            </a:r>
            <a:r>
              <a:rPr lang="en-US" b="1" i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and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The other specifications are optional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The second slot is reserved for naming the code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In this example, the name of the code chunk is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include </a:t>
            </a:r>
            <a:r>
              <a:rPr lang="en-US" b="1" dirty="0">
                <a:latin typeface="Cambria" panose="02040503050406030204" pitchFamily="18" charset="0"/>
              </a:rPr>
              <a:t>option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prohibits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the code and results from appearing in the knitted report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Code is still executed and results can be used by other code chunks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This code chunk sets the default options for the other code chunks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echo </a:t>
            </a:r>
            <a:r>
              <a:rPr lang="en-US" b="1" dirty="0">
                <a:latin typeface="Cambria" panose="02040503050406030204" pitchFamily="18" charset="0"/>
              </a:rPr>
              <a:t>option indicates whether code will appear in the knitted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message </a:t>
            </a:r>
            <a:r>
              <a:rPr lang="en-US" b="1" dirty="0">
                <a:latin typeface="Cambria" panose="02040503050406030204" pitchFamily="18" charset="0"/>
              </a:rPr>
              <a:t>option indicates whether messages will appear in the knitted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warning </a:t>
            </a:r>
            <a:r>
              <a:rPr lang="en-US" b="1" dirty="0">
                <a:latin typeface="Cambria" panose="02040503050406030204" pitchFamily="18" charset="0"/>
              </a:rPr>
              <a:t>option indicates whether warnings will appear in the knitted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8C43D2-AB3C-B5C2-6075-45222A3B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132" y="2126137"/>
            <a:ext cx="4827868" cy="26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94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515600" cy="872004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R Markdown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44716-004E-A94B-B29A-33466F6324E6}"/>
              </a:ext>
            </a:extLst>
          </p:cNvPr>
          <p:cNvSpPr txBox="1"/>
          <p:nvPr/>
        </p:nvSpPr>
        <p:spPr>
          <a:xfrm>
            <a:off x="645459" y="957431"/>
            <a:ext cx="11080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This report includes section headings indicated by ##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#</a:t>
            </a:r>
            <a:r>
              <a:rPr lang="en-US" b="1" dirty="0">
                <a:latin typeface="Cambria" panose="02040503050406030204" pitchFamily="18" charset="0"/>
              </a:rPr>
              <a:t> is a level 1 heading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##</a:t>
            </a:r>
            <a:r>
              <a:rPr lang="en-US" b="1" dirty="0">
                <a:latin typeface="Cambria" panose="02040503050406030204" pitchFamily="18" charset="0"/>
              </a:rPr>
              <a:t> a level 2 heading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###</a:t>
            </a:r>
            <a:r>
              <a:rPr lang="en-US" b="1" dirty="0">
                <a:latin typeface="Cambria" panose="02040503050406030204" pitchFamily="18" charset="0"/>
              </a:rPr>
              <a:t> a level 3 heading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Asterisks (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*</a:t>
            </a:r>
            <a:r>
              <a:rPr lang="en-US" b="1" dirty="0">
                <a:latin typeface="Cambria" panose="02040503050406030204" pitchFamily="18" charset="0"/>
              </a:rPr>
              <a:t>) and underbars (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_</a:t>
            </a:r>
            <a:r>
              <a:rPr lang="en-US" b="1" dirty="0">
                <a:latin typeface="Cambria" panose="02040503050406030204" pitchFamily="18" charset="0"/>
              </a:rPr>
              <a:t>) make words italics and/or bold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A single asterisk or underbar makes words italic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A double asterisk or underbar makes words bold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Mixing asterisks and underbars allows the possibility to make words bold and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Ordered lists can be created with numbers as shown in the 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Square brackets with text followed by parentheses with a web address </a:t>
            </a:r>
            <a:r>
              <a:rPr lang="en-US" b="1">
                <a:latin typeface="Cambria" panose="02040503050406030204" pitchFamily="18" charset="0"/>
              </a:rPr>
              <a:t>create text </a:t>
            </a:r>
            <a:r>
              <a:rPr lang="en-US" b="1" dirty="0">
                <a:latin typeface="Cambria" panose="02040503050406030204" pitchFamily="18" charset="0"/>
              </a:rPr>
              <a:t>links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AA05FF-B800-CD65-ADBB-36B7A4D3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51" y="4303435"/>
            <a:ext cx="6210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5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0" dirty="0">
                <a:latin typeface="Cooper Black" panose="0208090404030B020404" pitchFamily="18" charset="77"/>
              </a:rPr>
              <a:t>Data Queries:</a:t>
            </a:r>
            <a:br>
              <a:rPr lang="en-US" noProof="0" dirty="0">
                <a:latin typeface="Cooper Black" panose="0208090404030B020404" pitchFamily="18" charset="77"/>
              </a:rPr>
            </a:br>
            <a:r>
              <a:rPr lang="en-US" noProof="0" dirty="0">
                <a:latin typeface="Cooper Black" panose="0208090404030B020404" pitchFamily="18" charset="77"/>
              </a:rPr>
              <a:t>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8AEE7-4E7B-4585-A611-CB540405B1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0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00540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Activating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84" y="1640606"/>
            <a:ext cx="7369885" cy="3408605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Downloaded packages must be activated in a given working session with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library()</a:t>
            </a:r>
            <a:r>
              <a:rPr lang="en-US" b="1" dirty="0">
                <a:latin typeface="Cambria" panose="02040503050406030204" pitchFamily="18" charset="0"/>
              </a:rPr>
              <a:t> function</a:t>
            </a:r>
          </a:p>
          <a:p>
            <a:r>
              <a:rPr lang="en-US" b="1" dirty="0">
                <a:latin typeface="Cambria" panose="02040503050406030204" pitchFamily="18" charset="0"/>
              </a:rPr>
              <a:t>This example loads six different packages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06DF51-E75A-0926-9C9D-1A3EF3D4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17" y="1328634"/>
            <a:ext cx="3921405" cy="3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82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731"/>
            <a:ext cx="10515600" cy="1051522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61" y="1416646"/>
            <a:ext cx="10515600" cy="192898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Import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Excel</a:t>
            </a:r>
            <a:r>
              <a:rPr lang="en-US" b="1" dirty="0">
                <a:latin typeface="Cambria" panose="02040503050406030204" pitchFamily="18" charset="0"/>
              </a:rPr>
              <a:t> files from the project directory using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here() </a:t>
            </a:r>
            <a:r>
              <a:rPr lang="en-US" b="1" dirty="0">
                <a:latin typeface="Cambria" panose="02040503050406030204" pitchFamily="18" charset="0"/>
              </a:rPr>
              <a:t>and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read_excel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</a:t>
            </a:r>
            <a:r>
              <a:rPr lang="en-US" b="1" dirty="0">
                <a:latin typeface="Cambria" panose="02040503050406030204" pitchFamily="18" charset="0"/>
              </a:rPr>
              <a:t> functions</a:t>
            </a:r>
          </a:p>
          <a:p>
            <a:r>
              <a:rPr lang="en-US" b="1" dirty="0">
                <a:latin typeface="Cambria" panose="02040503050406030204" pitchFamily="18" charset="0"/>
              </a:rPr>
              <a:t>This code navigates to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data</a:t>
            </a:r>
            <a:r>
              <a:rPr lang="en-US" b="1" dirty="0">
                <a:latin typeface="Cambria" panose="02040503050406030204" pitchFamily="18" charset="0"/>
              </a:rPr>
              <a:t> folder to find the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clients.xlsx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data file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first sheet </a:t>
            </a:r>
            <a:r>
              <a:rPr lang="en-US" b="1" dirty="0">
                <a:latin typeface="Cambria" panose="02040503050406030204" pitchFamily="18" charset="0"/>
              </a:rPr>
              <a:t>is of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Excel</a:t>
            </a:r>
            <a:r>
              <a:rPr lang="en-US" b="1" dirty="0">
                <a:latin typeface="Cambria" panose="02040503050406030204" pitchFamily="18" charset="0"/>
              </a:rPr>
              <a:t> file is imported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BBCF615-DDDC-17BE-D5F8-C147A2BB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3648075"/>
            <a:ext cx="5753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8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7431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75" y="1061831"/>
            <a:ext cx="5056991" cy="50291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Cleaning data includes tasks such as: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Changing variable types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From characters to factors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Changing the labels of factors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Making the labels a consistent case for visualizations and summaries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Adding identifying variables for clarification</a:t>
            </a:r>
          </a:p>
          <a:p>
            <a:r>
              <a:rPr lang="en-US" b="1" dirty="0">
                <a:latin typeface="Cambria" panose="02040503050406030204" pitchFamily="18" charset="0"/>
              </a:rPr>
              <a:t>Example uses combination of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mutate() </a:t>
            </a:r>
            <a:r>
              <a:rPr lang="en-US" b="1" dirty="0">
                <a:latin typeface="Cambria" panose="020405030504060302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across() </a:t>
            </a:r>
            <a:r>
              <a:rPr lang="en-US" b="1" dirty="0">
                <a:latin typeface="Cambria" panose="02040503050406030204" pitchFamily="18" charset="0"/>
              </a:rPr>
              <a:t>functions for this cleaning task plus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rowid_to_column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 </a:t>
            </a:r>
            <a:r>
              <a:rPr lang="en-US" b="1" dirty="0">
                <a:latin typeface="Cambria" panose="02040503050406030204" pitchFamily="18" charset="0"/>
              </a:rPr>
              <a:t>to add an identifying variable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541707-3278-E083-4044-B9F1500B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151068"/>
            <a:ext cx="388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83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65"/>
            <a:ext cx="10515600" cy="817582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73" y="1427592"/>
            <a:ext cx="5078506" cy="508188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Querying data includes task such as: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Examining overall properties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Number of observations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Number of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Considering the types of variables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Double/numeric, character, factor, integer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Viewing different parts of the data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Filtering for top and bottom rows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Looking at values of specific variables or units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85953B-BDA1-CE3A-9F83-8E808288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7" y="1079107"/>
            <a:ext cx="5089642" cy="54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23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65"/>
            <a:ext cx="10515600" cy="817582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Summarizing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73" y="1427592"/>
            <a:ext cx="5078506" cy="5081886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Summarizing data includes task such as: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Counting the number of values of discrete variables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Number of observations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Number of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Computing the average, standard deviation, and percentiles of continuous variables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0AFEEB6-2AD6-3CB4-B660-02B3CB24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01" y="978947"/>
            <a:ext cx="3517900" cy="26797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1327B3-9E38-AB82-A186-E5F6A538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107927"/>
            <a:ext cx="4114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28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65"/>
            <a:ext cx="7047155" cy="817582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73" y="1427592"/>
            <a:ext cx="5078506" cy="50818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Data visualization involves understanding what kinds of geometries can effectively present data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ggplot2</a:t>
            </a:r>
            <a:r>
              <a:rPr lang="en-US" b="1" dirty="0">
                <a:latin typeface="Cambria" panose="02040503050406030204" pitchFamily="18" charset="0"/>
              </a:rPr>
              <a:t> package and other supporting packages offer the capability to create different types of visualizations including: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Single discrete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Single continuous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Multiple variables consisting of any combination of discrete and continuous variables</a:t>
            </a:r>
          </a:p>
        </p:txBody>
      </p:sp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CB9F38B7-AA5A-62CE-AD06-D939D087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41" y="371691"/>
            <a:ext cx="2326536" cy="6114617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77B3AB-6CDA-12B4-4DED-7561D560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400" y="3666908"/>
            <a:ext cx="2768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6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4479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Saving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540"/>
            <a:ext cx="7520492" cy="245805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We can save any created objects in an 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RStudio</a:t>
            </a:r>
            <a:r>
              <a:rPr lang="en-US" b="1" dirty="0">
                <a:latin typeface="Cambria" panose="02040503050406030204" pitchFamily="18" charset="0"/>
              </a:rPr>
              <a:t> session to the project directory</a:t>
            </a:r>
          </a:p>
          <a:p>
            <a:r>
              <a:rPr lang="en-US" b="1" dirty="0">
                <a:latin typeface="Cambria" panose="02040503050406030204" pitchFamily="18" charset="0"/>
              </a:rPr>
              <a:t>Export data tables as comma separated values prepared for Excel using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here() </a:t>
            </a:r>
            <a:r>
              <a:rPr lang="en-US" b="1" dirty="0">
                <a:latin typeface="Cambria" panose="02040503050406030204" pitchFamily="18" charset="0"/>
              </a:rPr>
              <a:t>and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write_excel_csv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</a:t>
            </a:r>
            <a:r>
              <a:rPr lang="en-US" b="1" dirty="0">
                <a:latin typeface="Cambria" panose="02040503050406030204" pitchFamily="18" charset="0"/>
              </a:rPr>
              <a:t> functions</a:t>
            </a:r>
          </a:p>
          <a:p>
            <a:r>
              <a:rPr lang="en-US" b="1" dirty="0">
                <a:latin typeface="Cambria" panose="02040503050406030204" pitchFamily="18" charset="0"/>
              </a:rPr>
              <a:t>Save plots created with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ggplot2</a:t>
            </a:r>
            <a:r>
              <a:rPr lang="en-US" b="1" dirty="0">
                <a:latin typeface="Cambria" panose="02040503050406030204" pitchFamily="18" charset="0"/>
              </a:rPr>
              <a:t> functions using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ggsave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</a:t>
            </a:r>
          </a:p>
          <a:p>
            <a:r>
              <a:rPr lang="en-US" b="1" dirty="0">
                <a:latin typeface="Cambria" panose="02040503050406030204" pitchFamily="18" charset="0"/>
              </a:rPr>
              <a:t>Example code below navigates to the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data</a:t>
            </a:r>
            <a:r>
              <a:rPr lang="en-US" b="1" dirty="0">
                <a:latin typeface="Cambria" panose="02040503050406030204" pitchFamily="18" charset="0"/>
              </a:rPr>
              <a:t> folder of the project directory to save the data object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</a:rPr>
              <a:t>clients_work</a:t>
            </a:r>
            <a:r>
              <a:rPr lang="en-US" b="1" dirty="0">
                <a:latin typeface="Cambria" panose="02040503050406030204" pitchFamily="18" charset="0"/>
              </a:rPr>
              <a:t> as a data file named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clients_s1_work.csv </a:t>
            </a:r>
          </a:p>
          <a:p>
            <a:r>
              <a:rPr lang="en-US" b="1" dirty="0">
                <a:latin typeface="Cambria" panose="02040503050406030204" pitchFamily="18" charset="0"/>
              </a:rPr>
              <a:t>Example code to the right saves multiple plots </a:t>
            </a:r>
            <a:r>
              <a:rPr lang="en-US" b="1">
                <a:latin typeface="Cambria" panose="02040503050406030204" pitchFamily="18" charset="0"/>
              </a:rPr>
              <a:t>using </a:t>
            </a:r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</a:rPr>
              <a:t>walk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 </a:t>
            </a:r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435756C-0A2A-AB4B-D9E8-9F2A8722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429000"/>
            <a:ext cx="5664200" cy="18415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0B12F28-FEB2-833F-FC90-B67371EE0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0" y="615945"/>
            <a:ext cx="2279973" cy="59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7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823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Motivations for Business Analytics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4" y="774552"/>
            <a:ext cx="10876879" cy="583064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Business analytics are motivated by questions of interest for the business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Who are our customers?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What kinds of products do our customers buy?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How can we retain our customers?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Where should we invest our funds?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How can we improve our work processes?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How do we attract top talent to the business?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In what areas do our competitors perform better than us?</a:t>
            </a:r>
          </a:p>
          <a:p>
            <a:r>
              <a:rPr lang="en-US" b="1" dirty="0">
                <a:latin typeface="Cambria" panose="02040503050406030204" pitchFamily="18" charset="0"/>
              </a:rPr>
              <a:t>Effective businesses, institutions, and non-profit organizations 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collect </a:t>
            </a:r>
            <a:r>
              <a:rPr lang="en-US" b="1" dirty="0">
                <a:latin typeface="Cambria" panose="02040503050406030204" pitchFamily="18" charset="0"/>
              </a:rPr>
              <a:t>and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analyze data </a:t>
            </a:r>
            <a:r>
              <a:rPr lang="en-US" b="1" dirty="0">
                <a:latin typeface="Cambria" panose="02040503050406030204" pitchFamily="18" charset="0"/>
              </a:rPr>
              <a:t>on their various questions of interest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7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823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Investigative Process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0A9CA0-5CCD-DF44-A2FF-EBED0E82D98D}"/>
              </a:ext>
            </a:extLst>
          </p:cNvPr>
          <p:cNvSpPr/>
          <p:nvPr/>
        </p:nvSpPr>
        <p:spPr>
          <a:xfrm>
            <a:off x="3948057" y="911931"/>
            <a:ext cx="4199068" cy="690937"/>
          </a:xfrm>
          <a:prstGeom prst="roundRect">
            <a:avLst>
              <a:gd name="adj" fmla="val 1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Ask a Business Question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180D6D-3551-2846-B1E3-9FA20F1F8C41}"/>
              </a:ext>
            </a:extLst>
          </p:cNvPr>
          <p:cNvSpPr/>
          <p:nvPr/>
        </p:nvSpPr>
        <p:spPr>
          <a:xfrm>
            <a:off x="3948057" y="1720422"/>
            <a:ext cx="4199068" cy="690937"/>
          </a:xfrm>
          <a:prstGeom prst="roundRect">
            <a:avLst>
              <a:gd name="adj" fmla="val 1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Determine Expectations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EFE23F4-C65A-1842-A903-D71C5975000B}"/>
              </a:ext>
            </a:extLst>
          </p:cNvPr>
          <p:cNvSpPr/>
          <p:nvPr/>
        </p:nvSpPr>
        <p:spPr>
          <a:xfrm>
            <a:off x="3948057" y="2528913"/>
            <a:ext cx="4199068" cy="690937"/>
          </a:xfrm>
          <a:prstGeom prst="roundRect">
            <a:avLst>
              <a:gd name="adj" fmla="val 1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Operationalize Variables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501013-DC6F-4C4A-8248-40B94918B608}"/>
              </a:ext>
            </a:extLst>
          </p:cNvPr>
          <p:cNvSpPr/>
          <p:nvPr/>
        </p:nvSpPr>
        <p:spPr>
          <a:xfrm>
            <a:off x="3948057" y="3339541"/>
            <a:ext cx="4199068" cy="690937"/>
          </a:xfrm>
          <a:prstGeom prst="roundRect">
            <a:avLst>
              <a:gd name="adj" fmla="val 1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Design Data Collection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BFC0E68-2A5C-BA41-A4D9-960A880DC897}"/>
              </a:ext>
            </a:extLst>
          </p:cNvPr>
          <p:cNvSpPr/>
          <p:nvPr/>
        </p:nvSpPr>
        <p:spPr>
          <a:xfrm>
            <a:off x="3948057" y="4150169"/>
            <a:ext cx="4199068" cy="690937"/>
          </a:xfrm>
          <a:prstGeom prst="roundRect">
            <a:avLst>
              <a:gd name="adj" fmla="val 1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Collect 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D76B903-83D5-8C43-AEFC-E5B4B53B17A2}"/>
              </a:ext>
            </a:extLst>
          </p:cNvPr>
          <p:cNvSpPr/>
          <p:nvPr/>
        </p:nvSpPr>
        <p:spPr>
          <a:xfrm>
            <a:off x="3948057" y="4960797"/>
            <a:ext cx="4199068" cy="690937"/>
          </a:xfrm>
          <a:prstGeom prst="roundRect">
            <a:avLst>
              <a:gd name="adj" fmla="val 10000"/>
            </a:avLst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Summarize, Visualize, Analyze Data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BF7418-78DE-A445-BD84-1C53EE586C7D}"/>
              </a:ext>
            </a:extLst>
          </p:cNvPr>
          <p:cNvSpPr/>
          <p:nvPr/>
        </p:nvSpPr>
        <p:spPr>
          <a:xfrm>
            <a:off x="3948057" y="5771425"/>
            <a:ext cx="4199068" cy="690937"/>
          </a:xfrm>
          <a:prstGeom prst="roundRect">
            <a:avLst>
              <a:gd name="adj" fmla="val 10000"/>
            </a:avLst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Report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C330D1E9-F606-13F6-2C60-C6B5C4D718DE}"/>
              </a:ext>
            </a:extLst>
          </p:cNvPr>
          <p:cNvSpPr/>
          <p:nvPr/>
        </p:nvSpPr>
        <p:spPr>
          <a:xfrm>
            <a:off x="1705086" y="1404387"/>
            <a:ext cx="1559859" cy="4561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44C7EE0-9BC9-C13E-42B9-5F3D307346C7}"/>
              </a:ext>
            </a:extLst>
          </p:cNvPr>
          <p:cNvSpPr/>
          <p:nvPr/>
        </p:nvSpPr>
        <p:spPr>
          <a:xfrm rot="10800000">
            <a:off x="8830237" y="1404386"/>
            <a:ext cx="1559859" cy="4561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823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Analytic Workflows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46E074-D633-EE40-8A70-56C0758B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19" y="1172585"/>
            <a:ext cx="10876879" cy="531427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Typical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analytical workflow </a:t>
            </a:r>
            <a:r>
              <a:rPr lang="en-US" b="1" dirty="0">
                <a:latin typeface="Cambria" panose="02040503050406030204" pitchFamily="18" charset="0"/>
              </a:rPr>
              <a:t>involves the following steps: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Importing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Cleaning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Querying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Transforming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Summarizing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Visualizing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Modeling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Exporting data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Creating reports, presentations, and/or dashboards</a:t>
            </a: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4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35915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Components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5" y="774552"/>
            <a:ext cx="10515600" cy="58306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Data consists of two components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What units are measured?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Employees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Products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What variables are measured?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Personality of employees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Features of products</a:t>
            </a:r>
          </a:p>
          <a:p>
            <a:r>
              <a:rPr lang="en-US" b="1" dirty="0">
                <a:latin typeface="Cambria" panose="02040503050406030204" pitchFamily="18" charset="0"/>
              </a:rPr>
              <a:t>Units might be defined by multiple identifying variables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Performance of employees across many weeks who work on different teams 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An observation consists of measuring an employee (first identifying variable) during a week (second identifying variable) on a team (third identifying variable)</a:t>
            </a:r>
          </a:p>
          <a:p>
            <a:r>
              <a:rPr lang="en-US" b="1" dirty="0">
                <a:latin typeface="Cambria" panose="02040503050406030204" pitchFamily="18" charset="0"/>
              </a:rPr>
              <a:t>Variables might be functions of each other or exist at different levels of aggregations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Five survey items measuring conscientiousness might be averaged for a single conscientiousness score</a:t>
            </a: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Individual performance of a team of employees might be averaged for a single team performance score</a:t>
            </a: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9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Data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1B710F-98E1-4341-B74C-F3DD835A5E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15497" y="1890171"/>
          <a:ext cx="796100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3933790556"/>
                    </a:ext>
                  </a:extLst>
                </a:gridCol>
                <a:gridCol w="1016699">
                  <a:extLst>
                    <a:ext uri="{9D8B030D-6E8A-4147-A177-3AD203B41FA5}">
                      <a16:colId xmlns:a16="http://schemas.microsoft.com/office/drawing/2014/main" val="3082806126"/>
                    </a:ext>
                  </a:extLst>
                </a:gridCol>
                <a:gridCol w="1595882">
                  <a:extLst>
                    <a:ext uri="{9D8B030D-6E8A-4147-A177-3AD203B41FA5}">
                      <a16:colId xmlns:a16="http://schemas.microsoft.com/office/drawing/2014/main" val="904288332"/>
                    </a:ext>
                  </a:extLst>
                </a:gridCol>
                <a:gridCol w="1040257">
                  <a:extLst>
                    <a:ext uri="{9D8B030D-6E8A-4147-A177-3AD203B41FA5}">
                      <a16:colId xmlns:a16="http://schemas.microsoft.com/office/drawing/2014/main" val="1054925414"/>
                    </a:ext>
                  </a:extLst>
                </a:gridCol>
                <a:gridCol w="1040257">
                  <a:extLst>
                    <a:ext uri="{9D8B030D-6E8A-4147-A177-3AD203B41FA5}">
                      <a16:colId xmlns:a16="http://schemas.microsoft.com/office/drawing/2014/main" val="50641272"/>
                    </a:ext>
                  </a:extLst>
                </a:gridCol>
                <a:gridCol w="1040257">
                  <a:extLst>
                    <a:ext uri="{9D8B030D-6E8A-4147-A177-3AD203B41FA5}">
                      <a16:colId xmlns:a16="http://schemas.microsoft.com/office/drawing/2014/main" val="1796302585"/>
                    </a:ext>
                  </a:extLst>
                </a:gridCol>
                <a:gridCol w="1278011">
                  <a:extLst>
                    <a:ext uri="{9D8B030D-6E8A-4147-A177-3AD203B41FA5}">
                      <a16:colId xmlns:a16="http://schemas.microsoft.com/office/drawing/2014/main" val="100882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ambria" panose="02040503050406030204" pitchFamily="18" charset="0"/>
                        </a:rPr>
                        <a:t>emp_id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ambria" panose="02040503050406030204" pitchFamily="18" charset="0"/>
                        </a:rPr>
                        <a:t>team_id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perf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consc_1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consc_2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consc_3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ambria" panose="02040503050406030204" pitchFamily="18" charset="0"/>
                        </a:rPr>
                        <a:t>consc_avg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5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6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2.33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3.33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43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79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6.67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54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4.33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67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0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6.33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0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11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54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F9E5-FE4E-A141-8AB2-171BF9D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35" y="645459"/>
            <a:ext cx="11371729" cy="6131859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We can define variables in four ways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By their investigative purpose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A variable whose scores we want to explain or predict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Dependent variable, outcome variable, endogenous variable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A variable whose scores we use to explain or predict other variables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Independent variable, predictor variable, exogenous variable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By measurement properties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Nominal variables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Gender, training intervention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Values represent categories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Ordinal variables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Order of finishing assignments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Values reflect order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Interval variables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Temperature, potentially intelligence tests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Equal intervals anywhere on scale (i.e., equidistance)</a:t>
            </a:r>
          </a:p>
          <a:p>
            <a:pPr lvl="4"/>
            <a:r>
              <a:rPr lang="en-US" b="1" dirty="0">
                <a:latin typeface="Cambria" panose="02040503050406030204" pitchFamily="18" charset="0"/>
              </a:rPr>
              <a:t>Difference in Fahrenheit temperature of 120 and 80 equals the difference in Fahrenheit temperature of 150 and 110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Ratio variables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Productivity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Equidistance plus a true zero value</a:t>
            </a:r>
          </a:p>
          <a:p>
            <a:pPr lvl="4"/>
            <a:r>
              <a:rPr lang="en-US" b="1" dirty="0">
                <a:latin typeface="Cambria" panose="02040503050406030204" pitchFamily="18" charset="0"/>
              </a:rPr>
              <a:t>An employee finished twice as many tasks as the average employee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By continuum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Continuous variables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Measured along an infinitesimal continuum </a:t>
            </a:r>
          </a:p>
          <a:p>
            <a:pPr lvl="4"/>
            <a:r>
              <a:rPr lang="en-US" b="1" dirty="0">
                <a:latin typeface="Cambria" panose="02040503050406030204" pitchFamily="18" charset="0"/>
              </a:rPr>
              <a:t>Age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Discrete variables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Measured in whole units</a:t>
            </a:r>
          </a:p>
          <a:p>
            <a:pPr lvl="4"/>
            <a:r>
              <a:rPr lang="en-US" b="1" dirty="0">
                <a:latin typeface="Cambria" panose="02040503050406030204" pitchFamily="18" charset="0"/>
              </a:rPr>
              <a:t>Number of absences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By numeric representation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Quantitative variables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Uses numbers to reflect values</a:t>
            </a:r>
          </a:p>
          <a:p>
            <a:pPr lvl="4"/>
            <a:r>
              <a:rPr lang="en-US" b="1" dirty="0">
                <a:latin typeface="Cambria" panose="02040503050406030204" pitchFamily="18" charset="0"/>
              </a:rPr>
              <a:t>Rank ordering performance with numbers (e.g., 1</a:t>
            </a:r>
            <a:r>
              <a:rPr lang="en-US" b="1" baseline="30000" dirty="0">
                <a:latin typeface="Cambria" panose="02040503050406030204" pitchFamily="18" charset="0"/>
              </a:rPr>
              <a:t>st</a:t>
            </a:r>
            <a:r>
              <a:rPr lang="en-US" b="1" dirty="0">
                <a:latin typeface="Cambria" panose="02040503050406030204" pitchFamily="18" charset="0"/>
              </a:rPr>
              <a:t>, 2</a:t>
            </a:r>
            <a:r>
              <a:rPr lang="en-US" b="1" baseline="30000" dirty="0">
                <a:latin typeface="Cambria" panose="02040503050406030204" pitchFamily="18" charset="0"/>
              </a:rPr>
              <a:t>nd</a:t>
            </a:r>
            <a:r>
              <a:rPr lang="en-US" b="1" dirty="0">
                <a:latin typeface="Cambria" panose="02040503050406030204" pitchFamily="18" charset="0"/>
              </a:rPr>
              <a:t>, 3</a:t>
            </a:r>
            <a:r>
              <a:rPr lang="en-US" b="1" baseline="30000" dirty="0">
                <a:latin typeface="Cambria" panose="02040503050406030204" pitchFamily="18" charset="0"/>
              </a:rPr>
              <a:t>rd</a:t>
            </a:r>
            <a:r>
              <a:rPr lang="en-US" b="1" dirty="0">
                <a:latin typeface="Cambria" panose="02040503050406030204" pitchFamily="18" charset="0"/>
              </a:rPr>
              <a:t>, etc.)</a:t>
            </a:r>
          </a:p>
          <a:p>
            <a:pPr lvl="2"/>
            <a:r>
              <a:rPr lang="en-US" b="1" dirty="0">
                <a:latin typeface="Cambria" panose="02040503050406030204" pitchFamily="18" charset="0"/>
              </a:rPr>
              <a:t>Qualitative variables</a:t>
            </a:r>
          </a:p>
          <a:p>
            <a:pPr lvl="3"/>
            <a:r>
              <a:rPr lang="en-US" b="1" dirty="0">
                <a:latin typeface="Cambria" panose="02040503050406030204" pitchFamily="18" charset="0"/>
              </a:rPr>
              <a:t>Uses labels to reflects values</a:t>
            </a:r>
          </a:p>
          <a:p>
            <a:pPr lvl="4"/>
            <a:r>
              <a:rPr lang="en-US" b="1" dirty="0">
                <a:latin typeface="Cambria" panose="02040503050406030204" pitchFamily="18" charset="0"/>
              </a:rPr>
              <a:t>Rank ordering performance with labels (e.g., A, B, C, D, etc.)</a:t>
            </a:r>
          </a:p>
          <a:p>
            <a:pPr lvl="4"/>
            <a:endParaRPr lang="en-US" b="1" dirty="0">
              <a:latin typeface="Cambria" panose="02040503050406030204" pitchFamily="18" charset="0"/>
            </a:endParaRPr>
          </a:p>
          <a:p>
            <a:pPr lvl="3"/>
            <a:endParaRPr lang="en-US" b="1" dirty="0">
              <a:latin typeface="Cambria" panose="02040503050406030204" pitchFamily="18" charset="0"/>
            </a:endParaRPr>
          </a:p>
          <a:p>
            <a:pPr lvl="3"/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2426</Words>
  <Application>Microsoft Macintosh PowerPoint</Application>
  <PresentationFormat>Widescreen</PresentationFormat>
  <Paragraphs>418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</vt:lpstr>
      <vt:lpstr>Cooper Black</vt:lpstr>
      <vt:lpstr>Office Theme</vt:lpstr>
      <vt:lpstr>Data Queries: Concepts and Practice</vt:lpstr>
      <vt:lpstr>Overview</vt:lpstr>
      <vt:lpstr>Data Queries: Concepts</vt:lpstr>
      <vt:lpstr>Motivations for Business Analytics</vt:lpstr>
      <vt:lpstr>Investigative Process</vt:lpstr>
      <vt:lpstr>Analytic Workflows</vt:lpstr>
      <vt:lpstr>Components of Data</vt:lpstr>
      <vt:lpstr>Data Example</vt:lpstr>
      <vt:lpstr>Types of Variables</vt:lpstr>
      <vt:lpstr>Properties of Measurement Scales</vt:lpstr>
      <vt:lpstr>Data Files</vt:lpstr>
      <vt:lpstr>Data Cleaning</vt:lpstr>
      <vt:lpstr>Data Querying</vt:lpstr>
      <vt:lpstr>Summarizing Data:  Central Tendency</vt:lpstr>
      <vt:lpstr>Summarizing Data: Properties of Central Tendencies</vt:lpstr>
      <vt:lpstr>Summarizing Data: Variability</vt:lpstr>
      <vt:lpstr>Summarizing Data: Percentiles</vt:lpstr>
      <vt:lpstr>Visualizing Data: Plotting for Discrete/Categorical Variables</vt:lpstr>
      <vt:lpstr>Visualizing Data: Plotting for Continuous/Numeric Variables</vt:lpstr>
      <vt:lpstr>Visualizing Data: Plotting for Two Discrete Variables</vt:lpstr>
      <vt:lpstr>Visualizing Data: Plotting for Two Continuous Variables</vt:lpstr>
      <vt:lpstr>Visualizing Data: Plotting When Combining Discrete and Continuous Variables</vt:lpstr>
      <vt:lpstr>Data Queries: Practice</vt:lpstr>
      <vt:lpstr>R Graphical User Interface (GUI)</vt:lpstr>
      <vt:lpstr>RStudio GUI</vt:lpstr>
      <vt:lpstr>Downloading Software and Packages</vt:lpstr>
      <vt:lpstr>R Markdown Script</vt:lpstr>
      <vt:lpstr>Code Chunk Options</vt:lpstr>
      <vt:lpstr>R Markdown Language</vt:lpstr>
      <vt:lpstr>Activating Packages</vt:lpstr>
      <vt:lpstr>Importing Data</vt:lpstr>
      <vt:lpstr>Cleaning Data</vt:lpstr>
      <vt:lpstr>Querying Data</vt:lpstr>
      <vt:lpstr>Summarizing Data</vt:lpstr>
      <vt:lpstr>Visualizing Data</vt:lpstr>
      <vt:lpstr>Saving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 and RStudio</dc:title>
  <dc:creator>Goran Kuljanin</dc:creator>
  <cp:lastModifiedBy>Goran Kuljanin</cp:lastModifiedBy>
  <cp:revision>208</cp:revision>
  <dcterms:created xsi:type="dcterms:W3CDTF">2020-09-04T15:14:19Z</dcterms:created>
  <dcterms:modified xsi:type="dcterms:W3CDTF">2022-12-31T21:28:31Z</dcterms:modified>
</cp:coreProperties>
</file>