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901" r:id="rId3"/>
    <p:sldId id="902" r:id="rId4"/>
    <p:sldId id="258" r:id="rId5"/>
    <p:sldId id="926" r:id="rId6"/>
    <p:sldId id="927" r:id="rId7"/>
    <p:sldId id="928" r:id="rId8"/>
    <p:sldId id="930" r:id="rId9"/>
    <p:sldId id="932" r:id="rId10"/>
    <p:sldId id="931" r:id="rId11"/>
    <p:sldId id="936" r:id="rId12"/>
    <p:sldId id="933" r:id="rId13"/>
    <p:sldId id="935" r:id="rId14"/>
    <p:sldId id="939" r:id="rId15"/>
    <p:sldId id="934" r:id="rId16"/>
    <p:sldId id="937" r:id="rId17"/>
    <p:sldId id="938" r:id="rId18"/>
    <p:sldId id="944" r:id="rId19"/>
    <p:sldId id="945" r:id="rId20"/>
    <p:sldId id="946" r:id="rId21"/>
    <p:sldId id="940" r:id="rId22"/>
    <p:sldId id="942" r:id="rId23"/>
    <p:sldId id="947" r:id="rId24"/>
    <p:sldId id="903" r:id="rId25"/>
    <p:sldId id="915" r:id="rId26"/>
    <p:sldId id="264" r:id="rId27"/>
    <p:sldId id="266" r:id="rId28"/>
    <p:sldId id="948" r:id="rId29"/>
    <p:sldId id="949" r:id="rId30"/>
    <p:sldId id="951" r:id="rId31"/>
    <p:sldId id="952" r:id="rId32"/>
    <p:sldId id="26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1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8"/>
    <p:restoredTop sz="96208"/>
  </p:normalViewPr>
  <p:slideViewPr>
    <p:cSldViewPr snapToGrid="0" snapToObjects="1">
      <p:cViewPr varScale="1">
        <p:scale>
          <a:sx n="182" d="100"/>
          <a:sy n="182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0E31-CDB4-4C4C-ADD1-816401568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E9C54-D456-1945-AD73-3D1F4C0FF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5DFA-BBB3-AB45-A36D-4173CA8C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4B05A-1DD5-5743-9E75-EDBC6C71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1E6EE-2138-584A-8E12-B9D6C4E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5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7367-FD28-1445-A735-535BFE48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8E061-AA74-8346-9FDD-8456B90CD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4BCB-A234-254B-A264-33C143F5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E192-648E-2940-B5E5-56780957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2982-252E-E54C-9999-6A897623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D061B-8C2F-CA4D-9761-56D0F302C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5503A-164B-2741-A186-19F943017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E2BA-8013-494C-B382-6347E948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4D67-F162-E84E-9079-6764DD6B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AFC47-5708-5849-A1CA-197C653D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ED65-604F-7244-B7C6-1E41DC95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15EC-A979-044B-BA5C-976F3F245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CE53D-F2DA-274A-BE90-2F006B6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8A5E-09D6-FF41-B0BC-83A1C7A1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751E-D60D-E646-8D52-30D7131F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B85F-BF8B-7541-A91D-A6A14D7E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5C37-332E-8144-9EAE-0E106CEF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8E5C-6601-0C43-A963-1CAEB7E6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DEF00-780E-9248-86D8-A50D089E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0178-A7B4-B746-9F40-0FFF8E9F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8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C323-5DEF-E144-832F-DD967EF9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03BF7-0A89-534E-8646-D25009A38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16B98-6968-C949-A1E9-25B917E7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46D4-E596-6E47-89EC-2295BAFD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8643B-2017-3741-8631-D887C3D5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B23C0-539B-4E48-AACA-BD3565D6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F9BD-D9CB-8941-878F-8C37643D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D178D-90C9-5E49-8358-11EF5E61A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4917C-2F40-3440-82BA-A657664AE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93708-C40A-9D45-BE26-9B1C1C01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AA5FD-B143-BB48-935F-2DCB974FE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1EA80-BEF2-E04C-8C86-1C9C6207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3380D-EE0D-BB4F-B4E9-A05ACB9D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A7EB4-9236-3840-999E-3EBB89DA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B226-6ED1-DC4B-A0BE-605B231C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138C3-4811-504C-996D-E1C2CD21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B6EE3-3483-D04E-B39B-9E2DF0C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5BB2F-D120-F442-AE98-523C163B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136A2-1865-9247-8784-6BD3E1B9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8D7D3-B0CB-7A49-9B23-43A15588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FE13B-86F0-C342-B612-7EFD5081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C261-BDEE-AF41-8E92-F2932769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0AB7-6AEB-6B43-943F-82D246E3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317E5-34DD-3D4E-AC94-9D363265F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EE099-42B9-FA4B-92EA-AE39F2FC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5974F-A32E-D848-B6DE-F5DFD22F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E651-25CC-ED4B-82A0-1ED37AA4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2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C3EE-0372-9744-9C49-AC431936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ED7C2-7092-9A49-905A-3B737555C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5CBFF-024B-8049-91A6-7FBDAC44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F1D0A-9E3E-BA47-8389-7E2025D6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C3855-7404-8B4C-A970-1B50C278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F04AD-32D0-1541-BA27-890AB526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2DB2D-7FF9-7247-9B4B-C622C2D1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E9BB2-6029-894F-A0BC-2CF969AAA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A17E-DDCA-4C43-9287-A8C357E5C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7923F-1D17-8E41-B821-3EF1759791B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0887-19E6-AD4D-BF94-4B6EEF4BF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3283C-A369-CB40-8F33-3AE81E9A2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B364-7B9D-5D48-A960-668D18895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latin typeface="Cooper Black" panose="0208090404030B020404" pitchFamily="18" charset="77"/>
                <a:cs typeface="Times New Roman" panose="02020603050405020304" pitchFamily="18" charset="0"/>
              </a:rPr>
              <a:t>Clustering Units:</a:t>
            </a:r>
            <a:br>
              <a:rPr lang="en-US" dirty="0">
                <a:latin typeface="Cooper Black" panose="0208090404030B020404" pitchFamily="18" charset="77"/>
                <a:cs typeface="Times New Roman" panose="02020603050405020304" pitchFamily="18" charset="0"/>
              </a:rPr>
            </a:br>
            <a:r>
              <a:rPr lang="en-US" dirty="0">
                <a:latin typeface="Cooper Black" panose="0208090404030B020404" pitchFamily="18" charset="77"/>
                <a:cs typeface="Times New Roman" panose="02020603050405020304" pitchFamily="18" charset="0"/>
              </a:rPr>
              <a:t>Concepts and Practice</a:t>
            </a:r>
          </a:p>
        </p:txBody>
      </p:sp>
    </p:spTree>
    <p:extLst>
      <p:ext uri="{BB962C8B-B14F-4D97-AF65-F5344CB8AC3E}">
        <p14:creationId xmlns:p14="http://schemas.microsoft.com/office/powerpoint/2010/main" val="14463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43031"/>
            <a:ext cx="11744713" cy="9037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Cluster Distance Metrics 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(Cluster Linkage Method)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82" y="1027356"/>
            <a:ext cx="11448035" cy="5351929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Single linkage:</a:t>
            </a:r>
            <a:r>
              <a:rPr lang="en-US" b="1" dirty="0">
                <a:latin typeface="Cambria" panose="02040503050406030204" pitchFamily="18" charset="0"/>
              </a:rPr>
              <a:t> the distance between two clusters is the distance between the two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closest</a:t>
            </a:r>
            <a:r>
              <a:rPr lang="en-US" b="1" dirty="0">
                <a:latin typeface="Cambria" panose="02040503050406030204" pitchFamily="18" charset="0"/>
              </a:rPr>
              <a:t> observations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Average linkage:</a:t>
            </a:r>
            <a:r>
              <a:rPr lang="en-US" b="1" dirty="0">
                <a:latin typeface="Cambria" panose="02040503050406030204" pitchFamily="18" charset="0"/>
              </a:rPr>
              <a:t> the distance between two clusters is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average</a:t>
            </a:r>
            <a:r>
              <a:rPr lang="en-US" b="1" dirty="0">
                <a:latin typeface="Cambria" panose="02040503050406030204" pitchFamily="18" charset="0"/>
              </a:rPr>
              <a:t> of all distances between the units in the two clusters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Complete linkage:</a:t>
            </a:r>
            <a:r>
              <a:rPr lang="en-US" b="1" dirty="0">
                <a:latin typeface="Cambria" panose="02040503050406030204" pitchFamily="18" charset="0"/>
              </a:rPr>
              <a:t> the distance between two clusters is the distance between the two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furthest</a:t>
            </a:r>
            <a:r>
              <a:rPr lang="en-US" b="1" dirty="0">
                <a:latin typeface="Cambria" panose="02040503050406030204" pitchFamily="18" charset="0"/>
              </a:rPr>
              <a:t> observations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Centroid linkage:</a:t>
            </a:r>
            <a:r>
              <a:rPr lang="en-US" b="1" dirty="0">
                <a:latin typeface="Cambria" panose="02040503050406030204" pitchFamily="18" charset="0"/>
              </a:rPr>
              <a:t> the distance between two clusters is the distance between the two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centroids</a:t>
            </a:r>
            <a:r>
              <a:rPr lang="en-US" b="1" dirty="0">
                <a:latin typeface="Cambria" panose="02040503050406030204" pitchFamily="18" charset="0"/>
              </a:rPr>
              <a:t> of the two clusters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Centroid: a vector of mean values on a set of variables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Ward’s linkage:</a:t>
            </a:r>
            <a:r>
              <a:rPr lang="en-US" b="1" dirty="0">
                <a:latin typeface="Cambria" panose="02040503050406030204" pitchFamily="18" charset="0"/>
              </a:rPr>
              <a:t> the distance between two clusters is the increase in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error sum of squares</a:t>
            </a:r>
            <a:r>
              <a:rPr lang="en-US" b="1" dirty="0">
                <a:latin typeface="Cambria" panose="02040503050406030204" pitchFamily="18" charset="0"/>
              </a:rPr>
              <a:t> that would result by joining the two clusters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Error sum of squares: sum of squared deviations of each unit’s values on a set of variables from the centroid of the set of variables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  <a:p>
            <a:pPr lvl="2"/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0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45949C-3AB4-51AF-4342-85BBC34A1034}"/>
              </a:ext>
            </a:extLst>
          </p:cNvPr>
          <p:cNvSpPr txBox="1"/>
          <p:nvPr/>
        </p:nvSpPr>
        <p:spPr>
          <a:xfrm>
            <a:off x="1908137" y="201972"/>
            <a:ext cx="214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oper Black" panose="0208090404030B020404" pitchFamily="18" charset="77"/>
              </a:rPr>
              <a:t>Single Linkage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CF45F-AD5C-CAB8-B9DA-11F92F928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54" y="660774"/>
            <a:ext cx="4306647" cy="2631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E88321-68C5-716F-D2E5-24AE8816E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71" y="660774"/>
            <a:ext cx="4306647" cy="263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515E69-9DC6-31D2-3F29-182C290F9706}"/>
              </a:ext>
            </a:extLst>
          </p:cNvPr>
          <p:cNvSpPr txBox="1"/>
          <p:nvPr/>
        </p:nvSpPr>
        <p:spPr>
          <a:xfrm>
            <a:off x="7977468" y="210306"/>
            <a:ext cx="246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oper Black" panose="0208090404030B020404" pitchFamily="18" charset="77"/>
              </a:rPr>
              <a:t>Complete Linkage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B0E19-59DA-7310-82F8-55587A4A3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018" y="4024188"/>
            <a:ext cx="4306647" cy="2631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124FA-FDA1-2C5F-BD7F-6A62786857D2}"/>
              </a:ext>
            </a:extLst>
          </p:cNvPr>
          <p:cNvSpPr txBox="1"/>
          <p:nvPr/>
        </p:nvSpPr>
        <p:spPr>
          <a:xfrm>
            <a:off x="4782667" y="3654856"/>
            <a:ext cx="238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oper Black" panose="0208090404030B020404" pitchFamily="18" charset="77"/>
              </a:rPr>
              <a:t>Centroid Linkage</a:t>
            </a:r>
          </a:p>
        </p:txBody>
      </p:sp>
    </p:spTree>
    <p:extLst>
      <p:ext uri="{BB962C8B-B14F-4D97-AF65-F5344CB8AC3E}">
        <p14:creationId xmlns:p14="http://schemas.microsoft.com/office/powerpoint/2010/main" val="402622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-10758"/>
            <a:ext cx="11744713" cy="7268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Dendrograms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82" y="587007"/>
            <a:ext cx="11448035" cy="30168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Dendrograms </a:t>
            </a:r>
            <a:r>
              <a:rPr lang="en-US" b="1" dirty="0">
                <a:latin typeface="Cambria" panose="02040503050406030204" pitchFamily="18" charset="0"/>
              </a:rPr>
              <a:t>provide a visualize representation of how units were clustered together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Height values show the distances between clusters when two clusters were joined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Helpful to view for determining the number of clusters to extract</a:t>
            </a:r>
          </a:p>
          <a:p>
            <a:r>
              <a:rPr lang="en-US" b="1" dirty="0">
                <a:latin typeface="Cambria" panose="02040503050406030204" pitchFamily="18" charset="0"/>
              </a:rPr>
              <a:t>Data example: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200 </a:t>
            </a:r>
            <a:r>
              <a:rPr lang="en-US" b="1" dirty="0">
                <a:latin typeface="Cambria" panose="02040503050406030204" pitchFamily="18" charset="0"/>
              </a:rPr>
              <a:t>credit card customers measured on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three </a:t>
            </a:r>
            <a:r>
              <a:rPr lang="en-US" b="1" dirty="0">
                <a:latin typeface="Cambria" panose="02040503050406030204" pitchFamily="18" charset="0"/>
              </a:rPr>
              <a:t>quantitative variables cut into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four</a:t>
            </a:r>
            <a:r>
              <a:rPr lang="en-US" b="1" dirty="0">
                <a:latin typeface="Cambria" panose="02040503050406030204" pitchFamily="18" charset="0"/>
              </a:rPr>
              <a:t> clusters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  <a:p>
            <a:pPr lvl="2"/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559DC-D372-A6E2-9827-63BEFB380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99" y="3488883"/>
            <a:ext cx="6401322" cy="336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9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43031"/>
            <a:ext cx="11744713" cy="9037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Principal Components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82" y="1027356"/>
            <a:ext cx="11448035" cy="535192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Principal components </a:t>
            </a:r>
            <a:r>
              <a:rPr lang="en-US" b="1" dirty="0">
                <a:latin typeface="Cambria" panose="02040503050406030204" pitchFamily="18" charset="0"/>
              </a:rPr>
              <a:t>describe a set of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correlated</a:t>
            </a:r>
            <a:r>
              <a:rPr lang="en-US" b="1" dirty="0">
                <a:latin typeface="Cambria" panose="02040503050406030204" pitchFamily="18" charset="0"/>
              </a:rPr>
              <a:t> variables in terms of a new set of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uncorrelated</a:t>
            </a:r>
            <a:r>
              <a:rPr lang="en-US" b="1" dirty="0">
                <a:latin typeface="Cambria" panose="02040503050406030204" pitchFamily="18" charset="0"/>
              </a:rPr>
              <a:t> variables</a:t>
            </a:r>
          </a:p>
          <a:p>
            <a:r>
              <a:rPr lang="en-US" b="1" dirty="0">
                <a:latin typeface="Cambria" panose="020405030504060302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first principal component </a:t>
            </a:r>
            <a:r>
              <a:rPr lang="en-US" b="1" dirty="0">
                <a:latin typeface="Cambria" panose="02040503050406030204" pitchFamily="18" charset="0"/>
              </a:rPr>
              <a:t>is a linear combination of the original set of variables whose sample variance is greatest among all such linear combinations</a:t>
            </a:r>
          </a:p>
          <a:p>
            <a:r>
              <a:rPr lang="en-US" b="1" dirty="0">
                <a:latin typeface="Cambria" panose="020405030504060302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second principal component </a:t>
            </a:r>
            <a:r>
              <a:rPr lang="en-US" b="1" dirty="0">
                <a:latin typeface="Cambria" panose="02040503050406030204" pitchFamily="18" charset="0"/>
              </a:rPr>
              <a:t>is a linear combination of the original set of variables whose sample variance is greatest among all such linear combinations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while being uncorrelated with the first principal component</a:t>
            </a:r>
          </a:p>
          <a:p>
            <a:r>
              <a:rPr lang="en-US" b="1" dirty="0">
                <a:latin typeface="Cambria" panose="02040503050406030204" pitchFamily="18" charset="0"/>
              </a:rPr>
              <a:t>Uses: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Reduce the total number of variables to a fewer subset of variables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Visualize results in two-dimensions for analyses involving many variables (e.g., cluster analyses)</a:t>
            </a:r>
          </a:p>
          <a:p>
            <a:endParaRPr lang="en-US" b="1" dirty="0">
              <a:latin typeface="Cambria" panose="02040503050406030204" pitchFamily="18" charset="0"/>
            </a:endParaRP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  <a:p>
            <a:pPr lvl="2"/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10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43031"/>
            <a:ext cx="11744713" cy="9037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Clusters on Principal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52A75-AA0C-34B8-FB3D-E0DCC015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589" y="1880142"/>
            <a:ext cx="7690821" cy="482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9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3" y="0"/>
            <a:ext cx="11744713" cy="9037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K-Means Clustering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81" y="903767"/>
            <a:ext cx="11448035" cy="535192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Data preparation: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Include only numeric variables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No non-numeric nominal or ordinal variables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Standardize all variables 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Otherwise, variables with large variance will dominate the clustering</a:t>
            </a:r>
          </a:p>
          <a:p>
            <a:r>
              <a:rPr lang="en-US" b="1" dirty="0">
                <a:latin typeface="Cambria" panose="02040503050406030204" pitchFamily="18" charset="0"/>
              </a:rPr>
              <a:t>Approximate algorithm includes the following steps: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Step 1: Specify the number of desired clusters (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k</a:t>
            </a:r>
            <a:r>
              <a:rPr lang="en-US" b="1" dirty="0">
                <a:latin typeface="Cambria" panose="02040503050406030204" pitchFamily="18" charset="0"/>
              </a:rPr>
              <a:t>) and randomly assign units to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k</a:t>
            </a:r>
            <a:r>
              <a:rPr lang="en-US" b="1" i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clusters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Step 2: Compute the centroids of the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k</a:t>
            </a:r>
            <a:r>
              <a:rPr lang="en-US" b="1" dirty="0">
                <a:latin typeface="Cambria" panose="02040503050406030204" pitchFamily="18" charset="0"/>
              </a:rPr>
              <a:t> clusters 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Step 3: Assign units to closest cluster using the squared distance between each unit and cluster centroids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Step 4: Repeat the second and third steps until all units no longer change clusters</a:t>
            </a:r>
          </a:p>
          <a:p>
            <a:r>
              <a:rPr lang="en-US" b="1" dirty="0">
                <a:latin typeface="Cambria" panose="02040503050406030204" pitchFamily="18" charset="0"/>
              </a:rPr>
              <a:t>Output: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View cluster assignments as a table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Visualize clusters with principal components</a:t>
            </a:r>
          </a:p>
          <a:p>
            <a:endParaRPr lang="en-US" b="1" dirty="0">
              <a:latin typeface="Cambria" panose="02040503050406030204" pitchFamily="18" charset="0"/>
            </a:endParaRPr>
          </a:p>
          <a:p>
            <a:pPr lvl="2"/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9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45949C-3AB4-51AF-4342-85BBC34A1034}"/>
              </a:ext>
            </a:extLst>
          </p:cNvPr>
          <p:cNvSpPr txBox="1"/>
          <p:nvPr/>
        </p:nvSpPr>
        <p:spPr>
          <a:xfrm>
            <a:off x="2485910" y="156163"/>
            <a:ext cx="160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oper Black" panose="0208090404030B020404" pitchFamily="18" charset="77"/>
              </a:rPr>
              <a:t>Initial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B00F8-CA42-66B3-03B7-04F29BE7FAC3}"/>
              </a:ext>
            </a:extLst>
          </p:cNvPr>
          <p:cNvSpPr txBox="1"/>
          <p:nvPr/>
        </p:nvSpPr>
        <p:spPr>
          <a:xfrm>
            <a:off x="8904646" y="156163"/>
            <a:ext cx="188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oper Black" panose="0208090404030B020404" pitchFamily="18" charset="77"/>
              </a:rPr>
              <a:t>Final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1A77C7-369F-B7A0-583D-9195C0288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994"/>
            <a:ext cx="5887929" cy="3098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595311-094B-F3D7-9CB1-F46B5F4A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269" y="633994"/>
            <a:ext cx="5887930" cy="309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3" y="0"/>
            <a:ext cx="11744713" cy="9037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Within-Cluster Sum of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2A46E074-D633-EE40-8A70-56C0758B5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981" y="903767"/>
                <a:ext cx="11448035" cy="53519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We can compute </a:t>
                </a:r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within-cluster variation </a:t>
                </a:r>
                <a:r>
                  <a:rPr lang="en-US" b="1" dirty="0">
                    <a:latin typeface="Cambria" panose="02040503050406030204" pitchFamily="18" charset="0"/>
                  </a:rPr>
                  <a:t>as the sum of squared distances between units and corresponding centroids: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r>
                  <a:rPr lang="en-US" b="1" dirty="0">
                    <a:latin typeface="Cambria" panose="02040503050406030204" pitchFamily="18" charset="0"/>
                  </a:rPr>
                  <a:t>The </a:t>
                </a:r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total within-cluster variation </a:t>
                </a:r>
                <a:r>
                  <a:rPr lang="en-US" b="1" dirty="0">
                    <a:latin typeface="Cambria" panose="02040503050406030204" pitchFamily="18" charset="0"/>
                  </a:rPr>
                  <a:t>is the sum of the within-cluster variation: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>
                  <a:latin typeface="Cambria" panose="02040503050406030204" pitchFamily="18" charset="0"/>
                </a:endParaRPr>
              </a:p>
              <a:p>
                <a:r>
                  <a:rPr lang="en-US" b="1" dirty="0">
                    <a:latin typeface="Cambria" panose="02040503050406030204" pitchFamily="18" charset="0"/>
                  </a:rPr>
                  <a:t>Goal is to minimize the total within-cluster variation</a:t>
                </a:r>
              </a:p>
              <a:p>
                <a:pPr lvl="1"/>
                <a:r>
                  <a:rPr lang="en-US" b="1" dirty="0">
                    <a:latin typeface="Cambria" panose="02040503050406030204" pitchFamily="18" charset="0"/>
                  </a:rPr>
                  <a:t>Minimum variance within-clusters and maximum variance between clusters</a:t>
                </a:r>
              </a:p>
              <a:p>
                <a:pPr lvl="1"/>
                <a:r>
                  <a:rPr lang="en-US" b="1" dirty="0">
                    <a:latin typeface="Cambria" panose="02040503050406030204" pitchFamily="18" charset="0"/>
                  </a:rPr>
                  <a:t>Units within same cluster are very similar and units from different clusters are very dissimilar</a:t>
                </a:r>
              </a:p>
              <a:p>
                <a:endParaRPr lang="en-US" b="1" dirty="0">
                  <a:latin typeface="Cambria" panose="02040503050406030204" pitchFamily="18" charset="0"/>
                </a:endParaRPr>
              </a:p>
              <a:p>
                <a:pPr lvl="2"/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2A46E074-D633-EE40-8A70-56C0758B5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981" y="903767"/>
                <a:ext cx="11448035" cy="5351929"/>
              </a:xfrm>
              <a:blipFill>
                <a:blip r:embed="rId2"/>
                <a:stretch>
                  <a:fillRect l="-998" t="-16825" b="-5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8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3" y="0"/>
            <a:ext cx="11744713" cy="10219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Number of Clusters: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Total Within-Cluster Sum of Squares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6F56A-EE8D-4457-291D-8F1FE289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441424"/>
            <a:ext cx="7772400" cy="48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3" y="0"/>
            <a:ext cx="11744713" cy="10219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Number of Clusters: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Average Silhouette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8B5F4-5C51-1C9A-273D-84637ECB8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981" y="1140435"/>
                <a:ext cx="11448035" cy="535192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Consider the </a:t>
                </a:r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mean</a:t>
                </a:r>
                <a:r>
                  <a:rPr lang="en-US" b="1" dirty="0">
                    <a:latin typeface="Cambria" panose="02040503050406030204" pitchFamily="18" charset="0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distance</a:t>
                </a:r>
                <a:r>
                  <a:rPr lang="en-US" b="1" dirty="0">
                    <a:latin typeface="Cambria" panose="02040503050406030204" pitchFamily="18" charset="0"/>
                  </a:rPr>
                  <a:t> between a unit (</a:t>
                </a:r>
                <a:r>
                  <a:rPr lang="en-US" b="1" i="1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i</a:t>
                </a:r>
                <a:r>
                  <a:rPr lang="en-US" b="1" dirty="0">
                    <a:latin typeface="Cambria" panose="02040503050406030204" pitchFamily="18" charset="0"/>
                  </a:rPr>
                  <a:t>) and other units (</a:t>
                </a:r>
                <a:r>
                  <a:rPr lang="en-US" b="1" i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</a:t>
                </a:r>
                <a:r>
                  <a:rPr lang="en-US" b="1" dirty="0">
                    <a:latin typeface="Cambria" panose="02040503050406030204" pitchFamily="18" charset="0"/>
                  </a:rPr>
                  <a:t>) in its cluster (</a:t>
                </a:r>
                <a:r>
                  <a:rPr lang="en-US" b="1" i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I</a:t>
                </a:r>
                <a:r>
                  <a:rPr lang="en-US" b="1" dirty="0">
                    <a:latin typeface="Cambria" panose="02040503050406030204" pitchFamily="18" charset="0"/>
                  </a:rPr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r>
                  <a:rPr lang="en-US" b="1" dirty="0">
                    <a:latin typeface="Cambria" panose="02040503050406030204" pitchFamily="18" charset="0"/>
                  </a:rPr>
                  <a:t>Consider the </a:t>
                </a:r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smallest</a:t>
                </a:r>
                <a:r>
                  <a:rPr lang="en-US" b="1" dirty="0">
                    <a:latin typeface="Cambria" panose="02040503050406030204" pitchFamily="18" charset="0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mean distance </a:t>
                </a:r>
                <a:r>
                  <a:rPr lang="en-US" b="1" dirty="0">
                    <a:latin typeface="Cambria" panose="02040503050406030204" pitchFamily="18" charset="0"/>
                  </a:rPr>
                  <a:t>between a unit in one cluster and other units in a different cluster: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𝑱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𝑱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b="1" dirty="0">
                  <a:latin typeface="Cambria" panose="02040503050406030204" pitchFamily="18" charset="0"/>
                </a:endParaRP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</a:t>
                </a:r>
                <a:r>
                  <a:rPr lang="en-US" b="1" dirty="0">
                    <a:latin typeface="Cambria" panose="02040503050406030204" pitchFamily="18" charset="0"/>
                  </a:rPr>
                  <a:t> is thus the closest </a:t>
                </a:r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neighboring cluster</a:t>
                </a:r>
              </a:p>
              <a:p>
                <a:r>
                  <a:rPr lang="en-US" b="1" dirty="0">
                    <a:latin typeface="Cambria" panose="02040503050406030204" pitchFamily="18" charset="0"/>
                  </a:rPr>
                  <a:t>Silhouette value of one data point: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𝒊𝒇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𝒊𝒇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Cambria" panose="02040503050406030204" pitchFamily="18" charset="0"/>
                </a:endParaRPr>
              </a:p>
              <a:p>
                <a:r>
                  <a:rPr lang="en-US" b="1" dirty="0">
                    <a:latin typeface="Cambria" panose="02040503050406030204" pitchFamily="18" charset="0"/>
                  </a:rPr>
                  <a:t>Mean of silhouette values across all units indicates how tightly clustered the data points are to their clusters</a:t>
                </a:r>
              </a:p>
              <a:p>
                <a:pPr marL="0" indent="0">
                  <a:buNone/>
                </a:pPr>
                <a:endParaRPr lang="en-US" b="1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Cambria" panose="02040503050406030204" pitchFamily="18" charset="0"/>
                </a:endParaRPr>
              </a:p>
              <a:p>
                <a:endParaRPr lang="en-US" b="1" dirty="0">
                  <a:latin typeface="Cambria" panose="02040503050406030204" pitchFamily="18" charset="0"/>
                </a:endParaRPr>
              </a:p>
              <a:p>
                <a:endParaRPr lang="en-US" b="1" dirty="0">
                  <a:latin typeface="Cambria" panose="02040503050406030204" pitchFamily="18" charset="0"/>
                </a:endParaRPr>
              </a:p>
              <a:p>
                <a:pPr lvl="2"/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8B5F4-5C51-1C9A-273D-84637ECB8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981" y="1140435"/>
                <a:ext cx="11448035" cy="5351929"/>
              </a:xfrm>
              <a:blipFill>
                <a:blip r:embed="rId2"/>
                <a:stretch>
                  <a:fillRect l="-776" t="-15839" b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57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2858-6AA8-9C4F-923B-23E71668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8707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AE7F-F8C8-5748-8A21-57FE627E5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521"/>
            <a:ext cx="10515600" cy="5408354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Clustering Units: Concepts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Cluster analyses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Hierarchical cluster analyses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Partitional cluster analyses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Cluster analyses on mixed variables</a:t>
            </a: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</a:rPr>
              <a:t>Clustering Units: Practice 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Importing, cleaning data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Agglomerative hierarchical cluster analysis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K-means cluster analysis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K-medoids cluster analysis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pPr lvl="1"/>
            <a:endParaRPr lang="en-US" b="1" i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41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3" y="0"/>
            <a:ext cx="11744713" cy="10219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Number of Clusters: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Average Silhouette Width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1B3EA-38DB-80DD-266B-5AFA9D08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563851"/>
            <a:ext cx="7772400" cy="482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95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3" y="0"/>
            <a:ext cx="11744713" cy="10219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Data Example: 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Clusters on Principal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FE817-9E98-311F-52A1-F002A83E1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273301"/>
            <a:ext cx="7772400" cy="48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13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3" y="0"/>
            <a:ext cx="11744713" cy="9037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K-Medoids (PAM) Clustering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81" y="903767"/>
            <a:ext cx="11448035" cy="535192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Comparison to k-means clustering: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k-medoids can handle both quantitative and qualitative variables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k-medoids always selects an actual unit as the representative centroid (easier </a:t>
            </a:r>
            <a:r>
              <a:rPr lang="en-US" b="1">
                <a:latin typeface="Cambria" panose="02040503050406030204" pitchFamily="18" charset="0"/>
              </a:rPr>
              <a:t>to interpret) </a:t>
            </a:r>
            <a:r>
              <a:rPr lang="en-US" b="1" dirty="0">
                <a:latin typeface="Cambria" panose="02040503050406030204" pitchFamily="18" charset="0"/>
              </a:rPr>
              <a:t>whereas k-means computes an average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k-medoids can use any distance measure whereas k-means uses Euclidean distance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k-medoids is more robust to noise and outliers than k-means</a:t>
            </a:r>
          </a:p>
          <a:p>
            <a:r>
              <a:rPr lang="en-US" b="1" dirty="0">
                <a:latin typeface="Cambria" panose="02040503050406030204" pitchFamily="18" charset="0"/>
              </a:rPr>
              <a:t>Data preparation: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Include any combination of variables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It is possible to mix nominal variables with other types of variables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Compute distance metric (e.g., Gower’s distance) </a:t>
            </a:r>
          </a:p>
          <a:p>
            <a:r>
              <a:rPr lang="en-US" b="1" dirty="0">
                <a:latin typeface="Cambria" panose="02040503050406030204" pitchFamily="18" charset="0"/>
              </a:rPr>
              <a:t>Approximate algorithm includes the following steps: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Step 1: Select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k </a:t>
            </a:r>
            <a:r>
              <a:rPr lang="en-US" b="1" dirty="0">
                <a:latin typeface="Cambria" panose="02040503050406030204" pitchFamily="18" charset="0"/>
              </a:rPr>
              <a:t>units as the initial medoids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Step 2: Assign all other units to the closest medoid using distance metric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Step 3: Consider swapping current medoids with all other non-medoid units 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Step 4: Swap out current medoids if another unit does a better job of minimizing distance between itself and remaining non-medoid units (i.e., minimize total cost)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Step 5: Repeat steps 3 and 4 until no more swaps can improve the total cost</a:t>
            </a:r>
          </a:p>
          <a:p>
            <a:r>
              <a:rPr lang="en-US" b="1" dirty="0">
                <a:latin typeface="Cambria" panose="02040503050406030204" pitchFamily="18" charset="0"/>
              </a:rPr>
              <a:t>Output: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View cluster assignments as a table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Visualize clusters with principal components</a:t>
            </a:r>
          </a:p>
          <a:p>
            <a:endParaRPr lang="en-US" b="1" dirty="0">
              <a:latin typeface="Cambria" panose="02040503050406030204" pitchFamily="18" charset="0"/>
            </a:endParaRPr>
          </a:p>
          <a:p>
            <a:pPr lvl="2"/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8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3" y="0"/>
            <a:ext cx="11744713" cy="10219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Data Example: 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Clusters on Original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E63AB-3AB5-ECCA-5C50-14AB1A9E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33" y="1213475"/>
            <a:ext cx="9186134" cy="535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12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0" dirty="0">
                <a:latin typeface="Cooper Black" panose="0208090404030B020404" pitchFamily="18" charset="77"/>
              </a:rPr>
              <a:t>Clustering Units:</a:t>
            </a:r>
            <a:br>
              <a:rPr lang="en-US" noProof="0" dirty="0">
                <a:latin typeface="Cooper Black" panose="0208090404030B020404" pitchFamily="18" charset="77"/>
              </a:rPr>
            </a:br>
            <a:r>
              <a:rPr lang="en-US" noProof="0" dirty="0">
                <a:latin typeface="Cooper Black" panose="0208090404030B020404" pitchFamily="18" charset="77"/>
              </a:rPr>
              <a:t>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8AEE7-4E7B-4585-A611-CB540405B1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00540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Activating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84" y="1640606"/>
            <a:ext cx="6121997" cy="340860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New packages must be downloaded and installed via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install.packages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()</a:t>
            </a:r>
            <a:r>
              <a:rPr lang="en-US" b="1" dirty="0">
                <a:latin typeface="Cambria" panose="02040503050406030204" pitchFamily="18" charset="0"/>
              </a:rPr>
              <a:t> function</a:t>
            </a:r>
          </a:p>
          <a:p>
            <a:r>
              <a:rPr lang="en-US" b="1" dirty="0">
                <a:latin typeface="Cambria" panose="02040503050406030204" pitchFamily="18" charset="0"/>
              </a:rPr>
              <a:t>Any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RStudio</a:t>
            </a:r>
            <a:r>
              <a:rPr lang="en-US" b="1" dirty="0">
                <a:latin typeface="Cambria" panose="02040503050406030204" pitchFamily="18" charset="0"/>
              </a:rPr>
              <a:t> session might consist of using previously installed packages and some new packages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Image shows new packages installed for this topic</a:t>
            </a:r>
          </a:p>
          <a:p>
            <a:r>
              <a:rPr lang="en-US" b="1" dirty="0">
                <a:latin typeface="Cambria" panose="02040503050406030204" pitchFamily="18" charset="0"/>
              </a:rPr>
              <a:t>In order to use downloaded packages, they must be activated in a working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RStudio </a:t>
            </a:r>
            <a:r>
              <a:rPr lang="en-US" b="1" dirty="0">
                <a:latin typeface="Cambria" panose="02040503050406030204" pitchFamily="18" charset="0"/>
              </a:rPr>
              <a:t>session with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library()</a:t>
            </a:r>
            <a:r>
              <a:rPr lang="en-US" b="1" dirty="0">
                <a:latin typeface="Cambria" panose="02040503050406030204" pitchFamily="18" charset="0"/>
              </a:rPr>
              <a:t> function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C83B5D6-7319-F676-26E9-0DEBC288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775" y="2109694"/>
            <a:ext cx="48514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82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731"/>
            <a:ext cx="10515600" cy="1051522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61" y="1416646"/>
            <a:ext cx="10515600" cy="192898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Import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csv</a:t>
            </a:r>
            <a:r>
              <a:rPr lang="en-US" b="1" dirty="0">
                <a:latin typeface="Cambria" panose="02040503050406030204" pitchFamily="18" charset="0"/>
              </a:rPr>
              <a:t> files from the project directory using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here() </a:t>
            </a:r>
            <a:r>
              <a:rPr lang="en-US" b="1" dirty="0">
                <a:latin typeface="Cambria" panose="02040503050406030204" pitchFamily="18" charset="0"/>
              </a:rPr>
              <a:t>and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read_csv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()</a:t>
            </a:r>
            <a:r>
              <a:rPr lang="en-US" b="1" dirty="0">
                <a:latin typeface="Cambria" panose="02040503050406030204" pitchFamily="18" charset="0"/>
              </a:rPr>
              <a:t> functions</a:t>
            </a:r>
          </a:p>
          <a:p>
            <a:r>
              <a:rPr lang="en-US" b="1" dirty="0">
                <a:latin typeface="Cambria" panose="02040503050406030204" pitchFamily="18" charset="0"/>
              </a:rPr>
              <a:t>This code navigates to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data</a:t>
            </a:r>
            <a:r>
              <a:rPr lang="en-US" b="1" dirty="0">
                <a:latin typeface="Cambria" panose="02040503050406030204" pitchFamily="18" charset="0"/>
              </a:rPr>
              <a:t> folder to find the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credit_cards.csv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data file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C11F398-2F19-22D6-48BC-9CBFE66D3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161" y="3512374"/>
            <a:ext cx="57658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88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588165" cy="957431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56" y="1051073"/>
            <a:ext cx="5960633" cy="5029199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We perform multiple data cleaning operations: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Randomly slicing for a subset of observations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Renaming variables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Convert character variables to factor variables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Updating a numeric variable to a new scale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CFB375F-57B8-B71E-9862-BCA333651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365" y="0"/>
            <a:ext cx="4289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83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211" y="93642"/>
            <a:ext cx="6588165" cy="957431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Unit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56" y="1051073"/>
            <a:ext cx="5960633" cy="502919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We can compute a variety of distance metrics for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quantitative</a:t>
            </a:r>
            <a:r>
              <a:rPr lang="en-US" b="1" dirty="0">
                <a:latin typeface="Cambria" panose="02040503050406030204" pitchFamily="18" charset="0"/>
              </a:rPr>
              <a:t> (numeric) variables</a:t>
            </a:r>
          </a:p>
          <a:p>
            <a:r>
              <a:rPr lang="en-US" b="1" dirty="0">
                <a:latin typeface="Cambria" panose="02040503050406030204" pitchFamily="18" charset="0"/>
              </a:rPr>
              <a:t>Example shows the computation of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Euclidean</a:t>
            </a:r>
            <a:r>
              <a:rPr lang="en-US" b="1" dirty="0">
                <a:latin typeface="Cambria" panose="02040503050406030204" pitchFamily="18" charset="0"/>
              </a:rPr>
              <a:t> distance via the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get_dist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() </a:t>
            </a:r>
            <a:r>
              <a:rPr lang="en-US" b="1" dirty="0">
                <a:latin typeface="Cambria" panose="02040503050406030204" pitchFamily="18" charset="0"/>
              </a:rPr>
              <a:t>function for a subset of quantitative variables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Manhattan, </a:t>
            </a:r>
            <a:r>
              <a:rPr lang="en-US" b="1" dirty="0" err="1">
                <a:latin typeface="Cambria" panose="02040503050406030204" pitchFamily="18" charset="0"/>
              </a:rPr>
              <a:t>Minkowski</a:t>
            </a:r>
            <a:r>
              <a:rPr lang="en-US" b="1" dirty="0">
                <a:latin typeface="Cambria" panose="02040503050406030204" pitchFamily="18" charset="0"/>
              </a:rPr>
              <a:t>, etc., distances available as well</a:t>
            </a:r>
          </a:p>
          <a:p>
            <a:r>
              <a:rPr lang="en-US" b="1" dirty="0">
                <a:latin typeface="Cambria" panose="02040503050406030204" pitchFamily="18" charset="0"/>
              </a:rPr>
              <a:t>We can visualize unit distances with heat maps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Example shows the use of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fviz_dist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() </a:t>
            </a:r>
            <a:r>
              <a:rPr lang="en-US" b="1" dirty="0">
                <a:latin typeface="Cambria" panose="02040503050406030204" pitchFamily="18" charset="0"/>
              </a:rPr>
              <a:t>to generate a heat map 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A3F72BB-E7CF-1F1E-F070-320AA283F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970" y="0"/>
            <a:ext cx="3628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21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3" y="0"/>
            <a:ext cx="7286005" cy="9681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Agglomerative 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56" y="1051073"/>
            <a:ext cx="5960633" cy="5029199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To perform agglomerative hierarchical clustering, we: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Prepare the data (e.g., standardize variables)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Calculate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unit distances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Example computes Euclidean distances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Apply the algorithm to the unit distances with a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cluster distance </a:t>
            </a:r>
            <a:r>
              <a:rPr lang="en-US" b="1" dirty="0">
                <a:latin typeface="Cambria" panose="02040503050406030204" pitchFamily="18" charset="0"/>
              </a:rPr>
              <a:t>metric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Example uses the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hclust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() </a:t>
            </a:r>
            <a:r>
              <a:rPr lang="en-US" b="1" dirty="0">
                <a:latin typeface="Cambria" panose="02040503050406030204" pitchFamily="18" charset="0"/>
              </a:rPr>
              <a:t>function to apply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complete</a:t>
            </a:r>
            <a:r>
              <a:rPr lang="en-US" b="1" dirty="0">
                <a:latin typeface="Cambria" panose="02040503050406030204" pitchFamily="18" charset="0"/>
              </a:rPr>
              <a:t> cluster distance method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06F58C6-1EF8-5F70-FD0A-24B152FD3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233" y="54714"/>
            <a:ext cx="4395784" cy="68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2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0" dirty="0">
                <a:latin typeface="Cooper Black" panose="0208090404030B020404" pitchFamily="18" charset="77"/>
              </a:rPr>
              <a:t>Clustering Units:</a:t>
            </a:r>
            <a:br>
              <a:rPr lang="en-US" noProof="0" dirty="0">
                <a:latin typeface="Cooper Black" panose="0208090404030B020404" pitchFamily="18" charset="77"/>
              </a:rPr>
            </a:br>
            <a:r>
              <a:rPr lang="en-US" noProof="0" dirty="0">
                <a:latin typeface="Cooper Black" panose="0208090404030B020404" pitchFamily="18" charset="77"/>
              </a:rPr>
              <a:t>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8AEE7-4E7B-4585-A611-CB540405B1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0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8" y="93642"/>
            <a:ext cx="6350598" cy="9574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K-Means Clustering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58FB39-934D-2F4F-FBE5-05DBF6E023E8}"/>
              </a:ext>
            </a:extLst>
          </p:cNvPr>
          <p:cNvSpPr txBox="1">
            <a:spLocks/>
          </p:cNvSpPr>
          <p:nvPr/>
        </p:nvSpPr>
        <p:spPr>
          <a:xfrm>
            <a:off x="214256" y="1051073"/>
            <a:ext cx="5960633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mbria" panose="02040503050406030204" pitchFamily="18" charset="0"/>
              </a:rPr>
              <a:t>To perform k-means clustering, we: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Prepare the data (e.g., standardize variables)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Apply an algorithm to the prepared data with specified number of clusters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Example uses the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kmeans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() </a:t>
            </a:r>
            <a:r>
              <a:rPr lang="en-US" b="1" dirty="0">
                <a:latin typeface="Cambria" panose="02040503050406030204" pitchFamily="18" charset="0"/>
              </a:rPr>
              <a:t>function to apply the default algorithm (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Hartigan-Wong</a:t>
            </a:r>
            <a:r>
              <a:rPr lang="en-US" b="1" dirty="0">
                <a:latin typeface="Cambria" panose="02040503050406030204" pitchFamily="18" charset="0"/>
              </a:rPr>
              <a:t>) to create four clusters 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A68E805-F26A-ACAC-AAEA-E2ED537A9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051" y="0"/>
            <a:ext cx="412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79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9" y="93642"/>
            <a:ext cx="6716358" cy="957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K-</a:t>
            </a:r>
            <a:r>
              <a:rPr lang="en-US" dirty="0" err="1">
                <a:latin typeface="Cooper Black" panose="0208090404030B020404" pitchFamily="18" charset="77"/>
              </a:rPr>
              <a:t>Mediods</a:t>
            </a:r>
            <a:r>
              <a:rPr lang="en-US" dirty="0">
                <a:latin typeface="Cooper Black" panose="0208090404030B020404" pitchFamily="18" charset="77"/>
              </a:rPr>
              <a:t> (PAM) Clustering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B85F4E-07D0-D970-FA66-291D002D368F}"/>
              </a:ext>
            </a:extLst>
          </p:cNvPr>
          <p:cNvSpPr txBox="1">
            <a:spLocks/>
          </p:cNvSpPr>
          <p:nvPr/>
        </p:nvSpPr>
        <p:spPr>
          <a:xfrm>
            <a:off x="214256" y="1051073"/>
            <a:ext cx="5960633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mbria" panose="02040503050406030204" pitchFamily="18" charset="0"/>
              </a:rPr>
              <a:t>To perform k-</a:t>
            </a:r>
            <a:r>
              <a:rPr lang="en-US" b="1" dirty="0" err="1">
                <a:latin typeface="Cambria" panose="02040503050406030204" pitchFamily="18" charset="0"/>
              </a:rPr>
              <a:t>mediods</a:t>
            </a:r>
            <a:r>
              <a:rPr lang="en-US" b="1" dirty="0">
                <a:latin typeface="Cambria" panose="02040503050406030204" pitchFamily="18" charset="0"/>
              </a:rPr>
              <a:t> (PAM) clustering, we: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Prepare the data (e.g., select variables of interest)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Calculate the unit distances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 Example uses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Gower’s</a:t>
            </a:r>
            <a:r>
              <a:rPr lang="en-US" b="1" dirty="0">
                <a:latin typeface="Cambria" panose="02040503050406030204" pitchFamily="18" charset="0"/>
              </a:rPr>
              <a:t> distance due to the use of a mixture of quantitative and qualitative variables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Apply an algorithm to the prepared data with specified number of clusters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Example uses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pam() </a:t>
            </a:r>
            <a:r>
              <a:rPr lang="en-US" b="1" dirty="0">
                <a:latin typeface="Cambria" panose="02040503050406030204" pitchFamily="18" charset="0"/>
              </a:rPr>
              <a:t>function to apply the default </a:t>
            </a:r>
            <a:r>
              <a:rPr lang="en-US" b="1">
                <a:latin typeface="Cambria" panose="02040503050406030204" pitchFamily="18" charset="0"/>
              </a:rPr>
              <a:t>algorithm to </a:t>
            </a:r>
            <a:r>
              <a:rPr lang="en-US" b="1" dirty="0">
                <a:latin typeface="Cambria" panose="02040503050406030204" pitchFamily="18" charset="0"/>
              </a:rPr>
              <a:t>create two clusters </a:t>
            </a: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520C5B1-E092-9689-EAC4-D130842D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3" y="0"/>
            <a:ext cx="4148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64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4479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Saving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49" y="876813"/>
            <a:ext cx="10822192" cy="27813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We can save single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US" b="1" dirty="0">
                <a:latin typeface="Cambria" panose="02040503050406030204" pitchFamily="18" charset="0"/>
              </a:rPr>
              <a:t> objects to our project directory in an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R </a:t>
            </a:r>
            <a:r>
              <a:rPr lang="en-US" b="1" dirty="0">
                <a:latin typeface="Cambria" panose="02040503050406030204" pitchFamily="18" charset="0"/>
              </a:rPr>
              <a:t>data format using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here() </a:t>
            </a:r>
            <a:r>
              <a:rPr lang="en-US" b="1" dirty="0">
                <a:latin typeface="Cambria" panose="02040503050406030204" pitchFamily="18" charset="0"/>
              </a:rPr>
              <a:t>and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write_csv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()</a:t>
            </a:r>
            <a:r>
              <a:rPr lang="en-US" b="1" dirty="0">
                <a:latin typeface="Cambria" panose="02040503050406030204" pitchFamily="18" charset="0"/>
              </a:rPr>
              <a:t> functions</a:t>
            </a:r>
          </a:p>
          <a:p>
            <a:r>
              <a:rPr lang="en-US" b="1" dirty="0">
                <a:latin typeface="Cambria" panose="02040503050406030204" pitchFamily="18" charset="0"/>
              </a:rPr>
              <a:t>Example code below navigates to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data</a:t>
            </a:r>
            <a:r>
              <a:rPr lang="en-US" b="1" dirty="0">
                <a:latin typeface="Cambria" panose="02040503050406030204" pitchFamily="18" charset="0"/>
              </a:rPr>
              <a:t> folder of the project directory to save the data object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credit_cards_work</a:t>
            </a:r>
            <a:r>
              <a:rPr lang="en-US" b="1" dirty="0">
                <a:latin typeface="Cambria" panose="02040503050406030204" pitchFamily="18" charset="0"/>
              </a:rPr>
              <a:t> as a data file named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credit_cards_work.csv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</a:p>
          <a:p>
            <a:r>
              <a:rPr lang="en-US" b="1" dirty="0">
                <a:latin typeface="Cambria" panose="02040503050406030204" pitchFamily="18" charset="0"/>
              </a:rPr>
              <a:t>Save plots created with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ggplot2</a:t>
            </a:r>
            <a:r>
              <a:rPr lang="en-US" b="1" dirty="0">
                <a:latin typeface="Cambria" panose="02040503050406030204" pitchFamily="18" charset="0"/>
              </a:rPr>
              <a:t> functions using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ggsave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()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We can save multiple plots at once using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walk() </a:t>
            </a:r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52D1892-56B6-4000-DD97-64FFF949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3658113"/>
            <a:ext cx="5511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7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37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Supervised vs. Unsupervised Learning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4" y="774552"/>
            <a:ext cx="11448035" cy="58306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Supervised learning</a:t>
            </a:r>
            <a:r>
              <a:rPr lang="en-US" b="1" dirty="0">
                <a:latin typeface="Cambria" panose="02040503050406030204" pitchFamily="18" charset="0"/>
              </a:rPr>
              <a:t> consists of finding patterns in data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with</a:t>
            </a:r>
            <a:r>
              <a:rPr lang="en-US" b="1" dirty="0">
                <a:latin typeface="Cambria" panose="02040503050406030204" pitchFamily="18" charset="0"/>
              </a:rPr>
              <a:t> target values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Classification</a:t>
            </a:r>
            <a:r>
              <a:rPr lang="en-US" b="1" dirty="0">
                <a:latin typeface="Cambria" panose="02040503050406030204" pitchFamily="18" charset="0"/>
              </a:rPr>
              <a:t> 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Consists of predicting categorical targets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Regression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Consists of predicting continuous targets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Unsupervised learning</a:t>
            </a:r>
            <a:r>
              <a:rPr lang="en-US" b="1" dirty="0">
                <a:latin typeface="Cambria" panose="02040503050406030204" pitchFamily="18" charset="0"/>
              </a:rPr>
              <a:t> consists of finding patterns in data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 without </a:t>
            </a:r>
            <a:r>
              <a:rPr lang="en-US" b="1" dirty="0">
                <a:latin typeface="Cambria" panose="02040503050406030204" pitchFamily="18" charset="0"/>
              </a:rPr>
              <a:t>target values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Dimensionality reduction 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Consists of reducing the variables (columns) of a data table to a subset of more distinguishable variables 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Clustering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Consists of reducing the units (rows) of a data table to a fewer subset of more distinguishable groupings of units</a:t>
            </a:r>
          </a:p>
          <a:p>
            <a:pPr lvl="2"/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4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37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Clustering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82" y="1027356"/>
            <a:ext cx="11448035" cy="58306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Clustering </a:t>
            </a:r>
            <a:r>
              <a:rPr lang="en-US" b="1" dirty="0">
                <a:latin typeface="Cambria" panose="02040503050406030204" pitchFamily="18" charset="0"/>
              </a:rPr>
              <a:t>has the general goal of finding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similar groupings of units </a:t>
            </a:r>
            <a:r>
              <a:rPr lang="en-US" b="1" dirty="0">
                <a:latin typeface="Cambria" panose="02040503050406030204" pitchFamily="18" charset="0"/>
              </a:rPr>
              <a:t>as a function of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distances between units</a:t>
            </a:r>
            <a:r>
              <a:rPr lang="en-US" b="1" dirty="0">
                <a:latin typeface="Cambria" panose="02040503050406030204" pitchFamily="18" charset="0"/>
              </a:rPr>
              <a:t> on a set of measured variables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</a:rPr>
              <a:t>Commonly applied clustering algorithms include: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Hierarchical clustering algorithms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Agglomerative (bottom-up) hierarchical clustering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Divisive (top-down) hierarchical clustering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Partitional clustering algorithms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K-means clustering</a:t>
            </a:r>
          </a:p>
          <a:p>
            <a:pPr lvl="2"/>
            <a:r>
              <a:rPr lang="en-US" b="1">
                <a:latin typeface="Cambria" panose="02040503050406030204" pitchFamily="18" charset="0"/>
              </a:rPr>
              <a:t>K-medoids </a:t>
            </a:r>
            <a:r>
              <a:rPr lang="en-US" b="1" dirty="0">
                <a:latin typeface="Cambria" panose="02040503050406030204" pitchFamily="18" charset="0"/>
              </a:rPr>
              <a:t>clustering (a.k.a., PAM = partitioning around medoids)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Model-based (soft/probabilistic) clustering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Finite mixture models</a:t>
            </a:r>
          </a:p>
          <a:p>
            <a:pPr lvl="2"/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1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27" y="123589"/>
            <a:ext cx="11448034" cy="9037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Unit Distance Metrics 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for Numerical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2A46E074-D633-EE40-8A70-56C0758B5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982" y="1027356"/>
                <a:ext cx="11448035" cy="583064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Let</a:t>
                </a:r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v </a:t>
                </a:r>
                <a:r>
                  <a:rPr lang="en-US" b="1" dirty="0">
                    <a:latin typeface="Cambria" panose="02040503050406030204" pitchFamily="18" charset="0"/>
                  </a:rPr>
                  <a:t>be the number of measured variables/values, </a:t>
                </a:r>
                <a:r>
                  <a:rPr lang="en-US" b="1" i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a </a:t>
                </a:r>
                <a:r>
                  <a:rPr lang="en-US" b="1" dirty="0">
                    <a:latin typeface="Cambria" panose="02040503050406030204" pitchFamily="18" charset="0"/>
                  </a:rPr>
                  <a:t>be one unit, </a:t>
                </a:r>
                <a:r>
                  <a:rPr lang="en-US" b="1" i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b </a:t>
                </a:r>
                <a:r>
                  <a:rPr lang="en-US" b="1" dirty="0">
                    <a:latin typeface="Cambria" panose="02040503050406030204" pitchFamily="18" charset="0"/>
                  </a:rPr>
                  <a:t>be a second unit, and </a:t>
                </a:r>
                <a:r>
                  <a:rPr lang="en-US" b="1" i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 </a:t>
                </a:r>
                <a:r>
                  <a:rPr lang="en-US" b="1" dirty="0">
                    <a:latin typeface="Cambria" panose="02040503050406030204" pitchFamily="18" charset="0"/>
                  </a:rPr>
                  <a:t>be an order</a:t>
                </a:r>
              </a:p>
              <a:p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Manhattan distance: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Euclidean distance: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r>
                  <a:rPr lang="en-US" b="1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Minkowski</a:t>
                </a:r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distance: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Maximum distance: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1" i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b="1" dirty="0">
                  <a:latin typeface="Cambria" panose="02040503050406030204" pitchFamily="18" charset="0"/>
                </a:endParaRPr>
              </a:p>
              <a:p>
                <a:pPr lvl="2"/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2A46E074-D633-EE40-8A70-56C0758B5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982" y="1027356"/>
                <a:ext cx="11448035" cy="5830644"/>
              </a:xfrm>
              <a:blipFill>
                <a:blip r:embed="rId2"/>
                <a:stretch>
                  <a:fillRect l="-99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52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102074"/>
            <a:ext cx="11744713" cy="9037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Gower’s Unit Distance Metric 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for Mixed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2A46E074-D633-EE40-8A70-56C0758B5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982" y="1027356"/>
                <a:ext cx="11448035" cy="58306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Let</a:t>
                </a:r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d </a:t>
                </a:r>
                <a:r>
                  <a:rPr lang="en-US" b="1" dirty="0">
                    <a:latin typeface="Cambria" panose="02040503050406030204" pitchFamily="18" charset="0"/>
                  </a:rPr>
                  <a:t>be the distance of units on a measured variable, </a:t>
                </a:r>
                <a:r>
                  <a:rPr lang="en-US" b="1" i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a </a:t>
                </a:r>
                <a:r>
                  <a:rPr lang="en-US" b="1" dirty="0">
                    <a:latin typeface="Cambria" panose="02040503050406030204" pitchFamily="18" charset="0"/>
                  </a:rPr>
                  <a:t>be one unit, </a:t>
                </a:r>
                <a:r>
                  <a:rPr lang="en-US" b="1" i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b </a:t>
                </a:r>
                <a:r>
                  <a:rPr lang="en-US" b="1" dirty="0">
                    <a:latin typeface="Cambria" panose="02040503050406030204" pitchFamily="18" charset="0"/>
                  </a:rPr>
                  <a:t>be a second unit, and </a:t>
                </a:r>
                <a:r>
                  <a:rPr lang="en-US" b="1" i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r </a:t>
                </a:r>
                <a:r>
                  <a:rPr lang="en-US" b="1" dirty="0">
                    <a:latin typeface="Cambria" panose="02040503050406030204" pitchFamily="18" charset="0"/>
                  </a:rPr>
                  <a:t>be the range of a variable</a:t>
                </a:r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Gower’s distance: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pPr lvl="1"/>
                <a:r>
                  <a:rPr lang="en-US" b="1" dirty="0">
                    <a:latin typeface="Cambria" panose="02040503050406030204" pitchFamily="18" charset="0"/>
                  </a:rPr>
                  <a:t>Range from 0 (identical units) to 1 (maximally dissimilar units)</a:t>
                </a:r>
              </a:p>
              <a:p>
                <a:pPr lvl="1"/>
                <a:r>
                  <a:rPr lang="en-US" b="1" dirty="0">
                    <a:latin typeface="Cambria" panose="02040503050406030204" pitchFamily="18" charset="0"/>
                  </a:rPr>
                  <a:t>Notes:</a:t>
                </a:r>
              </a:p>
              <a:p>
                <a:pPr lvl="2"/>
                <a:r>
                  <a:rPr lang="en-US" b="1" dirty="0">
                    <a:latin typeface="Cambria" panose="02040503050406030204" pitchFamily="18" charset="0"/>
                  </a:rPr>
                  <a:t>If missing values for either unit on a variable, then variable is </a:t>
                </a:r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not</a:t>
                </a:r>
                <a:r>
                  <a:rPr lang="en-US" b="1" dirty="0">
                    <a:latin typeface="Cambria" panose="02040503050406030204" pitchFamily="18" charset="0"/>
                  </a:rPr>
                  <a:t> included</a:t>
                </a:r>
              </a:p>
              <a:p>
                <a:pPr lvl="2"/>
                <a:r>
                  <a:rPr lang="en-US" b="1" dirty="0">
                    <a:latin typeface="Cambria" panose="02040503050406030204" pitchFamily="18" charset="0"/>
                  </a:rPr>
                  <a:t>If variable is treated as asymmetric binary, then variable is </a:t>
                </a:r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not</a:t>
                </a:r>
                <a:r>
                  <a:rPr lang="en-US" b="1" dirty="0">
                    <a:latin typeface="Cambria" panose="02040503050406030204" pitchFamily="18" charset="0"/>
                  </a:rPr>
                  <a:t> included if values for both units are equal to zero</a:t>
                </a:r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For ordinal (converted to integer representation), interval, and ratio variables: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endParaRPr lang="en-US" b="1" dirty="0">
                  <a:latin typeface="Cambria" panose="02040503050406030204" pitchFamily="18" charset="0"/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For qualitative (nominal) variables: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</m:eqArr>
                      </m:e>
                    </m:d>
                  </m:oMath>
                </a14:m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b="1" dirty="0">
                  <a:latin typeface="Cambria" panose="02040503050406030204" pitchFamily="18" charset="0"/>
                </a:endParaRPr>
              </a:p>
              <a:p>
                <a:pPr lvl="2"/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b="1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2A46E074-D633-EE40-8A70-56C0758B5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982" y="1027356"/>
                <a:ext cx="11448035" cy="5830644"/>
              </a:xfrm>
              <a:blipFill>
                <a:blip r:embed="rId2"/>
                <a:stretch>
                  <a:fillRect l="-998" t="-2614" r="-554" b="-43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53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3" y="0"/>
            <a:ext cx="11744713" cy="9037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Agglomerative Hierarchical Clustering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81" y="903767"/>
            <a:ext cx="11448035" cy="57229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Data preparation: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Include only numeric variables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No non-numeric nominal or ordinal variables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Standardize all variables 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Otherwise, variables with large variance will dominate the clustering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Compute distances between all pairs of units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Choose distance metric of choice</a:t>
            </a:r>
          </a:p>
          <a:p>
            <a:r>
              <a:rPr lang="en-US" b="1" dirty="0">
                <a:latin typeface="Cambria" panose="02040503050406030204" pitchFamily="18" charset="0"/>
              </a:rPr>
              <a:t>Algorithm includes the following steps: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Step 1: Begin with each unit in its own cluster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For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b="1" dirty="0">
                <a:latin typeface="Cambria" panose="02040503050406030204" pitchFamily="18" charset="0"/>
              </a:rPr>
              <a:t> units, we have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b="1" dirty="0">
                <a:latin typeface="Cambria" panose="02040503050406030204" pitchFamily="18" charset="0"/>
              </a:rPr>
              <a:t> clusters at the start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Step 2: Find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nearest</a:t>
            </a:r>
            <a:r>
              <a:rPr lang="en-US" b="1" dirty="0">
                <a:latin typeface="Cambria" panose="02040503050406030204" pitchFamily="18" charset="0"/>
              </a:rPr>
              <a:t> pair of distinct clusters and merge using the specified cluster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linkage</a:t>
            </a:r>
            <a:r>
              <a:rPr lang="en-US" b="1" dirty="0">
                <a:latin typeface="Cambria" panose="02040503050406030204" pitchFamily="18" charset="0"/>
              </a:rPr>
              <a:t> method (i.e., cluster distance metric)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Step 3: Repeat the second step until all units belong to a single cluster</a:t>
            </a:r>
          </a:p>
          <a:p>
            <a:r>
              <a:rPr lang="en-US" b="1" dirty="0">
                <a:latin typeface="Cambria" panose="02040503050406030204" pitchFamily="18" charset="0"/>
              </a:rPr>
              <a:t>Output: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Specify a cluster distance height or number of clusters to create clusters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Visualize formation of clusters with dendrogram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Visualize clusters with principal components plot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  <a:p>
            <a:pPr lvl="2"/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30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9D6A4D-B85A-1502-4CAE-05B670CE3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7" y="599139"/>
            <a:ext cx="3816274" cy="2332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45949C-3AB4-51AF-4342-85BBC34A1034}"/>
              </a:ext>
            </a:extLst>
          </p:cNvPr>
          <p:cNvSpPr txBox="1"/>
          <p:nvPr/>
        </p:nvSpPr>
        <p:spPr>
          <a:xfrm>
            <a:off x="1684467" y="153385"/>
            <a:ext cx="160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oper Black" panose="0208090404030B020404" pitchFamily="18" charset="77"/>
              </a:rPr>
              <a:t>Initial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B00F8-CA42-66B3-03B7-04F29BE7FAC3}"/>
              </a:ext>
            </a:extLst>
          </p:cNvPr>
          <p:cNvSpPr txBox="1"/>
          <p:nvPr/>
        </p:nvSpPr>
        <p:spPr>
          <a:xfrm>
            <a:off x="5152015" y="166921"/>
            <a:ext cx="188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oper Black" panose="0208090404030B020404" pitchFamily="18" charset="77"/>
              </a:rPr>
              <a:t>Iterations 1-4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E65A7F-40E5-8400-6113-AE465C80D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862" y="599139"/>
            <a:ext cx="3816275" cy="2332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509CF0-4B32-CF95-3175-F5BC87923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258" y="599139"/>
            <a:ext cx="3816275" cy="23321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195D42-AE8A-1ACA-A34F-9BCA80A92480}"/>
              </a:ext>
            </a:extLst>
          </p:cNvPr>
          <p:cNvSpPr txBox="1"/>
          <p:nvPr/>
        </p:nvSpPr>
        <p:spPr>
          <a:xfrm>
            <a:off x="9166411" y="153385"/>
            <a:ext cx="188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oper Black" panose="0208090404030B020404" pitchFamily="18" charset="77"/>
              </a:rPr>
              <a:t>Iteration 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693ECA-CA20-21EE-A1FC-AB08D6E75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67" y="3643553"/>
            <a:ext cx="3816275" cy="23321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653468-A31F-E592-7988-D0927B35CBEA}"/>
              </a:ext>
            </a:extLst>
          </p:cNvPr>
          <p:cNvSpPr txBox="1"/>
          <p:nvPr/>
        </p:nvSpPr>
        <p:spPr>
          <a:xfrm>
            <a:off x="1280159" y="3244334"/>
            <a:ext cx="160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oper Black" panose="0208090404030B020404" pitchFamily="18" charset="77"/>
              </a:rPr>
              <a:t>Iteration 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B29E2E-02C1-6BBE-2ACB-0B78BF45C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7863" y="3613666"/>
            <a:ext cx="3816274" cy="2332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A37EB7-8B07-2431-87E6-4C2F8AEDC26D}"/>
              </a:ext>
            </a:extLst>
          </p:cNvPr>
          <p:cNvSpPr txBox="1"/>
          <p:nvPr/>
        </p:nvSpPr>
        <p:spPr>
          <a:xfrm>
            <a:off x="5294553" y="3244334"/>
            <a:ext cx="160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oper Black" panose="0208090404030B020404" pitchFamily="18" charset="77"/>
              </a:rPr>
              <a:t>Iteration 7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25F09C-C85D-C9E9-B3E7-985D52F0F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2257" y="3613665"/>
            <a:ext cx="3816274" cy="23321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6F411F-DAF4-8E35-83E0-BAB3C5954798}"/>
              </a:ext>
            </a:extLst>
          </p:cNvPr>
          <p:cNvSpPr txBox="1"/>
          <p:nvPr/>
        </p:nvSpPr>
        <p:spPr>
          <a:xfrm>
            <a:off x="9308947" y="3244333"/>
            <a:ext cx="160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oper Black" panose="0208090404030B020404" pitchFamily="18" charset="77"/>
              </a:rPr>
              <a:t>Iteration 8</a:t>
            </a:r>
          </a:p>
        </p:txBody>
      </p:sp>
    </p:spTree>
    <p:extLst>
      <p:ext uri="{BB962C8B-B14F-4D97-AF65-F5344CB8AC3E}">
        <p14:creationId xmlns:p14="http://schemas.microsoft.com/office/powerpoint/2010/main" val="233034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10702</TotalTime>
  <Words>1826</Words>
  <Application>Microsoft Macintosh PowerPoint</Application>
  <PresentationFormat>Widescreen</PresentationFormat>
  <Paragraphs>238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</vt:lpstr>
      <vt:lpstr>Cambria Math</vt:lpstr>
      <vt:lpstr>Cooper Black</vt:lpstr>
      <vt:lpstr>Office Theme</vt:lpstr>
      <vt:lpstr>Clustering Units: Concepts and Practice</vt:lpstr>
      <vt:lpstr>Overview</vt:lpstr>
      <vt:lpstr>Clustering Units: Concepts</vt:lpstr>
      <vt:lpstr>Supervised vs. Unsupervised Learning</vt:lpstr>
      <vt:lpstr>Clustering</vt:lpstr>
      <vt:lpstr>Unit Distance Metrics  for Numerical Variables</vt:lpstr>
      <vt:lpstr>Gower’s Unit Distance Metric  for Mixed Variables</vt:lpstr>
      <vt:lpstr>Agglomerative Hierarchical Clustering</vt:lpstr>
      <vt:lpstr>PowerPoint Presentation</vt:lpstr>
      <vt:lpstr>Cluster Distance Metrics  (Cluster Linkage Method)</vt:lpstr>
      <vt:lpstr>PowerPoint Presentation</vt:lpstr>
      <vt:lpstr>Dendrograms</vt:lpstr>
      <vt:lpstr>Principal Components</vt:lpstr>
      <vt:lpstr>Clusters on Principal Components</vt:lpstr>
      <vt:lpstr>K-Means Clustering</vt:lpstr>
      <vt:lpstr>PowerPoint Presentation</vt:lpstr>
      <vt:lpstr>Within-Cluster Sum of Squares</vt:lpstr>
      <vt:lpstr>Number of Clusters: Total Within-Cluster Sum of Squares</vt:lpstr>
      <vt:lpstr>Number of Clusters: Average Silhouette Width</vt:lpstr>
      <vt:lpstr>Number of Clusters: Average Silhouette Width</vt:lpstr>
      <vt:lpstr>Data Example:  Clusters on Principal Components</vt:lpstr>
      <vt:lpstr>K-Medoids (PAM) Clustering</vt:lpstr>
      <vt:lpstr>Data Example:  Clusters on Original Variables</vt:lpstr>
      <vt:lpstr>Clustering Units: Practice</vt:lpstr>
      <vt:lpstr>Activating Packages</vt:lpstr>
      <vt:lpstr>Importing Data</vt:lpstr>
      <vt:lpstr>Cleaning Data</vt:lpstr>
      <vt:lpstr>Unit Distances</vt:lpstr>
      <vt:lpstr>Agglomerative  Hierarchical Clustering</vt:lpstr>
      <vt:lpstr>K-Means Clustering</vt:lpstr>
      <vt:lpstr>K-Mediods (PAM) Clustering</vt:lpstr>
      <vt:lpstr>Saving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 and RStudio</dc:title>
  <dc:creator>Goran Kuljanin</dc:creator>
  <cp:lastModifiedBy>Goran Kuljanin</cp:lastModifiedBy>
  <cp:revision>334</cp:revision>
  <dcterms:created xsi:type="dcterms:W3CDTF">2020-09-04T15:14:19Z</dcterms:created>
  <dcterms:modified xsi:type="dcterms:W3CDTF">2023-01-04T21:15:21Z</dcterms:modified>
</cp:coreProperties>
</file>