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78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1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77"/>
    <p:restoredTop sz="96208"/>
  </p:normalViewPr>
  <p:slideViewPr>
    <p:cSldViewPr snapToGrid="0" snapToObjects="1">
      <p:cViewPr varScale="1">
        <p:scale>
          <a:sx n="119" d="100"/>
          <a:sy n="119" d="100"/>
        </p:scale>
        <p:origin x="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A0E31-CDB4-4C4C-ADD1-816401568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E9C54-D456-1945-AD73-3D1F4C0FF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D5DFA-BBB3-AB45-A36D-4173CA8C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4B05A-1DD5-5743-9E75-EDBC6C71D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1E6EE-2138-584A-8E12-B9D6C4EE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5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7367-FD28-1445-A735-535BFE48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8E061-AA74-8346-9FDD-8456B90CD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B4BCB-A234-254B-A264-33C143F5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1E192-648E-2940-B5E5-56780957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2982-252E-E54C-9999-6A897623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8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AD061B-8C2F-CA4D-9761-56D0F302C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5503A-164B-2741-A186-19F943017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4E2BA-8013-494C-B382-6347E948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4D67-F162-E84E-9079-6764DD6B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AFC47-5708-5849-A1CA-197C653D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2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ED65-604F-7244-B7C6-1E41DC95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315EC-A979-044B-BA5C-976F3F245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CE53D-F2DA-274A-BE90-2F006B6D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A8A5E-09D6-FF41-B0BC-83A1C7A1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6751E-D60D-E646-8D52-30D7131F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6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B85F-BF8B-7541-A91D-A6A14D7E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B5C37-332E-8144-9EAE-0E106CEFA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88E5C-6601-0C43-A963-1CAEB7E6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DEF00-780E-9248-86D8-A50D089E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90178-A7B4-B746-9F40-0FFF8E9F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8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C323-5DEF-E144-832F-DD967EF9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03BF7-0A89-534E-8646-D25009A38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16B98-6968-C949-A1E9-25B917E73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746D4-E596-6E47-89EC-2295BAFD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8643B-2017-3741-8631-D887C3D5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B23C0-539B-4E48-AACA-BD3565D6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7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F9BD-D9CB-8941-878F-8C37643DB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D178D-90C9-5E49-8358-11EF5E61A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4917C-2F40-3440-82BA-A657664AE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93708-C40A-9D45-BE26-9B1C1C01F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AA5FD-B143-BB48-935F-2DCB974FE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1EA80-BEF2-E04C-8C86-1C9C6207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43380D-EE0D-BB4F-B4E9-A05ACB9D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A7EB4-9236-3840-999E-3EBB89DA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7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B226-6ED1-DC4B-A0BE-605B231C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138C3-4811-504C-996D-E1C2CD216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B6EE3-3483-D04E-B39B-9E2DF0CB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5BB2F-D120-F442-AE98-523C163B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9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136A2-1865-9247-8784-6BD3E1B9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8D7D3-B0CB-7A49-9B23-43A15588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FE13B-86F0-C342-B612-7EFD5081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0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C261-BDEE-AF41-8E92-F29327692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D0AB7-6AEB-6B43-943F-82D246E32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317E5-34DD-3D4E-AC94-9D363265F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EE099-42B9-FA4B-92EA-AE39F2FC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5974F-A32E-D848-B6DE-F5DFD22F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8E651-25CC-ED4B-82A0-1ED37AA4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2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C3EE-0372-9744-9C49-AC431936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ED7C2-7092-9A49-905A-3B737555C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5CBFF-024B-8049-91A6-7FBDAC443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F1D0A-9E3E-BA47-8389-7E2025D67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23F-1D17-8E41-B821-3EF1759791B5}" type="datetimeFigureOut">
              <a:rPr lang="en-US" smtClean="0"/>
              <a:t>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C3855-7404-8B4C-A970-1B50C278F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F04AD-32D0-1541-BA27-890AB526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2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2DB2D-7FF9-7247-9B4B-C622C2D1A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E9BB2-6029-894F-A0BC-2CF969AAA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CA17E-DDCA-4C43-9287-A8C357E5C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7923F-1D17-8E41-B821-3EF1759791B5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0887-19E6-AD4D-BF94-4B6EEF4BF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3283C-A369-CB40-8F33-3AE81E9A2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13979-75F6-F84B-A11E-25BD76D6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9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DB364-7B9D-5D48-A960-668D18895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2502" y="1122363"/>
            <a:ext cx="10356112" cy="238760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ooper Black" panose="0208090404030B020404" pitchFamily="18" charset="77"/>
                <a:cs typeface="Times New Roman" panose="02020603050405020304" pitchFamily="18" charset="0"/>
              </a:rPr>
              <a:t>Business Questions:</a:t>
            </a:r>
            <a:br>
              <a:rPr lang="en-US" dirty="0">
                <a:latin typeface="Cooper Black" panose="0208090404030B020404" pitchFamily="18" charset="77"/>
                <a:cs typeface="Times New Roman" panose="02020603050405020304" pitchFamily="18" charset="0"/>
              </a:rPr>
            </a:br>
            <a:r>
              <a:rPr lang="en-US" dirty="0">
                <a:latin typeface="Cooper Black" panose="0208090404030B020404" pitchFamily="18" charset="77"/>
                <a:cs typeface="Times New Roman" panose="02020603050405020304" pitchFamily="18" charset="0"/>
              </a:rPr>
              <a:t>Credit Cards</a:t>
            </a:r>
          </a:p>
        </p:txBody>
      </p:sp>
    </p:spTree>
    <p:extLst>
      <p:ext uri="{BB962C8B-B14F-4D97-AF65-F5344CB8AC3E}">
        <p14:creationId xmlns:p14="http://schemas.microsoft.com/office/powerpoint/2010/main" val="14463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647"/>
            <a:ext cx="10515600" cy="9688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Credit Cards: </a:t>
            </a:r>
            <a:br>
              <a:rPr lang="en-US" dirty="0">
                <a:latin typeface="Cooper Black" panose="0208090404030B020404" pitchFamily="18" charset="77"/>
              </a:rPr>
            </a:br>
            <a:r>
              <a:rPr lang="en-US" dirty="0">
                <a:latin typeface="Cooper Black" panose="0208090404030B020404" pitchFamily="18" charset="77"/>
              </a:rPr>
              <a:t>Focal Business Questions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96C04-FE21-A44E-AFB4-069930F84BA8}"/>
              </a:ext>
            </a:extLst>
          </p:cNvPr>
          <p:cNvSpPr txBox="1">
            <a:spLocks noChangeArrowheads="1"/>
          </p:cNvSpPr>
          <p:nvPr/>
        </p:nvSpPr>
        <p:spPr>
          <a:xfrm>
            <a:off x="350874" y="1311683"/>
            <a:ext cx="11002926" cy="5395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Goal</a:t>
            </a:r>
            <a:r>
              <a:rPr lang="en-US" b="1" dirty="0">
                <a:latin typeface="Cambria" panose="02040503050406030204" pitchFamily="18" charset="0"/>
              </a:rPr>
              <a:t>: better understand groups of credit card customers</a:t>
            </a:r>
          </a:p>
          <a:p>
            <a:r>
              <a:rPr lang="en-US" b="1" dirty="0">
                <a:latin typeface="Cambria" panose="02040503050406030204" pitchFamily="18" charset="0"/>
              </a:rPr>
              <a:t>Focal questions:</a:t>
            </a:r>
          </a:p>
          <a:p>
            <a:endParaRPr lang="en-US" b="1" dirty="0">
              <a:latin typeface="Cambria" panose="02040503050406030204" pitchFamily="18" charset="0"/>
            </a:endParaRP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To what degree are various credit card customers similar to each other?</a:t>
            </a:r>
          </a:p>
          <a:p>
            <a:pPr lvl="1"/>
            <a:endParaRPr lang="en-US" b="1" dirty="0">
              <a:latin typeface="Cambria" panose="02040503050406030204" pitchFamily="18" charset="0"/>
            </a:endParaRPr>
          </a:p>
          <a:p>
            <a:pPr lvl="1"/>
            <a:endParaRPr lang="en-US" b="1" dirty="0">
              <a:latin typeface="Cambria" panose="02040503050406030204" pitchFamily="18" charset="0"/>
            </a:endParaRPr>
          </a:p>
          <a:p>
            <a:pPr lvl="1"/>
            <a:endParaRPr lang="en-US" b="1" dirty="0">
              <a:latin typeface="Cambria" panose="02040503050406030204" pitchFamily="18" charset="0"/>
            </a:endParaRPr>
          </a:p>
          <a:p>
            <a:pPr lvl="1"/>
            <a:r>
              <a:rPr lang="en-US" b="1" dirty="0">
                <a:latin typeface="Cambria" panose="02040503050406030204" pitchFamily="18" charset="0"/>
              </a:rPr>
              <a:t>What groups of credit card customers emerge from their characteristics?</a:t>
            </a:r>
          </a:p>
          <a:p>
            <a:pPr lvl="1"/>
            <a:endParaRPr lang="en-US" b="1" dirty="0">
              <a:latin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34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3" y="1"/>
            <a:ext cx="11790381" cy="93591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Customer Similarity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6C4BAF7-CE61-B044-88E7-D7CF0018C7E6}"/>
              </a:ext>
            </a:extLst>
          </p:cNvPr>
          <p:cNvSpPr txBox="1">
            <a:spLocks noChangeArrowheads="1"/>
          </p:cNvSpPr>
          <p:nvPr/>
        </p:nvSpPr>
        <p:spPr>
          <a:xfrm>
            <a:off x="8013551" y="1026024"/>
            <a:ext cx="3968675" cy="4529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mbria" panose="02040503050406030204" pitchFamily="18" charset="0"/>
              </a:rPr>
              <a:t>We visualize the distance between nine credit customers with a heat map based on three quantitative measurements</a:t>
            </a:r>
          </a:p>
          <a:p>
            <a:r>
              <a:rPr lang="en-US" b="1" dirty="0">
                <a:latin typeface="Cambria" panose="02040503050406030204" pitchFamily="18" charset="0"/>
              </a:rPr>
              <a:t>In this example, we see that one customer differs quite a bit from the others</a:t>
            </a:r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lvl="1"/>
            <a:endParaRPr lang="en-US" b="1" dirty="0">
              <a:latin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D0413-4536-D74B-5094-17C1A4979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7336"/>
            <a:ext cx="7772400" cy="490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0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2ED-7D29-104C-AE61-C4B6494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4" y="1"/>
            <a:ext cx="12116696" cy="93591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Cooper Black" panose="0208090404030B020404" pitchFamily="18" charset="77"/>
              </a:rPr>
              <a:t>Clusters of Credit Card Customers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6C4BAF7-CE61-B044-88E7-D7CF0018C7E6}"/>
              </a:ext>
            </a:extLst>
          </p:cNvPr>
          <p:cNvSpPr txBox="1">
            <a:spLocks noChangeArrowheads="1"/>
          </p:cNvSpPr>
          <p:nvPr/>
        </p:nvSpPr>
        <p:spPr>
          <a:xfrm>
            <a:off x="8030724" y="1026024"/>
            <a:ext cx="3886199" cy="47941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mbria" panose="02040503050406030204" pitchFamily="18" charset="0"/>
              </a:rPr>
              <a:t>Post cluster analysis, we visualize the differences between groups of customers on measured variables</a:t>
            </a:r>
          </a:p>
          <a:p>
            <a:r>
              <a:rPr lang="en-US" b="1" dirty="0">
                <a:latin typeface="Cambria" panose="02040503050406030204" pitchFamily="18" charset="0"/>
              </a:rPr>
              <a:t>In this example, we see that each cluster has a unique profile with respect to the three measured variables</a:t>
            </a:r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lvl="1"/>
            <a:endParaRPr lang="en-US" b="1" dirty="0">
              <a:latin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BF6274-8BDB-B7E4-9EB8-615F35B16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76" y="1204072"/>
            <a:ext cx="7772400" cy="47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2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5911</TotalTime>
  <Words>124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</vt:lpstr>
      <vt:lpstr>Cooper Black</vt:lpstr>
      <vt:lpstr>Office Theme</vt:lpstr>
      <vt:lpstr>Business Questions: Credit Cards</vt:lpstr>
      <vt:lpstr>Credit Cards:  Focal Business Questions</vt:lpstr>
      <vt:lpstr>Customer Similarity</vt:lpstr>
      <vt:lpstr>Clusters of Credit Card Customers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R and RStudio</dc:title>
  <dc:creator>Goran Kuljanin</dc:creator>
  <cp:lastModifiedBy>Goran Kuljanin</cp:lastModifiedBy>
  <cp:revision>166</cp:revision>
  <dcterms:created xsi:type="dcterms:W3CDTF">2020-09-04T15:14:19Z</dcterms:created>
  <dcterms:modified xsi:type="dcterms:W3CDTF">2023-01-04T04:58:41Z</dcterms:modified>
</cp:coreProperties>
</file>